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731" r:id="rId2"/>
    <p:sldId id="735" r:id="rId3"/>
    <p:sldId id="733" r:id="rId4"/>
    <p:sldId id="738" r:id="rId5"/>
    <p:sldId id="734" r:id="rId6"/>
    <p:sldId id="737" r:id="rId7"/>
  </p:sldIdLst>
  <p:sldSz cx="9144000" cy="6858000" type="screen4x3"/>
  <p:notesSz cx="6858000" cy="994568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FF6600"/>
    <a:srgbClr val="FFCC99"/>
    <a:srgbClr val="760000"/>
    <a:srgbClr val="663300"/>
    <a:srgbClr val="FF9900"/>
    <a:srgbClr val="990033"/>
    <a:srgbClr val="2B6332"/>
    <a:srgbClr val="C44F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85463" autoAdjust="0"/>
  </p:normalViewPr>
  <p:slideViewPr>
    <p:cSldViewPr>
      <p:cViewPr varScale="1">
        <p:scale>
          <a:sx n="98" d="100"/>
          <a:sy n="98" d="100"/>
        </p:scale>
        <p:origin x="159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4" d="100"/>
          <a:sy n="104" d="100"/>
        </p:scale>
        <p:origin x="-3510" y="-84"/>
      </p:cViewPr>
      <p:guideLst>
        <p:guide orient="horz" pos="313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" y="2"/>
            <a:ext cx="2971800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60" tIns="46080" rIns="92160" bIns="4608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8" y="2"/>
            <a:ext cx="2971800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60" tIns="46080" rIns="92160" bIns="4608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" y="9446678"/>
            <a:ext cx="2971800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60" tIns="46080" rIns="92160" bIns="4608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8" y="9446678"/>
            <a:ext cx="2971800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60" tIns="46080" rIns="92160" bIns="4608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1C43B44-22BD-4CAF-97D4-C8709DB5E38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2084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4" y="2"/>
            <a:ext cx="2971800" cy="497285"/>
          </a:xfrm>
          <a:prstGeom prst="rect">
            <a:avLst/>
          </a:prstGeom>
        </p:spPr>
        <p:txBody>
          <a:bodyPr vert="horz" wrap="square" lIns="92160" tIns="46080" rIns="92160" bIns="4608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8" y="2"/>
            <a:ext cx="2971800" cy="497285"/>
          </a:xfrm>
          <a:prstGeom prst="rect">
            <a:avLst/>
          </a:prstGeom>
        </p:spPr>
        <p:txBody>
          <a:bodyPr vert="horz" wrap="square" lIns="92160" tIns="46080" rIns="92160" bIns="4608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B84451A-29CE-47DD-A7DC-BC5FAAFD5692}" type="datetimeFigureOut">
              <a:rPr lang="ko-KR" altLang="en-US"/>
              <a:pPr/>
              <a:t>2017-06-13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60" tIns="46080" rIns="92160" bIns="4608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1" y="4724203"/>
            <a:ext cx="5486400" cy="4475559"/>
          </a:xfrm>
          <a:prstGeom prst="rect">
            <a:avLst/>
          </a:prstGeom>
        </p:spPr>
        <p:txBody>
          <a:bodyPr vert="horz" lIns="92160" tIns="46080" rIns="92160" bIns="4608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4" y="9446678"/>
            <a:ext cx="2971800" cy="497285"/>
          </a:xfrm>
          <a:prstGeom prst="rect">
            <a:avLst/>
          </a:prstGeom>
        </p:spPr>
        <p:txBody>
          <a:bodyPr vert="horz" wrap="square" lIns="92160" tIns="46080" rIns="92160" bIns="4608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8" y="9446678"/>
            <a:ext cx="2971800" cy="497285"/>
          </a:xfrm>
          <a:prstGeom prst="rect">
            <a:avLst/>
          </a:prstGeom>
        </p:spPr>
        <p:txBody>
          <a:bodyPr vert="horz" wrap="square" lIns="92160" tIns="46080" rIns="92160" bIns="4608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DD426C4-89DF-4F23-A2F9-AFBC1E08205F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7031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dirty="0" smtClean="0"/>
              <a:t>Hello,</a:t>
            </a:r>
            <a:r>
              <a:rPr lang="en-US" altLang="ko-KR" baseline="0" dirty="0" smtClean="0"/>
              <a:t> everyone.  I’m </a:t>
            </a:r>
            <a:r>
              <a:rPr lang="en-US" altLang="ko-KR" baseline="0" dirty="0" err="1" smtClean="0"/>
              <a:t>Jeongseok</a:t>
            </a:r>
            <a:r>
              <a:rPr lang="en-US" altLang="ko-KR" baseline="0" dirty="0" smtClean="0"/>
              <a:t> Lee and a PhD student at Robotics Lab in Seoul National University.</a:t>
            </a:r>
          </a:p>
          <a:p>
            <a:pPr eaLnBrk="1" hangingPunct="1">
              <a:spcBef>
                <a:spcPct val="0"/>
              </a:spcBef>
            </a:pPr>
            <a:endParaRPr lang="en-US" altLang="ko-KR" baseline="0" dirty="0" smtClean="0"/>
          </a:p>
          <a:p>
            <a:pPr eaLnBrk="1" hangingPunct="1">
              <a:spcBef>
                <a:spcPct val="0"/>
              </a:spcBef>
            </a:pPr>
            <a:r>
              <a:rPr lang="en-US" altLang="ko-KR" baseline="0" dirty="0" smtClean="0"/>
              <a:t>Today, my talk is about dynamics simulations for </a:t>
            </a:r>
            <a:r>
              <a:rPr lang="en-US" altLang="ko-KR" baseline="0" dirty="0" err="1" smtClean="0"/>
              <a:t>multibody</a:t>
            </a:r>
            <a:r>
              <a:rPr lang="en-US" altLang="ko-KR" baseline="0" dirty="0" smtClean="0"/>
              <a:t> systems.</a:t>
            </a:r>
          </a:p>
          <a:p>
            <a:pPr eaLnBrk="1" hangingPunct="1">
              <a:spcBef>
                <a:spcPct val="0"/>
              </a:spcBef>
            </a:pPr>
            <a:endParaRPr lang="en-US" altLang="ko-KR" baseline="0" dirty="0" smtClean="0"/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79CBE8D-0E0C-4358-A936-3BAC7DC400FA}" type="slidenum">
              <a:rPr lang="ko-KR" altLang="en-US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06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426C4-89DF-4F23-A2F9-AFBC1E08205F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00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426C4-89DF-4F23-A2F9-AFBC1E08205F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978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426C4-89DF-4F23-A2F9-AFBC1E08205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495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426C4-89DF-4F23-A2F9-AFBC1E08205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210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426C4-89DF-4F23-A2F9-AFBC1E08205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253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6621463" y="6643688"/>
            <a:ext cx="450850" cy="2143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A091DB77-C098-4016-BD4D-AC61D757125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6621463" y="6643688"/>
            <a:ext cx="450850" cy="2143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9FC6B3A-4E49-450C-A087-AD361771813F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4925" y="6619875"/>
            <a:ext cx="5894388" cy="238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School of Mechanical and Aerospace Engineering, Seoul National University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88913"/>
            <a:ext cx="2057400" cy="60483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19800" cy="60483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6621463" y="6643688"/>
            <a:ext cx="450850" cy="2143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22A574D-5473-49E7-9AAB-05D52CD6420B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4925" y="6619875"/>
            <a:ext cx="5894388" cy="238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School of Mechanical and Aerospace Engineering, Seoul National University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41751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092200"/>
            <a:ext cx="4038600" cy="51450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092200"/>
            <a:ext cx="4038600" cy="24955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740150"/>
            <a:ext cx="4038600" cy="24971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6"/>
          <p:cNvSpPr>
            <a:spLocks noGrp="1"/>
          </p:cNvSpPr>
          <p:nvPr>
            <p:ph type="sldNum" sz="quarter" idx="10"/>
          </p:nvPr>
        </p:nvSpPr>
        <p:spPr>
          <a:xfrm>
            <a:off x="3708400" y="63817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9421BB0-726C-49C9-BC4A-64711AACB00C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4925" y="6619875"/>
            <a:ext cx="5894388" cy="238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School of Mechanical and Aerospace Engineering, Seoul National University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41751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092200"/>
            <a:ext cx="4038600" cy="51450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092200"/>
            <a:ext cx="4038600" cy="51450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3708400" y="63817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663180F-C123-48CC-B06B-EA3363113607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4925" y="6619875"/>
            <a:ext cx="5894388" cy="238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School of Mechanical and Aerospace Engineering, Seoul National University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658210" y="6624736"/>
            <a:ext cx="378286" cy="188640"/>
          </a:xfrm>
          <a:prstGeom prst="rect">
            <a:avLst/>
          </a:prstGeom>
          <a:ln/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23095140-6ACD-48B1-B94F-C2DFB89A3EE2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504" y="22139"/>
            <a:ext cx="8928992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rgbClr val="0070C0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07504" y="548680"/>
            <a:ext cx="8928992" cy="604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>
              <a:buFont typeface="Wingdings" pitchFamily="2" charset="2"/>
              <a:buChar char="l"/>
              <a:defRPr>
                <a:latin typeface="+mn-lt"/>
                <a:cs typeface="Arial" pitchFamily="34" charset="0"/>
              </a:defRPr>
            </a:lvl1pPr>
            <a:lvl2pPr marL="742950" indent="-285750">
              <a:buFont typeface="Arial" pitchFamily="34" charset="0"/>
              <a:buChar char="•"/>
              <a:defRPr>
                <a:latin typeface="+mn-lt"/>
                <a:cs typeface="Arial" pitchFamily="34" charset="0"/>
              </a:defRPr>
            </a:lvl2pPr>
            <a:lvl3pPr>
              <a:defRPr sz="1600">
                <a:latin typeface="+mn-lt"/>
                <a:cs typeface="Arial" pitchFamily="34" charset="0"/>
              </a:defRPr>
            </a:lvl3pPr>
            <a:lvl4pPr marL="1600200" indent="-228600">
              <a:buFont typeface="Wingdings" pitchFamily="2" charset="2"/>
              <a:buChar char="§"/>
              <a:defRPr sz="1400">
                <a:latin typeface="+mn-lt"/>
                <a:cs typeface="Arial" pitchFamily="34" charset="0"/>
              </a:defRPr>
            </a:lvl4pPr>
            <a:lvl5pPr marL="2057400" indent="-228600">
              <a:buFont typeface="Wingdings" pitchFamily="2" charset="2"/>
              <a:buChar char="§"/>
              <a:defRPr sz="1200"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476672"/>
            <a:ext cx="9144000" cy="0"/>
          </a:xfrm>
          <a:prstGeom prst="line">
            <a:avLst/>
          </a:prstGeom>
          <a:ln w="28575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6621463" y="6643688"/>
            <a:ext cx="450850" cy="2143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6A41948-B1DF-4930-B212-D85BAA11B615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4925" y="6619875"/>
            <a:ext cx="5894388" cy="238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School of Mechanical and Aerospace Engineering, Seoul National University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092200"/>
            <a:ext cx="4038600" cy="5145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092200"/>
            <a:ext cx="4038600" cy="5145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4925" y="6619875"/>
            <a:ext cx="5894388" cy="238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School of Mechanical and Aerospace Engineering, Seoul National University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6621463" y="6643688"/>
            <a:ext cx="450850" cy="2143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4361EF3-7D97-41E9-A651-39B7DA5DED8B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7"/>
          <p:cNvSpPr>
            <a:spLocks noGrp="1"/>
          </p:cNvSpPr>
          <p:nvPr>
            <p:ph type="sldNum" sz="quarter" idx="10"/>
          </p:nvPr>
        </p:nvSpPr>
        <p:spPr>
          <a:xfrm>
            <a:off x="6621463" y="6643688"/>
            <a:ext cx="450850" cy="2143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0C0B24D-BA29-4390-890E-BCB1DD035A6D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4925" y="6619875"/>
            <a:ext cx="5894388" cy="238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School of Mechanical and Aerospace Engineering, Seoul National University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6621463" y="6643688"/>
            <a:ext cx="450850" cy="2143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EB02DE0-9FB3-4387-8196-0FE3402FE78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4925" y="6619875"/>
            <a:ext cx="5894388" cy="238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School of Mechanical and Aerospace Engineering, Seoul National University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6621463" y="6643688"/>
            <a:ext cx="450850" cy="2143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7E10DD3-5B2B-4263-B8B5-2EDBF9B3B12F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4925" y="6619875"/>
            <a:ext cx="5894388" cy="238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School of Mechanical and Aerospace Engineering, Seoul National University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6621463" y="6643688"/>
            <a:ext cx="450850" cy="2143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8C37BBB-2728-44D9-B2B7-BE4F21E8A08A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4925" y="6619875"/>
            <a:ext cx="5894388" cy="238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School of Mechanical and Aerospace Engineering, Seoul National University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6621463" y="6643688"/>
            <a:ext cx="450850" cy="2143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6C2AF3F-8CF4-4A4D-A099-6DC7F3A214AF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4925" y="6619875"/>
            <a:ext cx="5894388" cy="238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School of Mechanical and Aerospace Engineering, Seoul National University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1520" y="260648"/>
            <a:ext cx="8640960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520" y="836712"/>
            <a:ext cx="8640960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4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</p:sldLayoutIdLst>
  <p:transition/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FBF2CF"/>
          </a:solidFill>
          <a:latin typeface="Arial" charset="0"/>
          <a:ea typeface="휴먼모음T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FBF2CF"/>
          </a:solidFill>
          <a:latin typeface="Arial" charset="0"/>
          <a:ea typeface="휴먼모음T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FBF2CF"/>
          </a:solidFill>
          <a:latin typeface="Arial" charset="0"/>
          <a:ea typeface="휴먼모음T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FBF2CF"/>
          </a:solidFill>
          <a:latin typeface="Arial" charset="0"/>
          <a:ea typeface="휴먼모음T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FBF2CF"/>
          </a:solidFill>
          <a:latin typeface="Arial" charset="0"/>
          <a:ea typeface="휴먼모음T" pitchFamily="18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FBF2CF"/>
          </a:solidFill>
          <a:latin typeface="Arial" charset="0"/>
          <a:ea typeface="휴먼모음T" pitchFamily="18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FBF2CF"/>
          </a:solidFill>
          <a:latin typeface="Arial" charset="0"/>
          <a:ea typeface="휴먼모음T" pitchFamily="18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FBF2CF"/>
          </a:solidFill>
          <a:latin typeface="Arial" charset="0"/>
          <a:ea typeface="휴먼모음T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SzPct val="70000"/>
        <a:buFont typeface="Wingdings" pitchFamily="2" charset="2"/>
        <a:buChar char="u"/>
        <a:defRPr kumimoji="1" sz="2400" b="1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800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7504" y="1785938"/>
            <a:ext cx="8928994" cy="2159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solidFill>
                  <a:srgbClr val="002060"/>
                </a:solidFill>
              </a:rPr>
              <a:t>ML Final Project : </a:t>
            </a:r>
            <a:br>
              <a:rPr lang="en-US" altLang="ko-KR" dirty="0">
                <a:solidFill>
                  <a:srgbClr val="002060"/>
                </a:solidFill>
              </a:rPr>
            </a:br>
            <a:r>
              <a:rPr lang="en-US" altLang="ko-KR" dirty="0">
                <a:solidFill>
                  <a:srgbClr val="002060"/>
                </a:solidFill>
              </a:rPr>
              <a:t>Ames Housing Prices</a:t>
            </a:r>
            <a:br>
              <a:rPr lang="en-US" altLang="ko-KR" dirty="0">
                <a:solidFill>
                  <a:srgbClr val="002060"/>
                </a:solidFill>
              </a:rPr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1800" dirty="0" smtClean="0">
                <a:solidFill>
                  <a:srgbClr val="0070C0"/>
                </a:solidFill>
              </a:rPr>
              <a:t>Prediction and Classification</a:t>
            </a:r>
            <a:endParaRPr lang="en-US" altLang="ko-KR" dirty="0" smtClean="0">
              <a:solidFill>
                <a:srgbClr val="0070C0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1" y="3789040"/>
            <a:ext cx="6400800" cy="1643082"/>
          </a:xfrm>
        </p:spPr>
        <p:txBody>
          <a:bodyPr anchor="ctr"/>
          <a:lstStyle/>
          <a:p>
            <a:pPr eaLnBrk="1" hangingPunct="1"/>
            <a:endParaRPr lang="en-US" altLang="ko-KR" dirty="0" smtClean="0">
              <a:solidFill>
                <a:srgbClr val="000000"/>
              </a:solidFill>
            </a:endParaRPr>
          </a:p>
          <a:p>
            <a:pPr eaLnBrk="1" hangingPunct="1"/>
            <a:r>
              <a:rPr lang="en-US" altLang="ko-KR" dirty="0" err="1" smtClean="0">
                <a:solidFill>
                  <a:srgbClr val="000000"/>
                </a:solidFill>
              </a:rPr>
              <a:t>Kwanyu</a:t>
            </a:r>
            <a:r>
              <a:rPr lang="en-US" altLang="ko-KR" dirty="0" smtClean="0">
                <a:solidFill>
                  <a:srgbClr val="000000"/>
                </a:solidFill>
              </a:rPr>
              <a:t> Kim</a:t>
            </a:r>
          </a:p>
          <a:p>
            <a:pPr lvl="0" eaLnBrk="1" hangingPunct="1"/>
            <a:r>
              <a:rPr lang="en-US" altLang="ko-KR" dirty="0" err="1" smtClean="0">
                <a:solidFill>
                  <a:srgbClr val="000000"/>
                </a:solidFill>
              </a:rPr>
              <a:t>Byungheon</a:t>
            </a:r>
            <a:r>
              <a:rPr lang="en-US" altLang="ko-KR" dirty="0" smtClean="0">
                <a:solidFill>
                  <a:srgbClr val="000000"/>
                </a:solidFill>
              </a:rPr>
              <a:t> Kim</a:t>
            </a:r>
            <a:endParaRPr lang="en-US" altLang="ko-KR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7525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59159"/>
            <a:ext cx="8928992" cy="417513"/>
          </a:xfrm>
        </p:spPr>
        <p:txBody>
          <a:bodyPr/>
          <a:lstStyle/>
          <a:p>
            <a:r>
              <a:rPr lang="en-US" altLang="ko-KR" dirty="0" smtClean="0"/>
              <a:t>1. Data </a:t>
            </a:r>
            <a:r>
              <a:rPr lang="en-US" altLang="ko-KR" dirty="0" smtClean="0"/>
              <a:t>Preprocessing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Continuous &amp; Discrete </a:t>
            </a:r>
          </a:p>
          <a:p>
            <a:pPr lvl="1"/>
            <a:r>
              <a:rPr lang="en-US" altLang="ko-KR" dirty="0" smtClean="0"/>
              <a:t>Nothing to do (except normalization)</a:t>
            </a:r>
          </a:p>
          <a:p>
            <a:r>
              <a:rPr lang="en-US" altLang="ko-KR" dirty="0" smtClean="0"/>
              <a:t>Ordinal</a:t>
            </a:r>
          </a:p>
          <a:p>
            <a:pPr lvl="1"/>
            <a:r>
              <a:rPr lang="en-US" altLang="ko-KR" dirty="0" smtClean="0"/>
              <a:t> </a:t>
            </a:r>
            <a:r>
              <a:rPr lang="en-US" altLang="ko-KR" dirty="0"/>
              <a:t>Categorical &amp; Ordered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Assign </a:t>
            </a:r>
            <a:r>
              <a:rPr lang="en-US" altLang="ko-KR" dirty="0" smtClean="0"/>
              <a:t>integers 1,2,3 …          </a:t>
            </a:r>
            <a:r>
              <a:rPr lang="en-US" altLang="ko-KR" dirty="0"/>
              <a:t>Discrete </a:t>
            </a:r>
            <a:r>
              <a:rPr lang="en-US" altLang="ko-KR" dirty="0" smtClean="0"/>
              <a:t>variables</a:t>
            </a:r>
            <a:endParaRPr lang="en-US" altLang="ko-KR" dirty="0"/>
          </a:p>
          <a:p>
            <a:r>
              <a:rPr lang="en-US" altLang="ko-KR" dirty="0" smtClean="0"/>
              <a:t>Nominal </a:t>
            </a:r>
          </a:p>
          <a:p>
            <a:pPr lvl="1"/>
            <a:r>
              <a:rPr lang="en-US" altLang="ko-KR" dirty="0" smtClean="0"/>
              <a:t>Categorical &amp; not ordered </a:t>
            </a:r>
          </a:p>
          <a:p>
            <a:pPr lvl="2"/>
            <a:r>
              <a:rPr lang="en-US" altLang="ko-KR" dirty="0" smtClean="0"/>
              <a:t> Assigning integers doesn’t make sense </a:t>
            </a:r>
          </a:p>
          <a:p>
            <a:pPr lvl="1"/>
            <a:r>
              <a:rPr lang="en-US" altLang="ko-KR" dirty="0" smtClean="0"/>
              <a:t>Make dummy variables !</a:t>
            </a:r>
          </a:p>
          <a:p>
            <a:pPr lvl="1"/>
            <a:r>
              <a:rPr lang="en-US" altLang="ko-KR" dirty="0" smtClean="0"/>
              <a:t>1 nominal variable         Several binary variables</a:t>
            </a:r>
            <a:endParaRPr lang="en-US" altLang="ko-KR" dirty="0"/>
          </a:p>
          <a:p>
            <a:r>
              <a:rPr lang="en-US" altLang="ko-KR" dirty="0" smtClean="0"/>
              <a:t>NA : fill up with the mean values of each column</a:t>
            </a:r>
          </a:p>
          <a:p>
            <a:r>
              <a:rPr lang="en-US" altLang="ko-KR" dirty="0" smtClean="0"/>
              <a:t>Normalization </a:t>
            </a:r>
            <a:endParaRPr lang="en-US" altLang="ko-KR" dirty="0"/>
          </a:p>
          <a:p>
            <a:pPr lvl="1"/>
            <a:r>
              <a:rPr lang="en-US" altLang="ko-KR" dirty="0" smtClean="0"/>
              <a:t>Neural Network : min/max scaler [0,1]</a:t>
            </a:r>
          </a:p>
          <a:p>
            <a:pPr lvl="1"/>
            <a:r>
              <a:rPr lang="en-US" altLang="ko-KR" dirty="0" smtClean="0"/>
              <a:t>PCA : Normal Distribution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sp>
        <p:nvSpPr>
          <p:cNvPr id="10" name="오른쪽 화살표 9"/>
          <p:cNvSpPr/>
          <p:nvPr/>
        </p:nvSpPr>
        <p:spPr>
          <a:xfrm>
            <a:off x="971600" y="3299226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3923928" y="2204864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3203848" y="4005064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8616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Price </a:t>
            </a:r>
            <a:r>
              <a:rPr lang="en-US" altLang="ko-KR" dirty="0" smtClean="0"/>
              <a:t>Prediction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MLP(Multilayer Perceptron) </a:t>
                </a:r>
              </a:p>
              <a:p>
                <a:pPr lvl="1"/>
                <a:r>
                  <a:rPr lang="en-US" altLang="ko-KR" dirty="0" smtClean="0"/>
                  <a:t>Structure : </a:t>
                </a:r>
                <a:r>
                  <a:rPr lang="en-US" altLang="ko-KR" dirty="0" smtClean="0"/>
                  <a:t>[235, 128, 64, 32, 1] Fully connected.</a:t>
                </a:r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Loss function </a:t>
                </a:r>
                <a:r>
                  <a:rPr lang="en-US" altLang="ko-KR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Program gradient descent algorithm ourselves(Backpropagation)</a:t>
                </a:r>
              </a:p>
              <a:p>
                <a:pPr lvl="1"/>
                <a:r>
                  <a:rPr lang="en-US" altLang="ko-KR" dirty="0" smtClean="0"/>
                  <a:t>Define Erro</a:t>
                </a:r>
                <a:r>
                  <a:rPr lang="en-US" altLang="ko-KR" dirty="0" smtClean="0"/>
                  <a:t>r rate for regression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r>
                  <a:rPr lang="en-US" altLang="ko-KR" dirty="0" smtClean="0"/>
                  <a:t> x 100 (%)</a:t>
                </a:r>
              </a:p>
              <a:p>
                <a:pPr lvl="1"/>
                <a:r>
                  <a:rPr lang="en-US" altLang="ko-KR" dirty="0" smtClean="0"/>
                  <a:t>Error rate = 18%</a:t>
                </a:r>
              </a:p>
              <a:p>
                <a:pPr lvl="1"/>
                <a:endParaRPr lang="en-US" altLang="ko-KR" dirty="0" smtClean="0"/>
              </a:p>
              <a:p>
                <a:r>
                  <a:rPr lang="en-US" altLang="ko-KR" dirty="0"/>
                  <a:t> PCAKNN</a:t>
                </a:r>
              </a:p>
              <a:p>
                <a:pPr lvl="1"/>
                <a:r>
                  <a:rPr lang="en-US" altLang="ko-KR" dirty="0"/>
                  <a:t>PCA + KNN </a:t>
                </a:r>
              </a:p>
              <a:p>
                <a:pPr lvl="1"/>
                <a:r>
                  <a:rPr lang="en-US" altLang="ko-KR" dirty="0"/>
                  <a:t>PCA         Dimension reduced </a:t>
                </a:r>
              </a:p>
              <a:p>
                <a:pPr lvl="2"/>
                <a:r>
                  <a:rPr lang="en-US" altLang="ko-KR" dirty="0"/>
                  <a:t>"</a:t>
                </a:r>
                <a:r>
                  <a:rPr lang="en-US" altLang="ko-KR" dirty="0" err="1"/>
                  <a:t>BsmtFinType</a:t>
                </a:r>
                <a:r>
                  <a:rPr lang="en-US" altLang="ko-KR" dirty="0"/>
                  <a:t>", "</a:t>
                </a:r>
                <a:r>
                  <a:rPr lang="en-US" altLang="ko-KR" dirty="0" err="1"/>
                  <a:t>SaleCondition</a:t>
                </a:r>
                <a:r>
                  <a:rPr lang="en-US" altLang="ko-KR" dirty="0"/>
                  <a:t>", "</a:t>
                </a:r>
                <a:r>
                  <a:rPr lang="en-US" altLang="ko-KR" dirty="0" err="1"/>
                  <a:t>SaleType</a:t>
                </a:r>
                <a:r>
                  <a:rPr lang="en-US" altLang="ko-KR" dirty="0"/>
                  <a:t>", "</a:t>
                </a:r>
                <a:r>
                  <a:rPr lang="en-US" altLang="ko-KR" dirty="0" err="1"/>
                  <a:t>MSZoning</a:t>
                </a:r>
                <a:r>
                  <a:rPr lang="en-US" altLang="ko-KR" dirty="0"/>
                  <a:t>", "Street“, etc.</a:t>
                </a:r>
              </a:p>
              <a:p>
                <a:pPr lvl="1"/>
                <a:r>
                  <a:rPr lang="en-US" altLang="ko-KR" dirty="0"/>
                  <a:t>Apply KNN in reduced space with K= </a:t>
                </a:r>
                <a:r>
                  <a:rPr lang="en-US" altLang="ko-KR" dirty="0" smtClean="0"/>
                  <a:t>5</a:t>
                </a:r>
              </a:p>
              <a:p>
                <a:pPr lvl="2"/>
                <a:r>
                  <a:rPr lang="en-US" altLang="ko-KR" dirty="0" smtClean="0"/>
                  <a:t>Take the mean value of KNN data as our prediction price.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Error rate : 11.7%</a:t>
                </a:r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42" t="-7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오른쪽 화살표 10"/>
          <p:cNvSpPr/>
          <p:nvPr/>
        </p:nvSpPr>
        <p:spPr>
          <a:xfrm>
            <a:off x="1619672" y="4365104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9566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Price </a:t>
            </a:r>
            <a:r>
              <a:rPr lang="en-US" altLang="ko-KR" dirty="0" smtClean="0"/>
              <a:t>Prediction</a:t>
            </a:r>
            <a:endParaRPr lang="ko-KR" alt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07504" y="628208"/>
            <a:ext cx="8948947" cy="2448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+mn-lt"/>
                <a:ea typeface="맑은 고딕" pitchFamily="50" charset="-127"/>
                <a:cs typeface="Arial" pitchFamily="34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umimoji="1" sz="2000">
                <a:solidFill>
                  <a:schemeClr val="tx1"/>
                </a:solidFill>
                <a:latin typeface="+mn-lt"/>
                <a:ea typeface="맑은 고딕" pitchFamily="50" charset="-127"/>
                <a:cs typeface="Arial" pitchFamily="34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맑은 고딕" pitchFamily="50" charset="-127"/>
                <a:cs typeface="Arial" pitchFamily="34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+mn-lt"/>
                <a:ea typeface="맑은 고딕" pitchFamily="50" charset="-127"/>
                <a:cs typeface="Arial" pitchFamily="34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맑은 고딕" pitchFamily="50" charset="-127"/>
                <a:cs typeface="Arial" pitchFamily="34" charset="0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dirty="0"/>
              <a:t>Why PCAKNN works better? </a:t>
            </a:r>
          </a:p>
          <a:p>
            <a:pPr lvl="1"/>
            <a:r>
              <a:rPr lang="en-US" altLang="ko-KR" dirty="0"/>
              <a:t>Housing price : not high complexity.</a:t>
            </a:r>
          </a:p>
          <a:p>
            <a:pPr lvl="2"/>
            <a:r>
              <a:rPr lang="en-US" altLang="ko-KR" dirty="0"/>
              <a:t>Highly Depends on several variables(</a:t>
            </a:r>
            <a:r>
              <a:rPr lang="en-US" altLang="ko-KR" dirty="0" err="1"/>
              <a:t>YearBuilt</a:t>
            </a:r>
            <a:r>
              <a:rPr lang="en-US" altLang="ko-KR" dirty="0"/>
              <a:t>, </a:t>
            </a:r>
            <a:r>
              <a:rPr lang="en-US" altLang="ko-KR" dirty="0" err="1"/>
              <a:t>LotArea</a:t>
            </a:r>
            <a:r>
              <a:rPr lang="en-US" altLang="ko-KR" dirty="0"/>
              <a:t>, </a:t>
            </a:r>
            <a:r>
              <a:rPr lang="en-US" altLang="ko-KR" dirty="0" err="1"/>
              <a:t>SaleCondition</a:t>
            </a:r>
            <a:r>
              <a:rPr lang="en-US" altLang="ko-KR" dirty="0"/>
              <a:t>, etc.)</a:t>
            </a:r>
          </a:p>
          <a:p>
            <a:pPr lvl="2"/>
            <a:r>
              <a:rPr lang="en-US" altLang="ko-KR" dirty="0"/>
              <a:t>MLP may raise overfitting problem </a:t>
            </a:r>
          </a:p>
          <a:p>
            <a:pPr lvl="1"/>
            <a:r>
              <a:rPr lang="en-US" altLang="ko-KR" dirty="0"/>
              <a:t>PCA works better.</a:t>
            </a:r>
          </a:p>
          <a:p>
            <a:pPr marL="457200" lvl="1" indent="0">
              <a:buNone/>
            </a:pPr>
            <a:endParaRPr lang="en-US" altLang="ko-KR" kern="0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76622" y="2996952"/>
            <a:ext cx="8939719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70C0"/>
                </a:solidFill>
                <a:latin typeface="+mj-lt"/>
                <a:ea typeface="맑은 고딕" pitchFamily="50" charset="-127"/>
                <a:cs typeface="Arial" pitchFamily="34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FBF2CF"/>
                </a:solidFill>
                <a:latin typeface="Arial" charset="0"/>
                <a:ea typeface="휴먼모음T" pitchFamily="18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FBF2CF"/>
                </a:solidFill>
                <a:latin typeface="Arial" charset="0"/>
                <a:ea typeface="휴먼모음T" pitchFamily="18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FBF2CF"/>
                </a:solidFill>
                <a:latin typeface="Arial" charset="0"/>
                <a:ea typeface="휴먼모음T" pitchFamily="18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FBF2CF"/>
                </a:solidFill>
                <a:latin typeface="Arial" charset="0"/>
                <a:ea typeface="휴먼모음T" pitchFamily="18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FBF2CF"/>
                </a:solidFill>
                <a:latin typeface="Arial" charset="0"/>
                <a:ea typeface="휴먼모음T" pitchFamily="18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FBF2CF"/>
                </a:solidFill>
                <a:latin typeface="Arial" charset="0"/>
                <a:ea typeface="휴먼모음T" pitchFamily="18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FBF2CF"/>
                </a:solidFill>
                <a:latin typeface="Arial" charset="0"/>
                <a:ea typeface="휴먼모음T" pitchFamily="18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FBF2CF"/>
                </a:solidFill>
                <a:latin typeface="Arial" charset="0"/>
                <a:ea typeface="휴먼모음T" pitchFamily="18" charset="-127"/>
              </a:defRPr>
            </a:lvl9pPr>
          </a:lstStyle>
          <a:p>
            <a:r>
              <a:rPr lang="en-US" altLang="ko-KR" dirty="0"/>
              <a:t>Self Performance Check w/o test data</a:t>
            </a:r>
            <a:endParaRPr lang="ko-KR" altLang="en-US" kern="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61256" y="3573016"/>
            <a:ext cx="8948947" cy="2448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+mn-lt"/>
                <a:ea typeface="맑은 고딕" pitchFamily="50" charset="-127"/>
                <a:cs typeface="Arial" pitchFamily="34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umimoji="1" sz="2000">
                <a:solidFill>
                  <a:schemeClr val="tx1"/>
                </a:solidFill>
                <a:latin typeface="+mn-lt"/>
                <a:ea typeface="맑은 고딕" pitchFamily="50" charset="-127"/>
                <a:cs typeface="Arial" pitchFamily="34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맑은 고딕" pitchFamily="50" charset="-127"/>
                <a:cs typeface="Arial" pitchFamily="34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+mn-lt"/>
                <a:ea typeface="맑은 고딕" pitchFamily="50" charset="-127"/>
                <a:cs typeface="Arial" pitchFamily="34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맑은 고딕" pitchFamily="50" charset="-127"/>
                <a:cs typeface="Arial" pitchFamily="34" charset="0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 smtClean="0"/>
              <a:t>K-fold Cross Validation</a:t>
            </a:r>
          </a:p>
          <a:p>
            <a:pPr lvl="1"/>
            <a:r>
              <a:rPr lang="en-US" altLang="ko-KR" kern="0" dirty="0" smtClean="0"/>
              <a:t>K=10</a:t>
            </a:r>
          </a:p>
          <a:p>
            <a:pPr lvl="1"/>
            <a:r>
              <a:rPr lang="en-US" altLang="ko-KR" kern="0" dirty="0" smtClean="0"/>
              <a:t>Error rate stabilized.</a:t>
            </a:r>
          </a:p>
          <a:p>
            <a:pPr lvl="2"/>
            <a:r>
              <a:rPr lang="en-US" altLang="ko-KR" kern="0" dirty="0" smtClean="0"/>
              <a:t>MLP : 14~23% fluctuating w/o K-fold</a:t>
            </a:r>
          </a:p>
          <a:p>
            <a:pPr lvl="2"/>
            <a:r>
              <a:rPr lang="en-US" altLang="ko-KR" kern="0" dirty="0" smtClean="0"/>
              <a:t>By K-fold, stabilized at 18%</a:t>
            </a:r>
          </a:p>
          <a:p>
            <a:pPr lvl="1"/>
            <a:endParaRPr lang="en-US" altLang="ko-KR" kern="0" dirty="0" smtClean="0"/>
          </a:p>
        </p:txBody>
      </p:sp>
    </p:spTree>
    <p:extLst>
      <p:ext uri="{BB962C8B-B14F-4D97-AF65-F5344CB8AC3E}">
        <p14:creationId xmlns:p14="http://schemas.microsoft.com/office/powerpoint/2010/main" val="943306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Price </a:t>
            </a:r>
            <a:r>
              <a:rPr lang="en-US" altLang="ko-KR" dirty="0" smtClean="0"/>
              <a:t>range classification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MLP</a:t>
            </a:r>
          </a:p>
          <a:p>
            <a:pPr lvl="1"/>
            <a:r>
              <a:rPr lang="en-US" altLang="ko-KR" dirty="0" smtClean="0"/>
              <a:t>Use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softmax</a:t>
            </a:r>
            <a:r>
              <a:rPr lang="en-US" altLang="ko-KR" dirty="0" smtClean="0"/>
              <a:t> </a:t>
            </a:r>
            <a:r>
              <a:rPr lang="en-US" altLang="ko-KR" dirty="0" smtClean="0"/>
              <a:t>cross entropy</a:t>
            </a:r>
            <a:r>
              <a:rPr lang="en-US" altLang="ko-KR" dirty="0" smtClean="0"/>
              <a:t> cost function.</a:t>
            </a:r>
          </a:p>
          <a:p>
            <a:pPr lvl="1"/>
            <a:r>
              <a:rPr lang="en-US" altLang="ko-KR" dirty="0" smtClean="0"/>
              <a:t>Use </a:t>
            </a:r>
            <a:r>
              <a:rPr lang="en-US" altLang="ko-KR" dirty="0" smtClean="0"/>
              <a:t>the same </a:t>
            </a:r>
            <a:r>
              <a:rPr lang="en-US" altLang="ko-KR" dirty="0" smtClean="0"/>
              <a:t>structure</a:t>
            </a:r>
            <a:r>
              <a:rPr lang="en-US" altLang="ko-KR" dirty="0" smtClean="0"/>
              <a:t> </a:t>
            </a:r>
            <a:r>
              <a:rPr lang="en-US" altLang="ko-KR" dirty="0" smtClean="0"/>
              <a:t>as classification </a:t>
            </a:r>
          </a:p>
          <a:p>
            <a:pPr lvl="1"/>
            <a:r>
              <a:rPr lang="en-US" altLang="ko-KR" dirty="0" smtClean="0"/>
              <a:t>Error rate : </a:t>
            </a:r>
            <a:r>
              <a:rPr lang="en-US" altLang="ko-KR" dirty="0" smtClean="0"/>
              <a:t>14% (w/o ensemble)</a:t>
            </a:r>
          </a:p>
          <a:p>
            <a:pPr lvl="1"/>
            <a:endParaRPr lang="en-US" altLang="ko-KR" dirty="0" smtClean="0"/>
          </a:p>
          <a:p>
            <a:r>
              <a:rPr lang="en-US" altLang="ko-KR" dirty="0"/>
              <a:t>PCAKNN</a:t>
            </a:r>
          </a:p>
          <a:p>
            <a:pPr lvl="1"/>
            <a:r>
              <a:rPr lang="en-US" altLang="ko-KR" dirty="0"/>
              <a:t>PCA + KNN </a:t>
            </a:r>
          </a:p>
          <a:p>
            <a:pPr lvl="1"/>
            <a:r>
              <a:rPr lang="en-US" altLang="ko-KR" dirty="0"/>
              <a:t>PCA         Dimension reduced </a:t>
            </a:r>
          </a:p>
          <a:p>
            <a:pPr lvl="2"/>
            <a:r>
              <a:rPr lang="en-US" altLang="ko-KR" dirty="0"/>
              <a:t>"</a:t>
            </a:r>
            <a:r>
              <a:rPr lang="en-US" altLang="ko-KR" dirty="0" err="1"/>
              <a:t>BsmtFinType</a:t>
            </a:r>
            <a:r>
              <a:rPr lang="en-US" altLang="ko-KR" dirty="0"/>
              <a:t>", "</a:t>
            </a:r>
            <a:r>
              <a:rPr lang="en-US" altLang="ko-KR" dirty="0" err="1"/>
              <a:t>SaleCondition</a:t>
            </a:r>
            <a:r>
              <a:rPr lang="en-US" altLang="ko-KR" dirty="0"/>
              <a:t>", "</a:t>
            </a:r>
            <a:r>
              <a:rPr lang="en-US" altLang="ko-KR" dirty="0" err="1"/>
              <a:t>SaleType</a:t>
            </a:r>
            <a:r>
              <a:rPr lang="en-US" altLang="ko-KR" dirty="0"/>
              <a:t>", "</a:t>
            </a:r>
            <a:r>
              <a:rPr lang="en-US" altLang="ko-KR" dirty="0" err="1"/>
              <a:t>MSZoning</a:t>
            </a:r>
            <a:r>
              <a:rPr lang="en-US" altLang="ko-KR" dirty="0"/>
              <a:t>", "Street“, etc.</a:t>
            </a:r>
          </a:p>
          <a:p>
            <a:pPr lvl="1"/>
            <a:r>
              <a:rPr lang="en-US" altLang="ko-KR" dirty="0"/>
              <a:t>Apply KNN in reduced space </a:t>
            </a:r>
            <a:r>
              <a:rPr lang="en-US" altLang="ko-KR" dirty="0" smtClean="0"/>
              <a:t>with K</a:t>
            </a:r>
            <a:r>
              <a:rPr lang="en-US" altLang="ko-KR" dirty="0"/>
              <a:t>= </a:t>
            </a:r>
            <a:r>
              <a:rPr lang="en-US" altLang="ko-KR" dirty="0" smtClean="0"/>
              <a:t>5</a:t>
            </a:r>
          </a:p>
          <a:p>
            <a:pPr lvl="2"/>
            <a:r>
              <a:rPr lang="en-US" altLang="ko-KR" dirty="0" smtClean="0"/>
              <a:t>Take majority vote in KNN data. </a:t>
            </a:r>
          </a:p>
          <a:p>
            <a:pPr lvl="1"/>
            <a:r>
              <a:rPr lang="en-US" altLang="ko-KR" dirty="0" smtClean="0"/>
              <a:t>Error rate : 11% </a:t>
            </a:r>
            <a:r>
              <a:rPr lang="en-US" altLang="ko-KR" dirty="0"/>
              <a:t>(w/o ensemble)</a:t>
            </a:r>
          </a:p>
          <a:p>
            <a:pPr lvl="1"/>
            <a:endParaRPr lang="en-US" altLang="ko-KR" dirty="0" smtClean="0"/>
          </a:p>
        </p:txBody>
      </p:sp>
      <p:sp>
        <p:nvSpPr>
          <p:cNvPr id="5" name="오른쪽 화살표 4"/>
          <p:cNvSpPr/>
          <p:nvPr/>
        </p:nvSpPr>
        <p:spPr>
          <a:xfrm>
            <a:off x="1619672" y="3284984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6410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Price </a:t>
            </a:r>
            <a:r>
              <a:rPr lang="en-US" altLang="ko-KR" dirty="0" smtClean="0"/>
              <a:t>range classification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49" y="476655"/>
            <a:ext cx="8948947" cy="2971853"/>
          </a:xfrm>
        </p:spPr>
        <p:txBody>
          <a:bodyPr/>
          <a:lstStyle/>
          <a:p>
            <a:r>
              <a:rPr lang="en-US" altLang="ko-KR" dirty="0"/>
              <a:t>Ensemble</a:t>
            </a:r>
          </a:p>
          <a:p>
            <a:pPr lvl="1"/>
            <a:r>
              <a:rPr lang="en-US" altLang="ko-KR" dirty="0" smtClean="0"/>
              <a:t>Use k-fold Cross Validation</a:t>
            </a:r>
          </a:p>
          <a:p>
            <a:pPr lvl="2"/>
            <a:r>
              <a:rPr lang="en-US" altLang="ko-KR" dirty="0" smtClean="0"/>
              <a:t>   Generate k different training data set.</a:t>
            </a:r>
          </a:p>
          <a:p>
            <a:pPr lvl="2"/>
            <a:r>
              <a:rPr lang="en-US" altLang="ko-KR" dirty="0" smtClean="0"/>
              <a:t>   K different trained models.</a:t>
            </a:r>
          </a:p>
          <a:p>
            <a:pPr lvl="1"/>
            <a:r>
              <a:rPr lang="en-US" altLang="ko-KR" dirty="0" smtClean="0"/>
              <a:t>Reduce </a:t>
            </a:r>
            <a:r>
              <a:rPr lang="en-US" altLang="ko-KR" dirty="0"/>
              <a:t>the variance </a:t>
            </a:r>
          </a:p>
          <a:p>
            <a:pPr lvl="2"/>
            <a:r>
              <a:rPr lang="en-US" altLang="ko-KR" dirty="0"/>
              <a:t>Less noisy than the single model</a:t>
            </a:r>
          </a:p>
          <a:p>
            <a:pPr lvl="1"/>
            <a:r>
              <a:rPr lang="en-US" altLang="ko-KR" dirty="0"/>
              <a:t>Raise performance by computing more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Error rate : MLP (9%), PCAKNN(7%)</a:t>
            </a:r>
            <a:endParaRPr lang="en-US" altLang="ko-KR" dirty="0"/>
          </a:p>
        </p:txBody>
      </p:sp>
      <p:sp>
        <p:nvSpPr>
          <p:cNvPr id="5" name="오른쪽 화살표 4"/>
          <p:cNvSpPr/>
          <p:nvPr/>
        </p:nvSpPr>
        <p:spPr>
          <a:xfrm>
            <a:off x="1110652" y="1294941"/>
            <a:ext cx="288032" cy="224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화살표 5"/>
          <p:cNvSpPr/>
          <p:nvPr/>
        </p:nvSpPr>
        <p:spPr>
          <a:xfrm>
            <a:off x="1110652" y="1637487"/>
            <a:ext cx="288032" cy="2074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7627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Arial"/>
        <a:ea typeface="휴먼모음T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34435</TotalTime>
  <Words>332</Words>
  <Application>Microsoft Office PowerPoint</Application>
  <PresentationFormat>화면 슬라이드 쇼(4:3)</PresentationFormat>
  <Paragraphs>83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굴림</vt:lpstr>
      <vt:lpstr>굴림</vt:lpstr>
      <vt:lpstr>맑은 고딕</vt:lpstr>
      <vt:lpstr>휴먼모음T</vt:lpstr>
      <vt:lpstr>Arial</vt:lpstr>
      <vt:lpstr>Cambria Math</vt:lpstr>
      <vt:lpstr>Wingdings</vt:lpstr>
      <vt:lpstr>기본 디자인</vt:lpstr>
      <vt:lpstr>ML Final Project :  Ames Housing Prices  Prediction and Classification</vt:lpstr>
      <vt:lpstr>1. Data Preprocessing</vt:lpstr>
      <vt:lpstr>2. Price Prediction</vt:lpstr>
      <vt:lpstr>2. Price Prediction</vt:lpstr>
      <vt:lpstr>3. Price range classification</vt:lpstr>
      <vt:lpstr>3. Price range classification</vt:lpstr>
    </vt:vector>
  </TitlesOfParts>
  <Company>SNU Robotics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Estimation Term Project</dc:title>
  <dc:creator>Jeongseok Lee</dc:creator>
  <cp:lastModifiedBy>Windows 사용자</cp:lastModifiedBy>
  <cp:revision>2396</cp:revision>
  <cp:lastPrinted>2012-07-24T21:42:53Z</cp:lastPrinted>
  <dcterms:created xsi:type="dcterms:W3CDTF">2006-05-01T06:39:32Z</dcterms:created>
  <dcterms:modified xsi:type="dcterms:W3CDTF">2017-06-13T02:45:15Z</dcterms:modified>
</cp:coreProperties>
</file>