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2" r:id="rId3"/>
    <p:sldId id="273" r:id="rId4"/>
    <p:sldId id="275" r:id="rId5"/>
    <p:sldId id="274" r:id="rId6"/>
    <p:sldId id="276" r:id="rId7"/>
    <p:sldId id="277" r:id="rId8"/>
    <p:sldId id="278" r:id="rId9"/>
    <p:sldId id="282" r:id="rId10"/>
    <p:sldId id="279" r:id="rId11"/>
    <p:sldId id="280" r:id="rId12"/>
    <p:sldId id="281" r:id="rId13"/>
    <p:sldId id="283" r:id="rId14"/>
    <p:sldId id="284" r:id="rId15"/>
    <p:sldId id="285" r:id="rId16"/>
  </p:sldIdLst>
  <p:sldSz cx="9144000" cy="6858000" type="screen4x3"/>
  <p:notesSz cx="9874250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1107578-7457-4BCC-AFC2-76D30B91BC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474" cy="340570"/>
          </a:xfrm>
          <a:prstGeom prst="rect">
            <a:avLst/>
          </a:prstGeom>
        </p:spPr>
        <p:txBody>
          <a:bodyPr vert="horz" lIns="87920" tIns="43960" rIns="87920" bIns="4396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96CC15-F338-49AF-BACE-9A11FCDD06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593570" y="0"/>
            <a:ext cx="4278473" cy="340570"/>
          </a:xfrm>
          <a:prstGeom prst="rect">
            <a:avLst/>
          </a:prstGeom>
        </p:spPr>
        <p:txBody>
          <a:bodyPr vert="horz" lIns="87920" tIns="43960" rIns="87920" bIns="43960" rtlCol="0"/>
          <a:lstStyle>
            <a:lvl1pPr algn="r">
              <a:defRPr sz="1200"/>
            </a:lvl1pPr>
          </a:lstStyle>
          <a:p>
            <a:fld id="{3EAB76A5-5B45-4F40-BD55-F160B937238C}" type="datetimeFigureOut">
              <a:rPr lang="ko-KR" altLang="en-US" smtClean="0"/>
              <a:t>2018-11-18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047DB4-0DA8-46B5-8CB2-7F054D7BD7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6457105"/>
            <a:ext cx="4278474" cy="340570"/>
          </a:xfrm>
          <a:prstGeom prst="rect">
            <a:avLst/>
          </a:prstGeom>
        </p:spPr>
        <p:txBody>
          <a:bodyPr vert="horz" lIns="87920" tIns="43960" rIns="87920" bIns="4396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7801A1-C953-4E26-BDD7-8C154CA04B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593570" y="6457105"/>
            <a:ext cx="4278473" cy="340570"/>
          </a:xfrm>
          <a:prstGeom prst="rect">
            <a:avLst/>
          </a:prstGeom>
        </p:spPr>
        <p:txBody>
          <a:bodyPr vert="horz" lIns="87920" tIns="43960" rIns="87920" bIns="43960" rtlCol="0" anchor="b"/>
          <a:lstStyle>
            <a:lvl1pPr algn="r">
              <a:defRPr sz="1200"/>
            </a:lvl1pPr>
          </a:lstStyle>
          <a:p>
            <a:fld id="{9F331DF6-0B68-40DC-A745-676366E95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4069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5261" tIns="47631" rIns="95261" bIns="4763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3124" y="1"/>
            <a:ext cx="4278842" cy="341064"/>
          </a:xfrm>
          <a:prstGeom prst="rect">
            <a:avLst/>
          </a:prstGeom>
        </p:spPr>
        <p:txBody>
          <a:bodyPr vert="horz" lIns="95261" tIns="47631" rIns="95261" bIns="47631" rtlCol="0"/>
          <a:lstStyle>
            <a:lvl1pPr algn="r">
              <a:defRPr sz="1200"/>
            </a:lvl1pPr>
          </a:lstStyle>
          <a:p>
            <a:fld id="{20FB3866-B401-4105-B28A-29EED122D3F2}" type="datetimeFigureOut">
              <a:rPr lang="ko-KR" altLang="en-US" smtClean="0"/>
              <a:t>2018-11-18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06775" y="849313"/>
            <a:ext cx="3060700" cy="2295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61" tIns="47631" rIns="95261" bIns="4763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5" y="3271381"/>
            <a:ext cx="7899400" cy="2676585"/>
          </a:xfrm>
          <a:prstGeom prst="rect">
            <a:avLst/>
          </a:prstGeom>
        </p:spPr>
        <p:txBody>
          <a:bodyPr vert="horz" lIns="95261" tIns="47631" rIns="95261" bIns="47631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3"/>
            <a:ext cx="4278842" cy="341063"/>
          </a:xfrm>
          <a:prstGeom prst="rect">
            <a:avLst/>
          </a:prstGeom>
        </p:spPr>
        <p:txBody>
          <a:bodyPr vert="horz" lIns="95261" tIns="47631" rIns="95261" bIns="4763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3124" y="6456613"/>
            <a:ext cx="4278842" cy="341063"/>
          </a:xfrm>
          <a:prstGeom prst="rect">
            <a:avLst/>
          </a:prstGeom>
        </p:spPr>
        <p:txBody>
          <a:bodyPr vert="horz" lIns="95261" tIns="47631" rIns="95261" bIns="47631" rtlCol="0" anchor="b"/>
          <a:lstStyle>
            <a:lvl1pPr algn="r">
              <a:defRPr sz="1200"/>
            </a:lvl1pPr>
          </a:lstStyle>
          <a:p>
            <a:fld id="{F92B1113-FC53-48DB-83CD-35476F2B5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104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06775" y="849313"/>
            <a:ext cx="3060700" cy="2295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A1FDD-B5A8-4FCF-997B-7D4D810CEAF4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182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line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9144000" y="5337414"/>
            <a:ext cx="9144000" cy="1331946"/>
          </a:xfrm>
          <a:prstGeom prst="rect">
            <a:avLst/>
          </a:prstGeom>
        </p:spPr>
      </p:pic>
      <p:pic>
        <p:nvPicPr>
          <p:cNvPr id="7" name="그림 6" descr="lion_cover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144000" y="1713508"/>
            <a:ext cx="3674566" cy="5157192"/>
          </a:xfrm>
          <a:prstGeom prst="rect">
            <a:avLst/>
          </a:prstGeom>
        </p:spPr>
      </p:pic>
      <p:pic>
        <p:nvPicPr>
          <p:cNvPr id="9" name="그림 8" descr="hy_eng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5796138" y="6640580"/>
            <a:ext cx="1763869" cy="141220"/>
          </a:xfrm>
          <a:prstGeom prst="rect">
            <a:avLst/>
          </a:prstGeom>
        </p:spPr>
      </p:pic>
      <p:pic>
        <p:nvPicPr>
          <p:cNvPr id="10" name="그림 9" descr="한양대학교UI로고_big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-63500" y="50800"/>
            <a:ext cx="2514600" cy="251460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711201" y="2590800"/>
            <a:ext cx="5613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350" dirty="0">
              <a:solidFill>
                <a:prstClr val="black"/>
              </a:solidFill>
            </a:endParaRPr>
          </a:p>
        </p:txBody>
      </p:sp>
      <p:sp>
        <p:nvSpPr>
          <p:cNvPr id="11" name="제목 개체 틀 1"/>
          <p:cNvSpPr>
            <a:spLocks noGrp="1"/>
          </p:cNvSpPr>
          <p:nvPr>
            <p:ph type="title"/>
          </p:nvPr>
        </p:nvSpPr>
        <p:spPr>
          <a:xfrm>
            <a:off x="457201" y="2128838"/>
            <a:ext cx="64643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 b="1" spc="-113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457200" y="3302000"/>
            <a:ext cx="6489700" cy="558800"/>
          </a:xfrm>
        </p:spPr>
        <p:txBody>
          <a:bodyPr>
            <a:normAutofit/>
          </a:bodyPr>
          <a:lstStyle>
            <a:lvl1pPr marL="0" indent="0" algn="l">
              <a:buNone/>
              <a:defRPr sz="1875" b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805261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1 -1.48148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1.94444E-6 -4.44444E-6 L -0.39722 -4.44444E-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lines_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142428"/>
            <a:ext cx="9144000" cy="516751"/>
          </a:xfrm>
          <a:prstGeom prst="rect">
            <a:avLst/>
          </a:prstGeom>
        </p:spPr>
      </p:pic>
      <p:pic>
        <p:nvPicPr>
          <p:cNvPr id="7" name="그림 6" descr="lion_normal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517290" y="1714500"/>
            <a:ext cx="3664811" cy="5143500"/>
          </a:xfrm>
          <a:prstGeom prst="rect">
            <a:avLst/>
          </a:prstGeom>
        </p:spPr>
      </p:pic>
      <p:pic>
        <p:nvPicPr>
          <p:cNvPr id="11" name="그림 10" descr="hy_eng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5796138" y="6640580"/>
            <a:ext cx="1763869" cy="141220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633538"/>
            <a:ext cx="8229600" cy="1143000"/>
          </a:xfrm>
        </p:spPr>
        <p:txBody>
          <a:bodyPr>
            <a:normAutofit/>
          </a:bodyPr>
          <a:lstStyle>
            <a:lvl1pPr algn="l">
              <a:defRPr sz="2625" b="1">
                <a:solidFill>
                  <a:srgbClr val="004C8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2794004"/>
            <a:ext cx="8229600" cy="3230563"/>
          </a:xfrm>
        </p:spPr>
        <p:txBody>
          <a:bodyPr>
            <a:normAutofit/>
          </a:bodyPr>
          <a:lstStyle>
            <a:lvl1pPr>
              <a:defRPr sz="187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22665130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b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8655"/>
            <a:ext cx="9144000" cy="6840697"/>
          </a:xfrm>
          <a:prstGeom prst="rect">
            <a:avLst/>
          </a:prstGeom>
        </p:spPr>
      </p:pic>
      <p:pic>
        <p:nvPicPr>
          <p:cNvPr id="7" name="그림 6" descr="top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870462"/>
          </a:xfrm>
          <a:prstGeom prst="rect">
            <a:avLst/>
          </a:prstGeom>
        </p:spPr>
      </p:pic>
      <p:pic>
        <p:nvPicPr>
          <p:cNvPr id="9" name="그림 8" descr="line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6416819"/>
            <a:ext cx="9144000" cy="238732"/>
          </a:xfrm>
          <a:prstGeom prst="rect">
            <a:avLst/>
          </a:prstGeom>
        </p:spPr>
      </p:pic>
      <p:pic>
        <p:nvPicPr>
          <p:cNvPr id="11" name="그림 10" descr="hy_eng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225443" y="6640580"/>
            <a:ext cx="1763869" cy="141220"/>
          </a:xfrm>
          <a:prstGeom prst="rect">
            <a:avLst/>
          </a:prstGeom>
        </p:spPr>
      </p:pic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215902" y="63500"/>
            <a:ext cx="5321300" cy="850900"/>
          </a:xfrm>
        </p:spPr>
        <p:txBody>
          <a:bodyPr>
            <a:normAutofit/>
          </a:bodyPr>
          <a:lstStyle>
            <a:lvl1pPr algn="l">
              <a:defRPr sz="1875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2"/>
          <p:cNvSpPr>
            <a:spLocks noGrp="1"/>
          </p:cNvSpPr>
          <p:nvPr>
            <p:ph idx="10"/>
          </p:nvPr>
        </p:nvSpPr>
        <p:spPr>
          <a:xfrm>
            <a:off x="522862" y="121055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2"/>
          </p:nvPr>
        </p:nvSpPr>
        <p:spPr>
          <a:xfrm>
            <a:off x="522862" y="596670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517A9-1FA0-4FAB-92EF-3E6F3BDE73A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89862" y="596670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18862" y="596670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B24EA-AB9A-4AAE-A7D6-B5534FF0013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11490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b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8655"/>
            <a:ext cx="9144000" cy="6840697"/>
          </a:xfrm>
          <a:prstGeom prst="rect">
            <a:avLst/>
          </a:prstGeom>
        </p:spPr>
      </p:pic>
      <p:pic>
        <p:nvPicPr>
          <p:cNvPr id="9" name="그림 8" descr="lin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416819"/>
            <a:ext cx="9144000" cy="238732"/>
          </a:xfrm>
          <a:prstGeom prst="rect">
            <a:avLst/>
          </a:prstGeom>
        </p:spPr>
      </p:pic>
      <p:pic>
        <p:nvPicPr>
          <p:cNvPr id="11" name="그림 10" descr="hy_eng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225443" y="6640580"/>
            <a:ext cx="1763869" cy="141220"/>
          </a:xfrm>
          <a:prstGeom prst="rect">
            <a:avLst/>
          </a:prstGeom>
        </p:spPr>
      </p:pic>
      <p:pic>
        <p:nvPicPr>
          <p:cNvPr id="6" name="그림 5" descr="top_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4000" cy="870462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15902" y="63500"/>
            <a:ext cx="5321300" cy="850900"/>
          </a:xfrm>
        </p:spPr>
        <p:txBody>
          <a:bodyPr>
            <a:normAutofit/>
          </a:bodyPr>
          <a:lstStyle>
            <a:lvl1pPr algn="l">
              <a:defRPr sz="1875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부제목 2"/>
          <p:cNvSpPr>
            <a:spLocks noGrp="1"/>
          </p:cNvSpPr>
          <p:nvPr>
            <p:ph type="subTitle" idx="1"/>
          </p:nvPr>
        </p:nvSpPr>
        <p:spPr>
          <a:xfrm>
            <a:off x="5537200" y="304800"/>
            <a:ext cx="3454400" cy="368300"/>
          </a:xfrm>
        </p:spPr>
        <p:txBody>
          <a:bodyPr>
            <a:normAutofit/>
          </a:bodyPr>
          <a:lstStyle>
            <a:lvl1pPr marL="0" indent="0" algn="r">
              <a:buNone/>
              <a:defRPr sz="1125" b="0" spc="-113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5917647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b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8655"/>
            <a:ext cx="9144000" cy="6840697"/>
          </a:xfrm>
          <a:prstGeom prst="rect">
            <a:avLst/>
          </a:prstGeom>
        </p:spPr>
      </p:pic>
      <p:pic>
        <p:nvPicPr>
          <p:cNvPr id="9" name="그림 8" descr="lin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416819"/>
            <a:ext cx="9144000" cy="238732"/>
          </a:xfrm>
          <a:prstGeom prst="rect">
            <a:avLst/>
          </a:prstGeom>
        </p:spPr>
      </p:pic>
      <p:pic>
        <p:nvPicPr>
          <p:cNvPr id="11" name="그림 10" descr="hy_eng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225443" y="6640580"/>
            <a:ext cx="1763869" cy="141220"/>
          </a:xfrm>
          <a:prstGeom prst="rect">
            <a:avLst/>
          </a:prstGeom>
        </p:spPr>
      </p:pic>
      <p:pic>
        <p:nvPicPr>
          <p:cNvPr id="6" name="그림 5" descr="top__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4000" cy="870462"/>
          </a:xfrm>
          <a:prstGeom prst="rect">
            <a:avLst/>
          </a:prstGeom>
        </p:spPr>
      </p:pic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215902" y="63500"/>
            <a:ext cx="5321300" cy="850900"/>
          </a:xfrm>
        </p:spPr>
        <p:txBody>
          <a:bodyPr>
            <a:normAutofit/>
          </a:bodyPr>
          <a:lstStyle>
            <a:lvl1pPr algn="l">
              <a:defRPr sz="1875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5537200" y="304800"/>
            <a:ext cx="3454400" cy="368300"/>
          </a:xfrm>
        </p:spPr>
        <p:txBody>
          <a:bodyPr>
            <a:normAutofit/>
          </a:bodyPr>
          <a:lstStyle>
            <a:lvl1pPr marL="0" indent="0" algn="r">
              <a:buNone/>
              <a:defRPr sz="1125" b="0" spc="-113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595864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endi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102017" y="1354089"/>
            <a:ext cx="3235285" cy="3346242"/>
          </a:xfrm>
          <a:prstGeom prst="rect">
            <a:avLst/>
          </a:prstGeom>
        </p:spPr>
      </p:pic>
      <p:pic>
        <p:nvPicPr>
          <p:cNvPr id="8" name="그림 7" descr="lines__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5494728"/>
            <a:ext cx="9144000" cy="516751"/>
          </a:xfrm>
          <a:prstGeom prst="rect">
            <a:avLst/>
          </a:prstGeom>
        </p:spPr>
      </p:pic>
      <p:pic>
        <p:nvPicPr>
          <p:cNvPr id="10" name="그림 11" descr="last_HY_logo.png"/>
          <p:cNvPicPr>
            <a:picLocks noChangeAspect="1"/>
          </p:cNvPicPr>
          <p:nvPr userDrawn="1"/>
        </p:nvPicPr>
        <p:blipFill>
          <a:blip r:embed="rId4" cstate="print">
            <a:lum bright="-40000"/>
          </a:blip>
          <a:srcRect/>
          <a:stretch>
            <a:fillRect/>
          </a:stretch>
        </p:blipFill>
        <p:spPr bwMode="auto">
          <a:xfrm>
            <a:off x="6718687" y="6105529"/>
            <a:ext cx="2145914" cy="19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직선 연결선 11"/>
          <p:cNvCxnSpPr/>
          <p:nvPr userDrawn="1"/>
        </p:nvCxnSpPr>
        <p:spPr>
          <a:xfrm>
            <a:off x="6724651" y="6346829"/>
            <a:ext cx="213995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개체 틀 16"/>
          <p:cNvSpPr>
            <a:spLocks noGrp="1"/>
          </p:cNvSpPr>
          <p:nvPr>
            <p:ph type="body" sz="quarter" idx="10"/>
          </p:nvPr>
        </p:nvSpPr>
        <p:spPr>
          <a:xfrm>
            <a:off x="6572250" y="6373861"/>
            <a:ext cx="2382544" cy="184666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buNone/>
              <a:defRPr sz="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9380759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endi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102017" y="1354089"/>
            <a:ext cx="3235285" cy="3346242"/>
          </a:xfrm>
          <a:prstGeom prst="rect">
            <a:avLst/>
          </a:prstGeom>
        </p:spPr>
      </p:pic>
      <p:pic>
        <p:nvPicPr>
          <p:cNvPr id="8" name="그림 7" descr="lines__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5494728"/>
            <a:ext cx="9144000" cy="516751"/>
          </a:xfrm>
          <a:prstGeom prst="rect">
            <a:avLst/>
          </a:prstGeom>
        </p:spPr>
      </p:pic>
      <p:cxnSp>
        <p:nvCxnSpPr>
          <p:cNvPr id="12" name="직선 연결선 11"/>
          <p:cNvCxnSpPr/>
          <p:nvPr userDrawn="1"/>
        </p:nvCxnSpPr>
        <p:spPr>
          <a:xfrm>
            <a:off x="6724651" y="6346829"/>
            <a:ext cx="213995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개체 틀 16"/>
          <p:cNvSpPr>
            <a:spLocks noGrp="1"/>
          </p:cNvSpPr>
          <p:nvPr>
            <p:ph type="body" sz="quarter" idx="10"/>
          </p:nvPr>
        </p:nvSpPr>
        <p:spPr>
          <a:xfrm>
            <a:off x="6572250" y="6373861"/>
            <a:ext cx="2382544" cy="184666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buNone/>
              <a:defRPr sz="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11" name="그림 12" descr="HYE_logo_KOR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24649" y="6104352"/>
            <a:ext cx="2105025" cy="199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4983945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517A9-1FA0-4FAB-92EF-3E6F3BDE73A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B24EA-AB9A-4AAE-A7D6-B5534FF0013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24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transition>
    <p:fade/>
  </p:transition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1331640" y="1862826"/>
            <a:ext cx="6172200" cy="857250"/>
          </a:xfrm>
        </p:spPr>
        <p:txBody>
          <a:bodyPr>
            <a:normAutofit/>
          </a:bodyPr>
          <a:lstStyle/>
          <a:p>
            <a:pPr algn="ctr"/>
            <a:r>
              <a:rPr lang="ko-KR" altLang="en-US" sz="2100" dirty="0"/>
              <a:t>데이터구조론 실습 </a:t>
            </a:r>
            <a:r>
              <a:rPr lang="en-US" altLang="ko-KR" sz="2100" dirty="0"/>
              <a:t>–  </a:t>
            </a:r>
            <a:br>
              <a:rPr lang="en-US" altLang="ko-KR" sz="2100" dirty="0"/>
            </a:br>
            <a:r>
              <a:rPr lang="ko-KR" altLang="en-US" sz="2100"/>
              <a:t>트리</a:t>
            </a:r>
            <a:r>
              <a:rPr lang="en-US" altLang="ko-KR" sz="2100"/>
              <a:t>(Tree) 2</a:t>
            </a:r>
            <a:endParaRPr lang="ko-KR" altLang="en-US" sz="2100" dirty="0"/>
          </a:p>
        </p:txBody>
      </p:sp>
      <p:sp>
        <p:nvSpPr>
          <p:cNvPr id="3" name="제목 6"/>
          <p:cNvSpPr txBox="1">
            <a:spLocks/>
          </p:cNvSpPr>
          <p:nvPr/>
        </p:nvSpPr>
        <p:spPr>
          <a:xfrm>
            <a:off x="884076" y="4061014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500" b="1" kern="1200">
                <a:solidFill>
                  <a:srgbClr val="004C8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55723936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 Search </a:t>
            </a:r>
            <a:r>
              <a:rPr lang="en-US" altLang="ko-KR" dirty="0" err="1"/>
              <a:t>Tree.c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0676" y="914400"/>
            <a:ext cx="7561385" cy="6020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void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menu()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{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printf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"\n*---------------------------*"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printf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"\n\t1 : </a:t>
            </a:r>
            <a:r>
              <a:rPr lang="ko-KR" altLang="ko-KR" sz="1200" b="1" kern="0" dirty="0">
                <a:solidFill>
                  <a:srgbClr val="A31515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트리 출력</a:t>
            </a:r>
            <a:r>
              <a:rPr lang="en-US" altLang="ko-KR" sz="1200" b="1" kern="0" dirty="0">
                <a:solidFill>
                  <a:srgbClr val="A31515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"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printf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"\n\t2 : </a:t>
            </a:r>
            <a:r>
              <a:rPr lang="ko-KR" altLang="ko-KR" sz="1200" b="1" kern="0" dirty="0">
                <a:solidFill>
                  <a:srgbClr val="A31515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문자 삽입</a:t>
            </a:r>
            <a:r>
              <a:rPr lang="en-US" altLang="ko-KR" sz="1200" b="1" kern="0" dirty="0">
                <a:solidFill>
                  <a:srgbClr val="A31515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"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printf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"\n\t3 : </a:t>
            </a:r>
            <a:r>
              <a:rPr lang="ko-KR" altLang="ko-KR" sz="1200" b="1" kern="0" dirty="0">
                <a:solidFill>
                  <a:srgbClr val="A31515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문자 삭제</a:t>
            </a:r>
            <a:r>
              <a:rPr lang="en-US" altLang="ko-KR" sz="1200" b="1" kern="0" dirty="0">
                <a:solidFill>
                  <a:srgbClr val="A31515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"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printf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"\n\t4 : </a:t>
            </a:r>
            <a:r>
              <a:rPr lang="ko-KR" altLang="ko-KR" sz="1200" b="1" kern="0" dirty="0">
                <a:solidFill>
                  <a:srgbClr val="A31515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문자 검색</a:t>
            </a:r>
            <a:r>
              <a:rPr lang="en-US" altLang="ko-KR" sz="1200" b="1" kern="0" dirty="0">
                <a:solidFill>
                  <a:srgbClr val="A31515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"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printf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"\n\t5 : </a:t>
            </a:r>
            <a:r>
              <a:rPr lang="ko-KR" altLang="ko-KR" sz="1200" b="1" kern="0" dirty="0">
                <a:solidFill>
                  <a:srgbClr val="A31515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종료</a:t>
            </a:r>
            <a:r>
              <a:rPr lang="en-US" altLang="ko-KR" sz="1200" b="1" kern="0" dirty="0">
                <a:solidFill>
                  <a:srgbClr val="A31515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"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printf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"\n*---------------------------*"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printf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"\</a:t>
            </a:r>
            <a:r>
              <a:rPr lang="en-US" altLang="ko-KR" sz="1200" b="1" kern="0" dirty="0" err="1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napsbdlqfur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&gt;&gt; "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err="1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main()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{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treeNode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* root = </a:t>
            </a:r>
            <a:r>
              <a:rPr lang="en-US" altLang="ko-KR" sz="1200" b="1" kern="0" dirty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NULL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treeNode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*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foundedNode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= </a:t>
            </a:r>
            <a:r>
              <a:rPr lang="en-US" altLang="ko-KR" sz="1200" b="1" kern="0" dirty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NULL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char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choice, key;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root =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insertNode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(root, 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'G'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); </a:t>
            </a:r>
            <a:r>
              <a:rPr lang="en-US" altLang="ko-KR" sz="12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</a:t>
            </a:r>
            <a:r>
              <a:rPr lang="ko-KR" altLang="ko-KR" sz="12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트리 만들기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insertNode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(root, 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'I'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insertNode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(root, 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'H'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insertNode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(root, 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'D'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insertNode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(root, 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'B'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insertNode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(root, 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'M'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insertNode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(root, 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'N'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insertNode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(root, 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'A'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insertNode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(root, 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'J'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insertNode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(root, 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'E'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insertNode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(root, 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'Q</a:t>
            </a:r>
            <a:r>
              <a:rPr lang="en-US" altLang="ko-KR" sz="1200" b="1" kern="0" dirty="0" smtClean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'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90895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 Search </a:t>
            </a:r>
            <a:r>
              <a:rPr lang="en-US" altLang="ko-KR" dirty="0" err="1"/>
              <a:t>Tree.c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5507" y="914400"/>
            <a:ext cx="8431823" cy="6020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while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(1) {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menu();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choice =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getchar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();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getchar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switch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(choice) {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case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'1'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: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printf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"\t[</a:t>
            </a:r>
            <a:r>
              <a:rPr lang="ko-KR" altLang="ko-KR" sz="1200" b="1" kern="0" dirty="0" err="1">
                <a:solidFill>
                  <a:srgbClr val="A31515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이진트리</a:t>
            </a:r>
            <a:r>
              <a:rPr lang="ko-KR" altLang="ko-KR" sz="1200" b="1" kern="0" dirty="0">
                <a:solidFill>
                  <a:srgbClr val="A31515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 출력</a:t>
            </a:r>
            <a:r>
              <a:rPr lang="en-US" altLang="ko-KR" sz="1200" b="1" kern="0" dirty="0">
                <a:solidFill>
                  <a:srgbClr val="A31515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] "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displayInorder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(root);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printf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"\n"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break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case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'2'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: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printf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"</a:t>
            </a:r>
            <a:r>
              <a:rPr lang="ko-KR" altLang="ko-KR" sz="1200" b="1" kern="0" dirty="0">
                <a:solidFill>
                  <a:srgbClr val="A31515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삽입할 문자를 입력하세요</a:t>
            </a:r>
            <a:r>
              <a:rPr lang="en-US" altLang="ko-KR" sz="1200" b="1" kern="0" dirty="0">
                <a:solidFill>
                  <a:srgbClr val="A31515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 : "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	key =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getchar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();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getchar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insertNode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(root, key);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break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case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'3'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: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printf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"</a:t>
            </a:r>
            <a:r>
              <a:rPr lang="ko-KR" altLang="ko-KR" sz="1200" b="1" kern="0" dirty="0">
                <a:solidFill>
                  <a:srgbClr val="A31515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삭제할 문자를 입력하세요</a:t>
            </a:r>
            <a:r>
              <a:rPr lang="en-US" altLang="ko-KR" sz="1200" b="1" kern="0" dirty="0">
                <a:solidFill>
                  <a:srgbClr val="A31515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 : "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	key =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getchar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();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getchar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deleteNode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(root, key);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break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case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'4'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: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printf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"</a:t>
            </a:r>
            <a:r>
              <a:rPr lang="ko-KR" altLang="ko-KR" sz="1200" b="1" kern="0" dirty="0">
                <a:solidFill>
                  <a:srgbClr val="A31515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찾을 문자를 입력하세요</a:t>
            </a:r>
            <a:r>
              <a:rPr lang="en-US" altLang="ko-KR" sz="1200" b="1" kern="0" dirty="0">
                <a:solidFill>
                  <a:srgbClr val="A31515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 : "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	key =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getchar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();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getchar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foundedNode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=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searchBST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(root, key);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if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foundedNode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!= </a:t>
            </a:r>
            <a:r>
              <a:rPr lang="en-US" altLang="ko-KR" sz="1200" b="1" kern="0" dirty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NULL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	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printf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"\n %c </a:t>
            </a:r>
            <a:r>
              <a:rPr lang="ko-KR" altLang="ko-KR" sz="1200" b="1" kern="0" dirty="0">
                <a:solidFill>
                  <a:srgbClr val="A31515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를 찾았습니다</a:t>
            </a:r>
            <a:r>
              <a:rPr lang="en-US" altLang="ko-KR" sz="1200" b="1" kern="0" dirty="0">
                <a:solidFill>
                  <a:srgbClr val="A31515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! \n"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,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foundedNode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-&gt;key);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else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printf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"\n </a:t>
            </a:r>
            <a:r>
              <a:rPr lang="ko-KR" altLang="ko-KR" sz="1200" b="1" kern="0" dirty="0">
                <a:solidFill>
                  <a:srgbClr val="A31515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문자를 찾지 못했습니다</a:t>
            </a:r>
            <a:r>
              <a:rPr lang="en-US" altLang="ko-KR" sz="1200" b="1" kern="0" dirty="0">
                <a:solidFill>
                  <a:srgbClr val="A31515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. \n"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break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case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'5'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: 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return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0;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81316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 Search </a:t>
            </a:r>
            <a:r>
              <a:rPr lang="en-US" altLang="ko-KR" dirty="0" err="1"/>
              <a:t>Tree.c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71500" y="1000340"/>
            <a:ext cx="6216162" cy="1278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default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: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printf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"</a:t>
            </a:r>
            <a:r>
              <a:rPr lang="ko-KR" altLang="ko-KR" sz="1200" b="1" kern="0" dirty="0">
                <a:solidFill>
                  <a:srgbClr val="A31515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없는 메뉴입니다</a:t>
            </a:r>
            <a:r>
              <a:rPr lang="en-US" altLang="ko-KR" sz="1200" b="1" kern="0" dirty="0">
                <a:solidFill>
                  <a:srgbClr val="A31515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. </a:t>
            </a:r>
            <a:r>
              <a:rPr lang="ko-KR" altLang="ko-KR" sz="1200" b="1" kern="0" dirty="0">
                <a:solidFill>
                  <a:srgbClr val="A31515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메뉴를 다시 선택하세요</a:t>
            </a:r>
            <a:r>
              <a:rPr lang="en-US" altLang="ko-KR" sz="1200" b="1" kern="0" dirty="0">
                <a:solidFill>
                  <a:srgbClr val="A31515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! \n"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break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}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}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65575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Thread Binary </a:t>
            </a:r>
            <a:r>
              <a:rPr lang="en-US" altLang="ko-KR" dirty="0" err="1" smtClean="0"/>
              <a:t>Tree.c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914400"/>
            <a:ext cx="9275885" cy="4835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#include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&lt;</a:t>
            </a:r>
            <a:r>
              <a:rPr lang="en-US" altLang="ko-KR" sz="1200" b="1" kern="0" dirty="0" err="1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stdio.h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&gt;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#include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&lt;</a:t>
            </a:r>
            <a:r>
              <a:rPr lang="en-US" altLang="ko-KR" sz="1200" b="1" kern="0" dirty="0" err="1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stdlib.h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&gt;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err="1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typedef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 err="1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struct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TreeNode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{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data;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struct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TreeNode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*left, *right;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is_thread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 </a:t>
            </a: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TreeNode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TreeNode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*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find_successor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TreeNode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*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{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>
                <a:solidFill>
                  <a:srgbClr val="FF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r>
              <a:rPr lang="en-US" altLang="ko-KR" sz="1200" b="1" kern="0" dirty="0" err="1">
                <a:solidFill>
                  <a:srgbClr val="FF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pright</a:t>
            </a:r>
            <a:r>
              <a:rPr lang="en-US" altLang="ko-KR" sz="1200" b="1" kern="0" dirty="0">
                <a:solidFill>
                  <a:srgbClr val="FF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t</a:t>
            </a:r>
            <a:r>
              <a:rPr lang="ko-KR" altLang="ko-KR" sz="1200" b="1" kern="0" dirty="0">
                <a:solidFill>
                  <a:srgbClr val="FF0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의 오른쪽 포인터</a:t>
            </a:r>
            <a:endParaRPr lang="ko-KR" altLang="ko-KR" sz="1200" b="1" kern="100" dirty="0">
              <a:solidFill>
                <a:srgbClr val="FF0000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TreeNode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*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pright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= 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-&gt;right;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endParaRPr lang="ko-KR" altLang="ko-KR" sz="1200" b="1" kern="100" dirty="0" smtClean="0">
              <a:solidFill>
                <a:srgbClr val="FF0000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smtClea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if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</a:t>
            </a:r>
            <a:r>
              <a:rPr lang="en-US" altLang="ko-KR" sz="1200" b="1" kern="0" dirty="0" err="1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pright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== </a:t>
            </a:r>
            <a:r>
              <a:rPr lang="en-US" altLang="ko-KR" sz="1200" b="1" kern="0" dirty="0" smtClean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NULL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|| </a:t>
            </a:r>
            <a:r>
              <a:rPr lang="en-US" altLang="ko-KR" sz="1200" b="1" kern="0" dirty="0" smtClean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t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</a:t>
            </a:r>
            <a:r>
              <a:rPr lang="en-US" altLang="ko-KR" sz="1200" b="1" kern="0" dirty="0" err="1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is_thread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== 1)</a:t>
            </a:r>
            <a:endParaRPr lang="ko-KR" altLang="ko-KR" sz="1200" b="1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return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pright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endParaRPr lang="ko-KR" altLang="ko-KR" sz="1200" b="1" kern="100" dirty="0" smtClean="0">
              <a:solidFill>
                <a:srgbClr val="FF0000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smtClea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while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</a:t>
            </a:r>
            <a:r>
              <a:rPr lang="en-US" altLang="ko-KR" sz="1200" b="1" kern="0" dirty="0" err="1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pright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-&gt;left != </a:t>
            </a:r>
            <a:r>
              <a:rPr lang="en-US" altLang="ko-KR" sz="1200" b="1" kern="0" dirty="0" smtClean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NULL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</a:t>
            </a:r>
            <a:endParaRPr lang="ko-KR" altLang="ko-KR" sz="1200" b="1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pright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=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pright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-&gt;left;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return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pright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325817" y="4552432"/>
            <a:ext cx="4572000" cy="86568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 latinLnBrk="0">
              <a:lnSpc>
                <a:spcPct val="107000"/>
              </a:lnSpc>
            </a:pPr>
            <a:r>
              <a:rPr lang="ko-KR" altLang="ko-KR" sz="1200" b="1" kern="0" dirty="0" smtClean="0"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만약</a:t>
            </a:r>
            <a:r>
              <a:rPr lang="en-US" altLang="ko-KR" sz="1200" b="1" kern="0" dirty="0" smtClean="0"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 err="1"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pright</a:t>
            </a:r>
            <a:r>
              <a:rPr lang="en-US" altLang="ko-KR" sz="1200" b="1" kern="0" dirty="0"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(t</a:t>
            </a:r>
            <a:r>
              <a:rPr lang="ko-KR" altLang="ko-KR" sz="1200" b="1" kern="0" dirty="0"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의 오른쪽 포인터</a:t>
            </a:r>
            <a:r>
              <a:rPr lang="en-US" altLang="ko-KR" sz="1200" b="1" kern="0" dirty="0"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)</a:t>
            </a:r>
            <a:r>
              <a:rPr lang="ko-KR" altLang="ko-KR" sz="1200" b="1" kern="0" dirty="0"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가</a:t>
            </a:r>
            <a:r>
              <a:rPr lang="en-US" altLang="ko-KR" sz="1200" b="1" kern="0" dirty="0"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 NULL</a:t>
            </a:r>
            <a:r>
              <a:rPr lang="ko-KR" altLang="ko-KR" sz="1200" b="1" kern="0" dirty="0"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이 아니면</a:t>
            </a:r>
            <a:r>
              <a:rPr lang="en-US" altLang="ko-KR" sz="1200" b="1" kern="0" dirty="0"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, </a:t>
            </a:r>
            <a:r>
              <a:rPr lang="ko-KR" altLang="ko-KR" sz="1200" b="1" kern="0" dirty="0"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왼쪽 </a:t>
            </a:r>
            <a:r>
              <a:rPr lang="ko-KR" altLang="ko-KR" sz="1200" b="1" kern="0" dirty="0" err="1"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서브트리가</a:t>
            </a:r>
            <a:r>
              <a:rPr lang="ko-KR" altLang="ko-KR" sz="1200" b="1" kern="0" dirty="0"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 존재한다는 뜻이므로 왼쪽 </a:t>
            </a:r>
            <a:r>
              <a:rPr lang="ko-KR" altLang="ko-KR" sz="1200" b="1" kern="0" dirty="0" err="1"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서브트리로</a:t>
            </a:r>
            <a:r>
              <a:rPr lang="ko-KR" altLang="ko-KR" sz="1200" b="1" kern="0" dirty="0"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 이동한다</a:t>
            </a:r>
            <a:r>
              <a:rPr lang="en-US" altLang="ko-KR" sz="1200" b="1" kern="0" dirty="0" smtClean="0"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.</a:t>
            </a:r>
            <a:endParaRPr lang="en-US" altLang="ko-KR" sz="1200" b="1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err="1" smtClean="0">
                <a:latin typeface="돋움체" panose="020B0609000101010101" pitchFamily="49" charset="-127"/>
                <a:cs typeface="돋움체" panose="020B0609000101010101" pitchFamily="49" charset="-127"/>
              </a:rPr>
              <a:t>pright</a:t>
            </a:r>
            <a:r>
              <a:rPr lang="ko-KR" altLang="ko-KR" sz="1200" b="1" kern="0" dirty="0"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가 새로운</a:t>
            </a:r>
            <a:r>
              <a:rPr lang="en-US" altLang="ko-KR" sz="1200" b="1" kern="0" dirty="0"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 V</a:t>
            </a:r>
            <a:r>
              <a:rPr lang="ko-KR" altLang="ko-KR" sz="1200" b="1" kern="0" dirty="0"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가 되므로 왼쪽 </a:t>
            </a:r>
            <a:r>
              <a:rPr lang="ko-KR" altLang="ko-KR" sz="1200" b="1" kern="0" dirty="0" err="1"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서브트리로</a:t>
            </a:r>
            <a:r>
              <a:rPr lang="ko-KR" altLang="ko-KR" sz="1200" b="1" kern="0" dirty="0"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 이동하는 것이다</a:t>
            </a:r>
            <a:r>
              <a:rPr lang="en-US" altLang="ko-KR" sz="1200" b="1" kern="0" dirty="0"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. </a:t>
            </a:r>
            <a:r>
              <a:rPr lang="ko-KR" altLang="ko-KR" sz="1200" b="1" kern="0" dirty="0"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중위 순회 순서는</a:t>
            </a:r>
            <a:r>
              <a:rPr lang="en-US" altLang="ko-KR" sz="1200" b="1" kern="0" dirty="0"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 L V R</a:t>
            </a:r>
            <a:r>
              <a:rPr lang="ko-KR" altLang="ko-KR" sz="1200" b="1" kern="0" dirty="0"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이기 때문이다</a:t>
            </a:r>
            <a:r>
              <a:rPr lang="en-US" altLang="ko-KR" sz="1200" b="1" kern="0" dirty="0"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.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317024" y="3543749"/>
            <a:ext cx="4572000" cy="86568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 latinLnBrk="0">
              <a:lnSpc>
                <a:spcPct val="107000"/>
              </a:lnSpc>
            </a:pPr>
            <a:r>
              <a:rPr lang="ko-KR" altLang="ko-KR" sz="1200" b="1" kern="0" dirty="0" smtClean="0"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만약 </a:t>
            </a:r>
            <a:r>
              <a:rPr lang="ko-KR" altLang="ko-KR" sz="1200" b="1" kern="0" dirty="0"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오른쪽 포인터가</a:t>
            </a:r>
            <a:r>
              <a:rPr lang="en-US" altLang="ko-KR" sz="1200" b="1" kern="0" dirty="0"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 NULL</a:t>
            </a:r>
            <a:r>
              <a:rPr lang="ko-KR" altLang="ko-KR" sz="1200" b="1" kern="0" dirty="0"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이거나 스레드이면 오른쪽 포인터를 반환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ko-KR" altLang="ko-KR" sz="1200" b="1" kern="0" dirty="0" smtClean="0"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오른쪽 </a:t>
            </a:r>
            <a:r>
              <a:rPr lang="ko-KR" altLang="ko-KR" sz="1200" b="1" kern="0" dirty="0"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포인터가</a:t>
            </a:r>
            <a:r>
              <a:rPr lang="en-US" altLang="ko-KR" sz="1200" b="1" kern="0" dirty="0"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 NULL</a:t>
            </a:r>
            <a:r>
              <a:rPr lang="ko-KR" altLang="ko-KR" sz="1200" b="1" kern="0" dirty="0"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이라는 뜻은</a:t>
            </a:r>
            <a:r>
              <a:rPr lang="en-US" altLang="ko-KR" sz="1200" b="1" kern="0" dirty="0"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, </a:t>
            </a:r>
            <a:r>
              <a:rPr lang="ko-KR" altLang="ko-KR" sz="1200" b="1" kern="0" dirty="0"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더이상 </a:t>
            </a:r>
            <a:r>
              <a:rPr lang="ko-KR" altLang="ko-KR" sz="1200" b="1" kern="0" dirty="0" err="1"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후속자가</a:t>
            </a:r>
            <a:r>
              <a:rPr lang="ko-KR" altLang="ko-KR" sz="1200" b="1" kern="0" dirty="0"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 없다는 것이다</a:t>
            </a:r>
            <a:r>
              <a:rPr lang="en-US" altLang="ko-KR" sz="1200" b="1" kern="0" dirty="0"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. </a:t>
            </a:r>
            <a:r>
              <a:rPr lang="ko-KR" altLang="ko-KR" sz="1200" b="1" kern="0" dirty="0"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오른쪽 </a:t>
            </a:r>
            <a:r>
              <a:rPr lang="ko-KR" altLang="ko-KR" sz="1200" b="1" kern="0" dirty="0" err="1"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서브트리의</a:t>
            </a:r>
            <a:r>
              <a:rPr lang="ko-KR" altLang="ko-KR" sz="1200" b="1" kern="0" dirty="0"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 맨 밑단인 것이다</a:t>
            </a:r>
            <a:r>
              <a:rPr lang="en-US" altLang="ko-KR" sz="1200" b="1" kern="0" dirty="0"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.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4026877" y="3640015"/>
            <a:ext cx="211016" cy="705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4026877" y="4632498"/>
            <a:ext cx="211016" cy="705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60514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 Binary </a:t>
            </a:r>
            <a:r>
              <a:rPr lang="en-US" altLang="ko-KR" dirty="0" err="1"/>
              <a:t>Tree.c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0393" y="914400"/>
            <a:ext cx="8848967" cy="5230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</a:pP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void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thread_inorder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TreeNode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*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{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TreeNode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*r;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r = 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 </a:t>
            </a:r>
            <a:r>
              <a:rPr lang="en-US" altLang="ko-KR" sz="1200" b="1" kern="0" dirty="0">
                <a:solidFill>
                  <a:srgbClr val="FF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r>
              <a:rPr lang="ko-KR" altLang="ko-KR" sz="1200" b="1" kern="0" dirty="0">
                <a:solidFill>
                  <a:srgbClr val="FF0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원본 데이터가 손상되지 않게 복사본을 만들어 준 후 작업을 진행한다</a:t>
            </a:r>
            <a:r>
              <a:rPr lang="en-US" altLang="ko-KR" sz="1200" b="1" kern="0" dirty="0">
                <a:solidFill>
                  <a:srgbClr val="FF0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.</a:t>
            </a:r>
            <a:endParaRPr lang="ko-KR" altLang="ko-KR" sz="1200" b="1" kern="100" dirty="0">
              <a:solidFill>
                <a:srgbClr val="FF0000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while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(r-&gt;left != </a:t>
            </a:r>
            <a:r>
              <a:rPr lang="en-US" altLang="ko-KR" sz="1200" b="1" kern="0" dirty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NULL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 r = r-&gt;left; </a:t>
            </a:r>
            <a:r>
              <a:rPr lang="en-US" altLang="ko-KR" sz="1200" b="1" kern="0" dirty="0">
                <a:solidFill>
                  <a:srgbClr val="FF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r>
              <a:rPr lang="ko-KR" altLang="ko-KR" sz="1200" b="1" kern="0" dirty="0">
                <a:solidFill>
                  <a:srgbClr val="FF0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가장 왼쪽 노드로 이동한다</a:t>
            </a:r>
            <a:r>
              <a:rPr lang="en-US" altLang="ko-KR" sz="1200" b="1" kern="0" dirty="0">
                <a:solidFill>
                  <a:srgbClr val="FF0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.</a:t>
            </a:r>
            <a:endParaRPr lang="ko-KR" altLang="ko-KR" sz="1200" b="1" kern="100" dirty="0">
              <a:solidFill>
                <a:srgbClr val="FF0000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do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{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printf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"%c"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, r-&gt;data);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r =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find_successor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(r); </a:t>
            </a:r>
            <a:r>
              <a:rPr lang="en-US" altLang="ko-KR" sz="1200" b="1" kern="0" dirty="0">
                <a:solidFill>
                  <a:srgbClr val="FF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r>
              <a:rPr lang="ko-KR" altLang="ko-KR" sz="1200" b="1" kern="0" dirty="0">
                <a:solidFill>
                  <a:srgbClr val="FF0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중위후속자를 찾는 함수를 호출한다</a:t>
            </a:r>
            <a:r>
              <a:rPr lang="en-US" altLang="ko-KR" sz="1200" b="1" kern="0" dirty="0">
                <a:solidFill>
                  <a:srgbClr val="FF0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.</a:t>
            </a:r>
            <a:endParaRPr lang="ko-KR" altLang="ko-KR" sz="1200" b="1" kern="100" dirty="0">
              <a:solidFill>
                <a:srgbClr val="FF0000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} 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while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(r != </a:t>
            </a:r>
            <a:r>
              <a:rPr lang="en-US" altLang="ko-KR" sz="1200" b="1" kern="0" dirty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NULL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); </a:t>
            </a:r>
            <a:r>
              <a:rPr lang="en-US" altLang="ko-KR" sz="1200" b="1" kern="0" dirty="0">
                <a:solidFill>
                  <a:srgbClr val="FF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r>
              <a:rPr lang="ko-KR" altLang="ko-KR" sz="1200" b="1" kern="0" dirty="0">
                <a:solidFill>
                  <a:srgbClr val="FF0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중위후속자가 존재하는 한 계속 무한반복</a:t>
            </a:r>
            <a:endParaRPr lang="ko-KR" altLang="ko-KR" sz="1200" b="1" kern="100" dirty="0">
              <a:solidFill>
                <a:srgbClr val="FF0000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     G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   C   F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   A   B   D    E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TreeNode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n1 = { 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'A'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, </a:t>
            </a:r>
            <a:r>
              <a:rPr lang="en-US" altLang="ko-KR" sz="1200" b="1" kern="0" dirty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NULL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, </a:t>
            </a:r>
            <a:r>
              <a:rPr lang="en-US" altLang="ko-KR" sz="1200" b="1" kern="0" dirty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NULL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, 1 };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TreeNode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n2 = { 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'B'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, </a:t>
            </a:r>
            <a:r>
              <a:rPr lang="en-US" altLang="ko-KR" sz="1200" b="1" kern="0" dirty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NULL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, </a:t>
            </a:r>
            <a:r>
              <a:rPr lang="en-US" altLang="ko-KR" sz="1200" b="1" kern="0" dirty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NULL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, 1 };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TreeNode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n3 = { 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'C'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, &amp;n1, &amp;n2, 0 };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TreeNode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n4 = { 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'D'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, </a:t>
            </a:r>
            <a:r>
              <a:rPr lang="en-US" altLang="ko-KR" sz="1200" b="1" kern="0" dirty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NULL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, </a:t>
            </a:r>
            <a:r>
              <a:rPr lang="en-US" altLang="ko-KR" sz="1200" b="1" kern="0" dirty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NULL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, 1 };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TreeNode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n5 = { 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'E'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, </a:t>
            </a:r>
            <a:r>
              <a:rPr lang="en-US" altLang="ko-KR" sz="1200" b="1" kern="0" dirty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NULL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, </a:t>
            </a:r>
            <a:r>
              <a:rPr lang="en-US" altLang="ko-KR" sz="1200" b="1" kern="0" dirty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NULL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, 0 };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TreeNode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n6 = { 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'F'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, &amp;n4, &amp;n5, 0 };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TreeNode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n7 = { 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'G'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, &amp;n3, &amp;n6, 0 };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TreeNode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*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exp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= &amp;n7;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62024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 Binary </a:t>
            </a:r>
            <a:r>
              <a:rPr lang="en-US" altLang="ko-KR" dirty="0" err="1"/>
              <a:t>Tree.c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42900" y="995410"/>
            <a:ext cx="4572000" cy="2051395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void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main()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{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r>
              <a:rPr lang="ko-KR" altLang="ko-KR" sz="12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스레드 설정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n1.right = &amp;n3;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n2.right = &amp;n7;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n4.right = &amp;n6;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r>
              <a:rPr lang="ko-KR" altLang="ko-KR" sz="12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중위 순회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thread_inorder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exp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839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Binary Search </a:t>
            </a:r>
            <a:r>
              <a:rPr lang="en-US" altLang="ko-KR" dirty="0" err="1" smtClean="0"/>
              <a:t>Tree.c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5902" y="914400"/>
            <a:ext cx="7855436" cy="5230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#include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&lt;</a:t>
            </a:r>
            <a:r>
              <a:rPr lang="en-US" altLang="ko-KR" sz="1200" b="1" kern="0" dirty="0" err="1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stdio.h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&gt;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#include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&lt;</a:t>
            </a:r>
            <a:r>
              <a:rPr lang="en-US" altLang="ko-KR" sz="1200" b="1" kern="0" dirty="0" err="1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stdlib.h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&gt;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err="1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typedef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 err="1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struct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treeNode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{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char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key;        </a:t>
            </a:r>
            <a:r>
              <a:rPr lang="en-US" altLang="ko-KR" sz="12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</a:t>
            </a:r>
            <a:r>
              <a:rPr lang="ko-KR" altLang="ko-KR" sz="12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데이터 필드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struct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treeNode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* left;    </a:t>
            </a:r>
            <a:r>
              <a:rPr lang="en-US" altLang="ko-KR" sz="12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</a:t>
            </a:r>
            <a:r>
              <a:rPr lang="ko-KR" altLang="ko-KR" sz="12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왼쪽 서브 트리 링크 필드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struct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treeNode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* right;    </a:t>
            </a:r>
            <a:r>
              <a:rPr lang="en-US" altLang="ko-KR" sz="12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</a:t>
            </a:r>
            <a:r>
              <a:rPr lang="ko-KR" altLang="ko-KR" sz="12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왼쪽 서브 트리 링크 필드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 </a:t>
            </a: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treeNode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err="1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typedef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char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element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 </a:t>
            </a:r>
            <a:r>
              <a:rPr lang="en-US" altLang="ko-KR" sz="12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//char</a:t>
            </a:r>
            <a:r>
              <a:rPr lang="ko-KR" altLang="ko-KR" sz="12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을 이진 탐색 트리</a:t>
            </a:r>
            <a:r>
              <a:rPr lang="en-US" altLang="ko-KR" sz="12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 element</a:t>
            </a:r>
            <a:r>
              <a:rPr lang="ko-KR" altLang="ko-KR" sz="12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의 </a:t>
            </a:r>
            <a:r>
              <a:rPr lang="ko-KR" altLang="ko-KR" sz="1200" b="1" kern="0" dirty="0" err="1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자료형으로</a:t>
            </a:r>
            <a:r>
              <a:rPr lang="ko-KR" altLang="ko-KR" sz="12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 정의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treeNode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*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insertNode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treeNode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*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p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, 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char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x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{</a:t>
            </a:r>
          </a:p>
          <a:p>
            <a:pPr latinLnBrk="0">
              <a:lnSpc>
                <a:spcPct val="107000"/>
              </a:lnSpc>
            </a:pPr>
            <a:endParaRPr lang="en-US" altLang="ko-KR" sz="1200" b="1" kern="0" dirty="0">
              <a:solidFill>
                <a:srgbClr val="000000"/>
              </a:solidFill>
              <a:latin typeface="돋움체" panose="020B0609000101010101" pitchFamily="49" charset="-127"/>
              <a:cs typeface="돋움체" panose="020B0609000101010101" pitchFamily="49" charset="-127"/>
            </a:endParaRPr>
          </a:p>
          <a:p>
            <a:pPr latinLnBrk="0">
              <a:lnSpc>
                <a:spcPct val="107000"/>
              </a:lnSpc>
            </a:pPr>
            <a:endParaRPr lang="en-US" altLang="ko-KR" sz="1200" b="1" kern="0" dirty="0" smtClean="0">
              <a:solidFill>
                <a:srgbClr val="000000"/>
              </a:solidFill>
              <a:latin typeface="돋움체" panose="020B0609000101010101" pitchFamily="49" charset="-127"/>
              <a:cs typeface="돋움체" panose="020B0609000101010101" pitchFamily="49" charset="-127"/>
            </a:endParaRPr>
          </a:p>
          <a:p>
            <a:pPr latinLnBrk="0">
              <a:lnSpc>
                <a:spcPct val="107000"/>
              </a:lnSpc>
            </a:pPr>
            <a:endParaRPr lang="en-US" altLang="ko-KR" sz="1200" b="1" kern="0" dirty="0">
              <a:solidFill>
                <a:srgbClr val="000000"/>
              </a:solidFill>
              <a:latin typeface="돋움체" panose="020B0609000101010101" pitchFamily="49" charset="-127"/>
              <a:cs typeface="돋움체" panose="020B0609000101010101" pitchFamily="49" charset="-127"/>
            </a:endParaRPr>
          </a:p>
          <a:p>
            <a:pPr latinLnBrk="0">
              <a:lnSpc>
                <a:spcPct val="107000"/>
              </a:lnSpc>
            </a:pPr>
            <a:endParaRPr lang="en-US" altLang="ko-KR" sz="1200" b="1" kern="0" dirty="0" smtClean="0">
              <a:solidFill>
                <a:srgbClr val="000000"/>
              </a:solidFill>
              <a:latin typeface="돋움체" panose="020B0609000101010101" pitchFamily="49" charset="-127"/>
              <a:cs typeface="돋움체" panose="020B0609000101010101" pitchFamily="49" charset="-127"/>
            </a:endParaRPr>
          </a:p>
          <a:p>
            <a:pPr latinLnBrk="0">
              <a:lnSpc>
                <a:spcPct val="107000"/>
              </a:lnSpc>
            </a:pPr>
            <a:endParaRPr lang="en-US" altLang="ko-KR" sz="1200" b="1" kern="0" dirty="0">
              <a:solidFill>
                <a:srgbClr val="000000"/>
              </a:solidFill>
              <a:latin typeface="돋움체" panose="020B0609000101010101" pitchFamily="49" charset="-127"/>
              <a:cs typeface="돋움체" panose="020B0609000101010101" pitchFamily="49" charset="-127"/>
            </a:endParaRPr>
          </a:p>
          <a:p>
            <a:pPr latinLnBrk="0">
              <a:lnSpc>
                <a:spcPct val="107000"/>
              </a:lnSpc>
            </a:pPr>
            <a:endParaRPr lang="en-US" altLang="ko-KR" sz="1200" b="1" kern="0" dirty="0" smtClean="0">
              <a:solidFill>
                <a:srgbClr val="000000"/>
              </a:solidFill>
              <a:latin typeface="돋움체" panose="020B0609000101010101" pitchFamily="49" charset="-127"/>
              <a:cs typeface="돋움체" panose="020B0609000101010101" pitchFamily="49" charset="-127"/>
            </a:endParaRPr>
          </a:p>
          <a:p>
            <a:pPr latinLnBrk="0">
              <a:lnSpc>
                <a:spcPct val="107000"/>
              </a:lnSpc>
            </a:pPr>
            <a:endParaRPr lang="en-US" altLang="ko-KR" sz="1200" b="1" kern="0" dirty="0">
              <a:solidFill>
                <a:srgbClr val="000000"/>
              </a:solidFill>
              <a:latin typeface="돋움체" panose="020B0609000101010101" pitchFamily="49" charset="-127"/>
              <a:cs typeface="돋움체" panose="020B0609000101010101" pitchFamily="49" charset="-127"/>
            </a:endParaRPr>
          </a:p>
          <a:p>
            <a:pPr latinLnBrk="0">
              <a:lnSpc>
                <a:spcPct val="107000"/>
              </a:lnSpc>
            </a:pPr>
            <a:endParaRPr lang="en-US" altLang="ko-KR" sz="1200" b="1" kern="0" dirty="0" smtClean="0">
              <a:solidFill>
                <a:srgbClr val="000000"/>
              </a:solidFill>
              <a:latin typeface="돋움체" panose="020B0609000101010101" pitchFamily="49" charset="-127"/>
              <a:cs typeface="돋움체" panose="020B0609000101010101" pitchFamily="49" charset="-127"/>
            </a:endParaRPr>
          </a:p>
          <a:p>
            <a:pPr latinLnBrk="0">
              <a:lnSpc>
                <a:spcPct val="107000"/>
              </a:lnSpc>
            </a:pPr>
            <a:endParaRPr lang="en-US" altLang="ko-KR" sz="1200" b="1" kern="0" dirty="0">
              <a:solidFill>
                <a:srgbClr val="000000"/>
              </a:solidFill>
              <a:latin typeface="돋움체" panose="020B0609000101010101" pitchFamily="49" charset="-127"/>
              <a:cs typeface="돋움체" panose="020B0609000101010101" pitchFamily="49" charset="-127"/>
            </a:endParaRPr>
          </a:p>
          <a:p>
            <a:pPr latinLnBrk="0">
              <a:lnSpc>
                <a:spcPct val="107000"/>
              </a:lnSpc>
            </a:pPr>
            <a:endParaRPr lang="en-US" altLang="ko-KR" sz="1200" b="1" kern="0" dirty="0" smtClean="0">
              <a:solidFill>
                <a:srgbClr val="000000"/>
              </a:solidFill>
              <a:latin typeface="돋움체" panose="020B0609000101010101" pitchFamily="49" charset="-127"/>
              <a:cs typeface="돋움체" panose="020B0609000101010101" pitchFamily="49" charset="-127"/>
            </a:endParaRPr>
          </a:p>
          <a:p>
            <a:pPr latinLnBrk="0">
              <a:lnSpc>
                <a:spcPct val="107000"/>
              </a:lnSpc>
            </a:pPr>
            <a:endParaRPr lang="en-US" altLang="ko-KR" sz="1200" b="1" kern="0" dirty="0">
              <a:solidFill>
                <a:srgbClr val="000000"/>
              </a:solidFill>
              <a:latin typeface="돋움체" panose="020B0609000101010101" pitchFamily="49" charset="-127"/>
              <a:cs typeface="돋움체" panose="020B0609000101010101" pitchFamily="49" charset="-127"/>
            </a:endParaRPr>
          </a:p>
          <a:p>
            <a:pPr latinLnBrk="0">
              <a:lnSpc>
                <a:spcPct val="107000"/>
              </a:lnSpc>
            </a:pPr>
            <a:endParaRPr lang="en-US" altLang="ko-KR" sz="1200" b="1" kern="0" dirty="0" smtClean="0">
              <a:solidFill>
                <a:srgbClr val="000000"/>
              </a:solidFill>
              <a:latin typeface="돋움체" panose="020B0609000101010101" pitchFamily="49" charset="-127"/>
              <a:cs typeface="돋움체" panose="020B0609000101010101" pitchFamily="49" charset="-127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실행 단추: 도움말 8">
            <a:hlinkClick r:id="" action="ppaction://noaction" highlightClick="1"/>
          </p:cNvPr>
          <p:cNvSpPr/>
          <p:nvPr/>
        </p:nvSpPr>
        <p:spPr>
          <a:xfrm>
            <a:off x="958361" y="3683976"/>
            <a:ext cx="2215662" cy="1784839"/>
          </a:xfrm>
          <a:prstGeom prst="actionButtonHelp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498846" y="3991619"/>
            <a:ext cx="5314951" cy="116955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포인터 </a:t>
            </a:r>
            <a:r>
              <a:rPr lang="ko-KR" altLang="en-US" sz="1400" dirty="0" err="1"/>
              <a:t>p가</a:t>
            </a:r>
            <a:r>
              <a:rPr lang="ko-KR" altLang="en-US" sz="1400" dirty="0"/>
              <a:t> 가리키는 노드와 비교하여 노드 </a:t>
            </a:r>
            <a:r>
              <a:rPr lang="ko-KR" altLang="en-US" sz="1400" dirty="0" err="1"/>
              <a:t>x를</a:t>
            </a:r>
            <a:r>
              <a:rPr lang="ko-KR" altLang="en-US" sz="1400" dirty="0"/>
              <a:t> 삽입하는 연산</a:t>
            </a:r>
          </a:p>
          <a:p>
            <a:r>
              <a:rPr lang="ko-KR" altLang="en-US" sz="1400" dirty="0"/>
              <a:t>1. </a:t>
            </a:r>
            <a:r>
              <a:rPr lang="ko-KR" altLang="en-US" sz="1400" dirty="0" err="1"/>
              <a:t>newNode</a:t>
            </a:r>
            <a:r>
              <a:rPr lang="ko-KR" altLang="en-US" sz="1400" dirty="0"/>
              <a:t> 생성!</a:t>
            </a:r>
          </a:p>
          <a:p>
            <a:r>
              <a:rPr lang="ko-KR" altLang="en-US" sz="1400" dirty="0"/>
              <a:t>2. </a:t>
            </a:r>
            <a:r>
              <a:rPr lang="ko-KR" altLang="en-US" sz="1400" dirty="0" err="1"/>
              <a:t>p</a:t>
            </a:r>
            <a:r>
              <a:rPr lang="ko-KR" altLang="en-US" sz="1400" dirty="0"/>
              <a:t>==</a:t>
            </a:r>
            <a:r>
              <a:rPr lang="ko-KR" altLang="en-US" sz="1400" dirty="0" err="1"/>
              <a:t>Null</a:t>
            </a:r>
            <a:r>
              <a:rPr lang="ko-KR" altLang="en-US" sz="1400" dirty="0"/>
              <a:t> 이라면  </a:t>
            </a:r>
            <a:r>
              <a:rPr lang="ko-KR" altLang="en-US" sz="1400" dirty="0" err="1"/>
              <a:t>newNode의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key에</a:t>
            </a:r>
            <a:r>
              <a:rPr lang="ko-KR" altLang="en-US" sz="1400" dirty="0"/>
              <a:t> </a:t>
            </a:r>
            <a:r>
              <a:rPr lang="ko-KR" altLang="en-US" sz="1400" dirty="0" err="1"/>
              <a:t>x입력</a:t>
            </a:r>
            <a:endParaRPr lang="ko-KR" altLang="en-US" sz="1400" dirty="0"/>
          </a:p>
          <a:p>
            <a:r>
              <a:rPr lang="ko-KR" altLang="en-US" sz="1400" dirty="0"/>
              <a:t>3. </a:t>
            </a:r>
            <a:r>
              <a:rPr lang="ko-KR" altLang="en-US" sz="1400" dirty="0" err="1"/>
              <a:t>p의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key보다</a:t>
            </a:r>
            <a:r>
              <a:rPr lang="ko-KR" altLang="en-US" sz="1400" dirty="0"/>
              <a:t> </a:t>
            </a:r>
            <a:r>
              <a:rPr lang="ko-KR" altLang="en-US" sz="1400" dirty="0" err="1"/>
              <a:t>x가</a:t>
            </a:r>
            <a:r>
              <a:rPr lang="ko-KR" altLang="en-US" sz="1400" dirty="0"/>
              <a:t> 작다면 트리의 왼쪽으로 이동</a:t>
            </a:r>
          </a:p>
          <a:p>
            <a:r>
              <a:rPr lang="ko-KR" altLang="en-US" sz="1400" dirty="0"/>
              <a:t>4. </a:t>
            </a:r>
            <a:r>
              <a:rPr lang="ko-KR" altLang="en-US" sz="1400" dirty="0" err="1"/>
              <a:t>p의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key보다</a:t>
            </a:r>
            <a:r>
              <a:rPr lang="ko-KR" altLang="en-US" sz="1400" dirty="0"/>
              <a:t> </a:t>
            </a:r>
            <a:r>
              <a:rPr lang="ko-KR" altLang="en-US" sz="1400" dirty="0" err="1"/>
              <a:t>x가</a:t>
            </a:r>
            <a:r>
              <a:rPr lang="ko-KR" altLang="en-US" sz="1400" dirty="0"/>
              <a:t> 작다면 트리의 오른쪽으로 이동</a:t>
            </a:r>
          </a:p>
        </p:txBody>
      </p:sp>
    </p:spTree>
    <p:extLst>
      <p:ext uri="{BB962C8B-B14F-4D97-AF65-F5344CB8AC3E}">
        <p14:creationId xmlns:p14="http://schemas.microsoft.com/office/powerpoint/2010/main" val="237267558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Binary Search </a:t>
            </a:r>
            <a:r>
              <a:rPr lang="en-US" altLang="ko-KR" dirty="0" err="1" smtClean="0"/>
              <a:t>Tree.c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5902" y="914400"/>
            <a:ext cx="7855436" cy="5428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#include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&lt;</a:t>
            </a:r>
            <a:r>
              <a:rPr lang="en-US" altLang="ko-KR" sz="1200" b="1" kern="0" dirty="0" err="1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stdio.h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&gt;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#include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&lt;</a:t>
            </a:r>
            <a:r>
              <a:rPr lang="en-US" altLang="ko-KR" sz="1200" b="1" kern="0" dirty="0" err="1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stdlib.h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&gt;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err="1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typedef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 err="1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struct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treeNode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{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char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key;        </a:t>
            </a:r>
            <a:r>
              <a:rPr lang="en-US" altLang="ko-KR" sz="12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</a:t>
            </a:r>
            <a:r>
              <a:rPr lang="ko-KR" altLang="ko-KR" sz="12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데이터 필드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struct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treeNode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* left;    </a:t>
            </a:r>
            <a:r>
              <a:rPr lang="en-US" altLang="ko-KR" sz="12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</a:t>
            </a:r>
            <a:r>
              <a:rPr lang="ko-KR" altLang="ko-KR" sz="12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왼쪽 서브 트리 링크 필드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struct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treeNode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* right;    </a:t>
            </a:r>
            <a:r>
              <a:rPr lang="en-US" altLang="ko-KR" sz="12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</a:t>
            </a:r>
            <a:r>
              <a:rPr lang="ko-KR" altLang="ko-KR" sz="12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왼쪽 서브 트리 링크 필드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 </a:t>
            </a: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treeNode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err="1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typedef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char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element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 </a:t>
            </a:r>
            <a:r>
              <a:rPr lang="en-US" altLang="ko-KR" sz="12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//char</a:t>
            </a:r>
            <a:r>
              <a:rPr lang="ko-KR" altLang="ko-KR" sz="12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을 이진 탐색 트리</a:t>
            </a:r>
            <a:r>
              <a:rPr lang="en-US" altLang="ko-KR" sz="12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 element</a:t>
            </a:r>
            <a:r>
              <a:rPr lang="ko-KR" altLang="ko-KR" sz="12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의 </a:t>
            </a:r>
            <a:r>
              <a:rPr lang="ko-KR" altLang="ko-KR" sz="1200" b="1" kern="0" dirty="0" err="1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자료형으로</a:t>
            </a:r>
            <a:r>
              <a:rPr lang="ko-KR" altLang="ko-KR" sz="12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 정의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treeNode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*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insertNode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treeNode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*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p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, 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char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x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{    </a:t>
            </a:r>
            <a:r>
              <a:rPr lang="en-US" altLang="ko-KR" sz="12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</a:t>
            </a:r>
            <a:r>
              <a:rPr lang="ko-KR" altLang="ko-KR" sz="12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포인터</a:t>
            </a:r>
            <a:r>
              <a:rPr lang="en-US" altLang="ko-KR" sz="12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 p</a:t>
            </a:r>
            <a:r>
              <a:rPr lang="ko-KR" altLang="ko-KR" sz="12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가 가리키는 노드와 비교하여 노드</a:t>
            </a:r>
            <a:r>
              <a:rPr lang="en-US" altLang="ko-KR" sz="12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 x</a:t>
            </a:r>
            <a:r>
              <a:rPr lang="ko-KR" altLang="ko-KR" sz="12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를 삽입하는 연산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treeNode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*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newNode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if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p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== </a:t>
            </a:r>
            <a:r>
              <a:rPr lang="en-US" altLang="ko-KR" sz="1200" b="1" kern="0" dirty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NULL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 {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newNode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= (</a:t>
            </a: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treeNode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*)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malloc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 err="1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sizeof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treeNode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newNode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-&gt;key = 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x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newNode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-&gt;left = </a:t>
            </a:r>
            <a:r>
              <a:rPr lang="en-US" altLang="ko-KR" sz="1200" b="1" kern="0" dirty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NULL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newNode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-&gt;right = </a:t>
            </a:r>
            <a:r>
              <a:rPr lang="en-US" altLang="ko-KR" sz="1200" b="1" kern="0" dirty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NULL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return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newNode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}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else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if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x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&lt; 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p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-&gt;key) 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p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-&gt;left =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insertNode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p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-&gt;left, 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x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else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if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x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&gt; 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p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-&gt;key) 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p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-&gt;right =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insertNode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p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-&gt;right, 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x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else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printf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"\n </a:t>
            </a:r>
            <a:r>
              <a:rPr lang="ko-KR" altLang="ko-KR" sz="1200" b="1" kern="0" dirty="0">
                <a:solidFill>
                  <a:srgbClr val="A31515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이미 </a:t>
            </a:r>
            <a:r>
              <a:rPr lang="ko-KR" altLang="ko-KR" sz="1200" b="1" kern="0" dirty="0" err="1">
                <a:solidFill>
                  <a:srgbClr val="A31515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같은키가</a:t>
            </a:r>
            <a:r>
              <a:rPr lang="ko-KR" altLang="ko-KR" sz="1200" b="1" kern="0" dirty="0">
                <a:solidFill>
                  <a:srgbClr val="A31515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 있습니다</a:t>
            </a:r>
            <a:r>
              <a:rPr lang="en-US" altLang="ko-KR" sz="1200" b="1" kern="0" dirty="0">
                <a:solidFill>
                  <a:srgbClr val="A31515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! \n"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return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p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48673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 Search </a:t>
            </a:r>
            <a:r>
              <a:rPr lang="en-US" altLang="ko-KR" dirty="0" err="1"/>
              <a:t>Tree.c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04446" y="1036394"/>
            <a:ext cx="7552592" cy="5032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void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deleteNode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treeNode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*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root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, </a:t>
            </a:r>
            <a:r>
              <a:rPr lang="en-US" altLang="ko-KR" sz="1200" b="1" kern="0" dirty="0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element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key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{    </a:t>
            </a:r>
            <a:r>
              <a:rPr lang="en-US" altLang="ko-KR" sz="12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//root </a:t>
            </a:r>
            <a:r>
              <a:rPr lang="ko-KR" altLang="ko-KR" sz="12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노드부터 탐색하여</a:t>
            </a:r>
            <a:r>
              <a:rPr lang="en-US" altLang="ko-KR" sz="12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 key </a:t>
            </a:r>
            <a:r>
              <a:rPr lang="ko-KR" altLang="ko-KR" sz="12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값과 같은 노드를 찾아 삭제하는 연산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treeNode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*parent, *p, *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succ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, *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succ_parent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treeNode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*child;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parent = </a:t>
            </a:r>
            <a:r>
              <a:rPr lang="en-US" altLang="ko-KR" sz="1200" b="1" kern="0" dirty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NULL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p = 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root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while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((p != </a:t>
            </a:r>
            <a:r>
              <a:rPr lang="en-US" altLang="ko-KR" sz="1200" b="1" kern="0" dirty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NULL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 &amp;&amp; (p-&gt;key != 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key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)) {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parent = p;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if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key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&lt; p-&gt;key) p = p-&gt;left;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else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p = p-&gt;right;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}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if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(p == </a:t>
            </a:r>
            <a:r>
              <a:rPr lang="en-US" altLang="ko-KR" sz="1200" b="1" kern="0" dirty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NULL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 {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printf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"\n </a:t>
            </a:r>
            <a:r>
              <a:rPr lang="ko-KR" altLang="ko-KR" sz="1200" b="1" kern="0" dirty="0">
                <a:solidFill>
                  <a:srgbClr val="A31515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찾는 키가 이진 트리에 없습니다</a:t>
            </a:r>
            <a:r>
              <a:rPr lang="en-US" altLang="ko-KR" sz="1200" b="1" kern="0" dirty="0">
                <a:solidFill>
                  <a:srgbClr val="A31515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!!"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return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}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endParaRPr lang="ko-KR" altLang="ko-KR" sz="1200" b="1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smtClea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if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</a:t>
            </a:r>
            <a:r>
              <a:rPr lang="ko-KR" altLang="ko-KR" sz="12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삭제할 </a:t>
            </a:r>
            <a:r>
              <a:rPr lang="ko-KR" altLang="ko-KR" sz="1200" b="1" kern="0" dirty="0">
                <a:solidFill>
                  <a:srgbClr val="FF0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노드가 단말 노드인 </a:t>
            </a:r>
            <a:r>
              <a:rPr lang="ko-KR" altLang="ko-KR" sz="12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경우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 {</a:t>
            </a:r>
            <a:endParaRPr lang="ko-KR" altLang="ko-KR" sz="1200" b="1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if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(parent != </a:t>
            </a:r>
            <a:r>
              <a:rPr lang="en-US" altLang="ko-KR" sz="1200" b="1" kern="0" dirty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NULL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 {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	</a:t>
            </a:r>
            <a:endParaRPr lang="en-US" altLang="ko-KR" sz="1200" b="1" kern="0" dirty="0" smtClean="0">
              <a:solidFill>
                <a:srgbClr val="000000"/>
              </a:solidFill>
              <a:latin typeface="돋움체" panose="020B0609000101010101" pitchFamily="49" charset="-127"/>
              <a:cs typeface="돋움체" panose="020B0609000101010101" pitchFamily="49" charset="-127"/>
            </a:endParaRPr>
          </a:p>
          <a:p>
            <a:pPr latinLnBrk="0">
              <a:lnSpc>
                <a:spcPct val="107000"/>
              </a:lnSpc>
            </a:pPr>
            <a:endParaRPr lang="en-US" altLang="ko-KR" sz="1200" b="1" kern="0" dirty="0">
              <a:solidFill>
                <a:srgbClr val="000000"/>
              </a:solidFill>
              <a:latin typeface="돋움체" panose="020B0609000101010101" pitchFamily="49" charset="-127"/>
              <a:cs typeface="돋움체" panose="020B0609000101010101" pitchFamily="49" charset="-127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}</a:t>
            </a:r>
            <a:endParaRPr lang="ko-KR" altLang="ko-KR" sz="1200" b="1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else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root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= </a:t>
            </a:r>
            <a:r>
              <a:rPr lang="en-US" altLang="ko-KR" sz="1200" b="1" kern="0" dirty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NULL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}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실행 단추: 도움말 4">
            <a:hlinkClick r:id="" action="ppaction://noaction" highlightClick="1"/>
          </p:cNvPr>
          <p:cNvSpPr/>
          <p:nvPr/>
        </p:nvSpPr>
        <p:spPr>
          <a:xfrm>
            <a:off x="3947746" y="5029199"/>
            <a:ext cx="747347" cy="386863"/>
          </a:xfrm>
          <a:prstGeom prst="actionButtonHelp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055085" y="4961020"/>
            <a:ext cx="3869108" cy="52322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1. parent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left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p</a:t>
            </a:r>
            <a:r>
              <a:rPr lang="ko-KR" altLang="en-US" sz="1400" dirty="0" smtClean="0"/>
              <a:t>라면 </a:t>
            </a:r>
            <a:r>
              <a:rPr lang="en-US" altLang="ko-KR" sz="1400" dirty="0"/>
              <a:t>parent</a:t>
            </a:r>
            <a:r>
              <a:rPr lang="ko-KR" altLang="en-US" sz="1400" dirty="0"/>
              <a:t>의 </a:t>
            </a:r>
            <a:r>
              <a:rPr lang="en-US" altLang="ko-KR" sz="1400" dirty="0" smtClean="0"/>
              <a:t>left </a:t>
            </a:r>
            <a:r>
              <a:rPr lang="ko-KR" altLang="en-US" sz="1400" dirty="0" smtClean="0"/>
              <a:t>제거</a:t>
            </a:r>
            <a:endParaRPr lang="en-US" altLang="ko-KR" sz="1400" dirty="0" smtClean="0"/>
          </a:p>
          <a:p>
            <a:r>
              <a:rPr lang="en-US" altLang="ko-KR" sz="1400" dirty="0" smtClean="0"/>
              <a:t>2. </a:t>
            </a:r>
            <a:r>
              <a:rPr lang="en-US" altLang="ko-KR" sz="1400" dirty="0"/>
              <a:t>parent</a:t>
            </a:r>
            <a:r>
              <a:rPr lang="ko-KR" altLang="en-US" sz="1400" dirty="0"/>
              <a:t>의 </a:t>
            </a:r>
            <a:r>
              <a:rPr lang="en-US" altLang="ko-KR" sz="1400" dirty="0" smtClean="0"/>
              <a:t>right</a:t>
            </a:r>
            <a:r>
              <a:rPr lang="ko-KR" altLang="en-US" sz="1400" dirty="0"/>
              <a:t>가 </a:t>
            </a:r>
            <a:r>
              <a:rPr lang="en-US" altLang="ko-KR" sz="1400" dirty="0"/>
              <a:t>p</a:t>
            </a:r>
            <a:r>
              <a:rPr lang="ko-KR" altLang="en-US" sz="1400" dirty="0"/>
              <a:t>라면 </a:t>
            </a:r>
            <a:r>
              <a:rPr lang="en-US" altLang="ko-KR" sz="1400" dirty="0"/>
              <a:t>parent</a:t>
            </a:r>
            <a:r>
              <a:rPr lang="ko-KR" altLang="en-US" sz="1400" dirty="0"/>
              <a:t>의 </a:t>
            </a:r>
            <a:r>
              <a:rPr lang="en-US" altLang="ko-KR" sz="1400" dirty="0" smtClean="0"/>
              <a:t>right </a:t>
            </a:r>
            <a:r>
              <a:rPr lang="ko-KR" altLang="en-US" sz="1400" dirty="0" smtClean="0"/>
              <a:t>제거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24872149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 Search </a:t>
            </a:r>
            <a:r>
              <a:rPr lang="en-US" altLang="ko-KR" dirty="0" err="1"/>
              <a:t>Tree.c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04446" y="1036394"/>
            <a:ext cx="7552592" cy="5032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void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deleteNode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treeNode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*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root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, </a:t>
            </a:r>
            <a:r>
              <a:rPr lang="en-US" altLang="ko-KR" sz="1200" b="1" kern="0" dirty="0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element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key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{    </a:t>
            </a:r>
            <a:r>
              <a:rPr lang="en-US" altLang="ko-KR" sz="12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//root </a:t>
            </a:r>
            <a:r>
              <a:rPr lang="ko-KR" altLang="ko-KR" sz="12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노드부터 탐색하여</a:t>
            </a:r>
            <a:r>
              <a:rPr lang="en-US" altLang="ko-KR" sz="12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 key </a:t>
            </a:r>
            <a:r>
              <a:rPr lang="ko-KR" altLang="ko-KR" sz="12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값과 같은 노드를 찾아 삭제하는 연산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treeNode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*parent, *p, *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succ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, *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succ_parent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treeNode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*child;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parent = </a:t>
            </a:r>
            <a:r>
              <a:rPr lang="en-US" altLang="ko-KR" sz="1200" b="1" kern="0" dirty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NULL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p = 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root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while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((p != </a:t>
            </a:r>
            <a:r>
              <a:rPr lang="en-US" altLang="ko-KR" sz="1200" b="1" kern="0" dirty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NULL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 &amp;&amp; (p-&gt;key != 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key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)) {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parent = p;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if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key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&lt; p-&gt;key) p = p-&gt;left;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else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p = p-&gt;right;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}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if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(p == </a:t>
            </a:r>
            <a:r>
              <a:rPr lang="en-US" altLang="ko-KR" sz="1200" b="1" kern="0" dirty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NULL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 {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printf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"\n </a:t>
            </a:r>
            <a:r>
              <a:rPr lang="ko-KR" altLang="ko-KR" sz="1200" b="1" kern="0" dirty="0">
                <a:solidFill>
                  <a:srgbClr val="A31515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찾는 키가 이진 트리에 없습니다</a:t>
            </a:r>
            <a:r>
              <a:rPr lang="en-US" altLang="ko-KR" sz="1200" b="1" kern="0" dirty="0">
                <a:solidFill>
                  <a:srgbClr val="A31515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!!"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return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}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</a:t>
            </a:r>
            <a:r>
              <a:rPr lang="ko-KR" altLang="ko-KR" sz="12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삭제할 노드가 단말 노드인 경우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if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((p-&gt;left == </a:t>
            </a:r>
            <a:r>
              <a:rPr lang="en-US" altLang="ko-KR" sz="1200" b="1" kern="0" dirty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NULL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 &amp;&amp; (p-&gt;right == </a:t>
            </a:r>
            <a:r>
              <a:rPr lang="en-US" altLang="ko-KR" sz="1200" b="1" kern="0" dirty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NULL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)) {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if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(parent != </a:t>
            </a:r>
            <a:r>
              <a:rPr lang="en-US" altLang="ko-KR" sz="1200" b="1" kern="0" dirty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NULL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 {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if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(parent-&gt;left == p) parent-&gt;left = </a:t>
            </a:r>
            <a:r>
              <a:rPr lang="en-US" altLang="ko-KR" sz="1200" b="1" kern="0" dirty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NULL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else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parent-&gt;right = </a:t>
            </a:r>
            <a:r>
              <a:rPr lang="en-US" altLang="ko-KR" sz="1200" b="1" kern="0" dirty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NULL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}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else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root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= </a:t>
            </a:r>
            <a:r>
              <a:rPr lang="en-US" altLang="ko-KR" sz="1200" b="1" kern="0" dirty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NULL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}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6207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 Search </a:t>
            </a:r>
            <a:r>
              <a:rPr lang="en-US" altLang="ko-KR" dirty="0" err="1"/>
              <a:t>Tree.c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00405" y="1006376"/>
            <a:ext cx="7542333" cy="5230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</a:pPr>
            <a:r>
              <a:rPr lang="en-US" altLang="ko-KR" sz="1200" b="1" kern="0" dirty="0" smtClean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endParaRPr lang="ko-KR" altLang="ko-KR" sz="1200" b="1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smtClea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else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 smtClea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if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</a:t>
            </a:r>
            <a:r>
              <a:rPr lang="ko-KR" altLang="ko-KR" sz="1200" b="1" kern="0" dirty="0">
                <a:solidFill>
                  <a:srgbClr val="FF0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삭제할 노드가 한 개의 자식 노드를 가진 경우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 {</a:t>
            </a:r>
            <a:endParaRPr lang="ko-KR" altLang="ko-KR" sz="1200" b="1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</a:p>
          <a:p>
            <a:pPr latinLnBrk="0">
              <a:lnSpc>
                <a:spcPct val="107000"/>
              </a:lnSpc>
            </a:pPr>
            <a:endParaRPr lang="en-US" altLang="ko-KR" sz="1200" b="1" kern="0" dirty="0">
              <a:solidFill>
                <a:srgbClr val="000000"/>
              </a:solidFill>
              <a:latin typeface="돋움체" panose="020B0609000101010101" pitchFamily="49" charset="-127"/>
              <a:cs typeface="돋움체" panose="020B0609000101010101" pitchFamily="49" charset="-127"/>
            </a:endParaRPr>
          </a:p>
          <a:p>
            <a:pPr latinLnBrk="0">
              <a:lnSpc>
                <a:spcPct val="107000"/>
              </a:lnSpc>
            </a:pPr>
            <a:endParaRPr lang="en-US" altLang="ko-KR" sz="1200" b="1" kern="0" dirty="0" smtClean="0">
              <a:solidFill>
                <a:srgbClr val="000000"/>
              </a:solidFill>
              <a:latin typeface="돋움체" panose="020B0609000101010101" pitchFamily="49" charset="-127"/>
              <a:cs typeface="돋움체" panose="020B0609000101010101" pitchFamily="49" charset="-127"/>
            </a:endParaRPr>
          </a:p>
          <a:p>
            <a:pPr latinLnBrk="0">
              <a:lnSpc>
                <a:spcPct val="107000"/>
              </a:lnSpc>
            </a:pPr>
            <a:endParaRPr lang="en-US" altLang="ko-KR" sz="1200" b="1" kern="0" dirty="0">
              <a:solidFill>
                <a:srgbClr val="000000"/>
              </a:solidFill>
              <a:latin typeface="돋움체" panose="020B0609000101010101" pitchFamily="49" charset="-127"/>
              <a:cs typeface="돋움체" panose="020B0609000101010101" pitchFamily="49" charset="-127"/>
            </a:endParaRPr>
          </a:p>
          <a:p>
            <a:pPr latinLnBrk="0">
              <a:lnSpc>
                <a:spcPct val="107000"/>
              </a:lnSpc>
            </a:pPr>
            <a:endParaRPr lang="en-US" altLang="ko-KR" sz="1200" b="1" kern="0" dirty="0" smtClean="0">
              <a:solidFill>
                <a:srgbClr val="000000"/>
              </a:solidFill>
              <a:latin typeface="돋움체" panose="020B0609000101010101" pitchFamily="49" charset="-127"/>
              <a:cs typeface="돋움체" panose="020B0609000101010101" pitchFamily="49" charset="-127"/>
            </a:endParaRPr>
          </a:p>
          <a:p>
            <a:pPr latinLnBrk="0">
              <a:lnSpc>
                <a:spcPct val="107000"/>
              </a:lnSpc>
            </a:pPr>
            <a:endParaRPr lang="en-US" altLang="ko-KR" sz="1200" b="1" kern="0" dirty="0">
              <a:solidFill>
                <a:srgbClr val="000000"/>
              </a:solidFill>
              <a:latin typeface="돋움체" panose="020B0609000101010101" pitchFamily="49" charset="-127"/>
              <a:cs typeface="돋움체" panose="020B0609000101010101" pitchFamily="49" charset="-127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 dirty="0" smtClea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else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 smtClean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root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= child;</a:t>
            </a:r>
            <a:endParaRPr lang="ko-KR" altLang="ko-KR" sz="1200" b="1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}</a:t>
            </a:r>
            <a:endParaRPr lang="ko-KR" altLang="ko-KR" sz="1200" b="1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  <a:endParaRPr lang="ko-KR" altLang="ko-KR" sz="1200" b="1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ko-KR" altLang="ko-KR" sz="12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삭제할 노드가 두 개의 자식 노드를 가진 경우</a:t>
            </a:r>
            <a:endParaRPr lang="ko-KR" altLang="ko-KR" sz="1200" b="1" kern="100" dirty="0" smtClean="0">
              <a:solidFill>
                <a:srgbClr val="FF0000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smtClea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else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{</a:t>
            </a:r>
            <a:endParaRPr lang="ko-KR" altLang="ko-KR" sz="1200" b="1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 dirty="0" err="1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succ_parent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= p;</a:t>
            </a:r>
            <a:endParaRPr lang="ko-KR" altLang="ko-KR" sz="1200" b="1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 dirty="0" err="1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succ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= p-&gt;left;</a:t>
            </a:r>
            <a:endParaRPr lang="ko-KR" altLang="ko-KR" sz="1200" b="1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 dirty="0" smtClea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while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</a:t>
            </a:r>
            <a:r>
              <a:rPr lang="en-US" altLang="ko-KR" sz="1200" b="1" kern="0" dirty="0" err="1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succ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-&gt;right != </a:t>
            </a:r>
            <a:r>
              <a:rPr lang="en-US" altLang="ko-KR" sz="1200" b="1" kern="0" dirty="0" smtClean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NULL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 {</a:t>
            </a:r>
            <a:endParaRPr lang="ko-KR" altLang="ko-KR" sz="1200" b="1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	</a:t>
            </a:r>
            <a:r>
              <a:rPr lang="en-US" altLang="ko-KR" sz="1200" b="1" kern="0" dirty="0" err="1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succ_parent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= </a:t>
            </a:r>
            <a:r>
              <a:rPr lang="en-US" altLang="ko-KR" sz="1200" b="1" kern="0" dirty="0" err="1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succ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	</a:t>
            </a:r>
            <a:r>
              <a:rPr lang="en-US" altLang="ko-KR" sz="1200" b="1" kern="0" dirty="0" err="1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succ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= </a:t>
            </a:r>
            <a:r>
              <a:rPr lang="en-US" altLang="ko-KR" sz="1200" b="1" kern="0" dirty="0" err="1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succ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-&gt;right;</a:t>
            </a:r>
            <a:endParaRPr lang="ko-KR" altLang="ko-KR" sz="1200" b="1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}</a:t>
            </a:r>
            <a:endParaRPr lang="ko-KR" altLang="ko-KR" sz="1200" b="1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 dirty="0" smtClea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if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</a:t>
            </a:r>
            <a:r>
              <a:rPr lang="en-US" altLang="ko-KR" sz="1200" b="1" kern="0" dirty="0" err="1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succ_parent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-&gt;left == </a:t>
            </a:r>
            <a:r>
              <a:rPr lang="en-US" altLang="ko-KR" sz="1200" b="1" kern="0" dirty="0" err="1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succ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 </a:t>
            </a:r>
            <a:r>
              <a:rPr lang="en-US" altLang="ko-KR" sz="1200" b="1" kern="0" dirty="0" err="1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succ_parent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-&gt;left = </a:t>
            </a:r>
            <a:r>
              <a:rPr lang="en-US" altLang="ko-KR" sz="1200" b="1" kern="0" dirty="0" err="1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succ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-&gt;left;</a:t>
            </a:r>
            <a:endParaRPr lang="ko-KR" altLang="ko-KR" sz="1200" b="1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 dirty="0" smtClea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else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 err="1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succ_parent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-&gt;right = </a:t>
            </a:r>
            <a:r>
              <a:rPr lang="en-US" altLang="ko-KR" sz="1200" b="1" kern="0" dirty="0" err="1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succ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-&gt;left;</a:t>
            </a:r>
            <a:endParaRPr lang="ko-KR" altLang="ko-KR" sz="1200" b="1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p-&gt;key = </a:t>
            </a:r>
            <a:r>
              <a:rPr lang="en-US" altLang="ko-KR" sz="1200" b="1" kern="0" dirty="0" err="1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succ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-&gt;key;</a:t>
            </a:r>
            <a:endParaRPr lang="ko-KR" altLang="ko-KR" sz="1200" b="1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}</a:t>
            </a:r>
            <a:endParaRPr lang="ko-KR" altLang="ko-KR" sz="1200" b="1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free(</a:t>
            </a:r>
            <a:r>
              <a:rPr lang="en-US" altLang="ko-KR" sz="1200" b="1" kern="0" dirty="0" err="1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succ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);</a:t>
            </a:r>
            <a:endParaRPr lang="ko-KR" altLang="ko-KR" sz="1200" b="1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printf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 smtClean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"a"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);</a:t>
            </a:r>
            <a:endParaRPr lang="ko-KR" altLang="ko-KR" sz="1200" b="1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571508" y="1769413"/>
            <a:ext cx="2919538" cy="52322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p</a:t>
            </a:r>
            <a:r>
              <a:rPr lang="ko-KR" altLang="en-US" sz="1400" dirty="0" smtClean="0"/>
              <a:t>의 </a:t>
            </a:r>
            <a:r>
              <a:rPr lang="ko-KR" altLang="en-US" sz="1400" dirty="0" err="1" smtClean="0"/>
              <a:t>자식노드를</a:t>
            </a:r>
            <a:r>
              <a:rPr lang="ko-KR" altLang="en-US" sz="1400" dirty="0" smtClean="0"/>
              <a:t> 지정하여 그것을</a:t>
            </a:r>
            <a:endParaRPr lang="en-US" altLang="ko-KR" sz="1400" dirty="0" smtClean="0"/>
          </a:p>
          <a:p>
            <a:r>
              <a:rPr lang="en-US" altLang="ko-KR" sz="1400" dirty="0"/>
              <a:t>p</a:t>
            </a:r>
            <a:r>
              <a:rPr lang="en-US" altLang="ko-KR" sz="1400" dirty="0" smtClean="0"/>
              <a:t>arent-&gt;left </a:t>
            </a:r>
            <a:r>
              <a:rPr lang="ko-KR" altLang="en-US" sz="1400" dirty="0" smtClean="0"/>
              <a:t>또는 </a:t>
            </a:r>
            <a:r>
              <a:rPr lang="en-US" altLang="ko-KR" sz="1400" dirty="0" smtClean="0"/>
              <a:t>right</a:t>
            </a:r>
            <a:r>
              <a:rPr lang="ko-KR" altLang="en-US" sz="1400" dirty="0" smtClean="0"/>
              <a:t>에 저장</a:t>
            </a:r>
            <a:endParaRPr lang="en-US" altLang="ko-KR" sz="1400" dirty="0"/>
          </a:p>
        </p:txBody>
      </p:sp>
      <p:sp>
        <p:nvSpPr>
          <p:cNvPr id="6" name="실행 단추: 도움말 5">
            <a:hlinkClick r:id="" action="ppaction://noaction" highlightClick="1"/>
          </p:cNvPr>
          <p:cNvSpPr/>
          <p:nvPr/>
        </p:nvSpPr>
        <p:spPr>
          <a:xfrm>
            <a:off x="2696309" y="1672696"/>
            <a:ext cx="1075591" cy="716652"/>
          </a:xfrm>
          <a:prstGeom prst="actionButtonHelp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269031" y="2454243"/>
            <a:ext cx="3743086" cy="212365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 </a:t>
            </a:r>
            <a:r>
              <a:rPr lang="ko-KR" altLang="en-US" sz="1200" dirty="0" smtClean="0"/>
              <a:t>자</a:t>
            </a:r>
            <a:r>
              <a:rPr lang="ko-KR" altLang="en-US" sz="1200" dirty="0"/>
              <a:t>식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노드가 두 개인 노드를 삭제하기 위해서는 삭제될 노드의 부모 노드의 링크 필드를 적절하게 연결시켜 주는 것이 </a:t>
            </a:r>
            <a:r>
              <a:rPr lang="ko-KR" altLang="en-US" sz="1200" dirty="0" smtClean="0"/>
              <a:t>필요</a:t>
            </a:r>
            <a:endParaRPr lang="en-US" altLang="ko-KR" sz="1200" dirty="0" smtClean="0"/>
          </a:p>
          <a:p>
            <a:endParaRPr lang="ko-KR" altLang="en-US" sz="1200" dirty="0"/>
          </a:p>
          <a:p>
            <a:r>
              <a:rPr lang="ko-KR" altLang="en-US" sz="1200" dirty="0"/>
              <a:t>노드의 삭제 후에도 이진 탐색 트리의 특성을 잃지 않도록 해주는 것이 </a:t>
            </a:r>
            <a:r>
              <a:rPr lang="ko-KR" altLang="en-US" sz="1200" dirty="0" smtClean="0"/>
              <a:t>중요</a:t>
            </a:r>
            <a:endParaRPr lang="en-US" altLang="ko-KR" sz="1200" dirty="0" smtClean="0"/>
          </a:p>
          <a:p>
            <a:endParaRPr lang="ko-KR" altLang="en-US" sz="1200" dirty="0"/>
          </a:p>
          <a:p>
            <a:r>
              <a:rPr lang="ko-KR" altLang="en-US" sz="1200" dirty="0"/>
              <a:t>삭제할 노드의 왼쪽 서브 트리에 있는 가장 큰 값을 갖는 노드나 오른쪽 서브 트리에 있는 가장 작은 값을 갖는 노드로 삭제될 노드의 키 값을 대체 그 후 대체된 키 값을 포함하고 있던 노드를 삭제</a:t>
            </a:r>
            <a:endParaRPr lang="en-US" altLang="ko-KR" sz="1200" dirty="0"/>
          </a:p>
        </p:txBody>
      </p:sp>
      <p:sp>
        <p:nvSpPr>
          <p:cNvPr id="14" name="위로 굽은 화살표 13"/>
          <p:cNvSpPr/>
          <p:nvPr/>
        </p:nvSpPr>
        <p:spPr>
          <a:xfrm>
            <a:off x="6879981" y="4577901"/>
            <a:ext cx="531934" cy="319414"/>
          </a:xfrm>
          <a:prstGeom prst="bentUpArrow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55033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 Search </a:t>
            </a:r>
            <a:r>
              <a:rPr lang="en-US" altLang="ko-KR" dirty="0" err="1"/>
              <a:t>Tree.c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00405" y="1006376"/>
            <a:ext cx="7542333" cy="5428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</a:pPr>
            <a:r>
              <a:rPr lang="en-US" altLang="ko-KR" sz="1200" b="1" kern="0" dirty="0" smtClean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</a:t>
            </a:r>
            <a:r>
              <a:rPr lang="ko-KR" altLang="ko-KR" sz="1200" b="1" kern="0" dirty="0" smtClea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삭제할 노드가 한 개의 자식 노드를 가진 경우</a:t>
            </a:r>
            <a:endParaRPr lang="ko-KR" altLang="ko-KR" sz="1200" b="1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smtClea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else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 smtClea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if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((p-&gt;left == </a:t>
            </a:r>
            <a:r>
              <a:rPr lang="en-US" altLang="ko-KR" sz="1200" b="1" kern="0" dirty="0" smtClean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NULL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 || (p-&gt;right == </a:t>
            </a:r>
            <a:r>
              <a:rPr lang="en-US" altLang="ko-KR" sz="1200" b="1" kern="0" dirty="0" smtClean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NULL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)) {</a:t>
            </a:r>
            <a:endParaRPr lang="ko-KR" altLang="ko-KR" sz="1200" b="1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 dirty="0" smtClea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if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(p-&gt;left != </a:t>
            </a:r>
            <a:r>
              <a:rPr lang="en-US" altLang="ko-KR" sz="1200" b="1" kern="0" dirty="0" smtClean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NULL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 child = p-&gt;left;</a:t>
            </a:r>
            <a:endParaRPr lang="ko-KR" altLang="ko-KR" sz="1200" b="1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 dirty="0" smtClea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else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child = p-&gt;right;</a:t>
            </a:r>
            <a:endParaRPr lang="ko-KR" altLang="ko-KR" sz="1200" b="1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  <a:endParaRPr lang="ko-KR" altLang="ko-KR" sz="1200" b="1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 dirty="0" smtClea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if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(parent != </a:t>
            </a:r>
            <a:r>
              <a:rPr lang="en-US" altLang="ko-KR" sz="1200" b="1" kern="0" dirty="0" smtClean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NULL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 {</a:t>
            </a:r>
            <a:endParaRPr lang="ko-KR" altLang="ko-KR" sz="1200" b="1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	</a:t>
            </a:r>
            <a:r>
              <a:rPr lang="en-US" altLang="ko-KR" sz="1200" b="1" kern="0" dirty="0" smtClea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if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(parent-&gt;left == p) parent-&gt;left = child;</a:t>
            </a:r>
            <a:endParaRPr lang="ko-KR" altLang="ko-KR" sz="1200" b="1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	</a:t>
            </a:r>
            <a:r>
              <a:rPr lang="en-US" altLang="ko-KR" sz="1200" b="1" kern="0" dirty="0" smtClea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else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parent-&gt;right = child;</a:t>
            </a:r>
            <a:endParaRPr lang="ko-KR" altLang="ko-KR" sz="1200" b="1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}</a:t>
            </a:r>
            <a:endParaRPr lang="ko-KR" altLang="ko-KR" sz="1200" b="1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 dirty="0" smtClea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else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 smtClean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root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= child;</a:t>
            </a:r>
            <a:endParaRPr lang="ko-KR" altLang="ko-KR" sz="1200" b="1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}</a:t>
            </a:r>
            <a:endParaRPr lang="ko-KR" altLang="ko-KR" sz="1200" b="1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  <a:endParaRPr lang="ko-KR" altLang="ko-KR" sz="1200" b="1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smtClean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</a:t>
            </a:r>
            <a:r>
              <a:rPr lang="ko-KR" altLang="ko-KR" sz="1200" b="1" kern="0" dirty="0" smtClea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삭제할 노드가 두 개의 자식 노드를 가진 경우</a:t>
            </a:r>
            <a:endParaRPr lang="ko-KR" altLang="ko-KR" sz="1200" b="1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smtClea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else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{</a:t>
            </a:r>
            <a:endParaRPr lang="ko-KR" altLang="ko-KR" sz="1200" b="1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 dirty="0" err="1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succ_parent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= p;</a:t>
            </a:r>
            <a:endParaRPr lang="ko-KR" altLang="ko-KR" sz="1200" b="1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 dirty="0" err="1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succ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= p-&gt;left;</a:t>
            </a:r>
            <a:endParaRPr lang="ko-KR" altLang="ko-KR" sz="1200" b="1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 dirty="0" smtClea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while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</a:t>
            </a:r>
            <a:r>
              <a:rPr lang="en-US" altLang="ko-KR" sz="1200" b="1" kern="0" dirty="0" err="1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succ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-&gt;right != </a:t>
            </a:r>
            <a:r>
              <a:rPr lang="en-US" altLang="ko-KR" sz="1200" b="1" kern="0" dirty="0" smtClean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NULL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 {</a:t>
            </a:r>
            <a:endParaRPr lang="ko-KR" altLang="ko-KR" sz="1200" b="1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	</a:t>
            </a:r>
            <a:r>
              <a:rPr lang="en-US" altLang="ko-KR" sz="1200" b="1" kern="0" dirty="0" err="1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succ_parent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= </a:t>
            </a:r>
            <a:r>
              <a:rPr lang="en-US" altLang="ko-KR" sz="1200" b="1" kern="0" dirty="0" err="1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succ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	</a:t>
            </a:r>
            <a:r>
              <a:rPr lang="en-US" altLang="ko-KR" sz="1200" b="1" kern="0" dirty="0" err="1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succ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= </a:t>
            </a:r>
            <a:r>
              <a:rPr lang="en-US" altLang="ko-KR" sz="1200" b="1" kern="0" dirty="0" err="1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succ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-&gt;right;</a:t>
            </a:r>
            <a:endParaRPr lang="ko-KR" altLang="ko-KR" sz="1200" b="1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}</a:t>
            </a:r>
            <a:endParaRPr lang="ko-KR" altLang="ko-KR" sz="1200" b="1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 dirty="0" smtClea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if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</a:t>
            </a:r>
            <a:r>
              <a:rPr lang="en-US" altLang="ko-KR" sz="1200" b="1" kern="0" dirty="0" err="1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succ_parent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-&gt;left == </a:t>
            </a:r>
            <a:r>
              <a:rPr lang="en-US" altLang="ko-KR" sz="1200" b="1" kern="0" dirty="0" err="1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succ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 </a:t>
            </a:r>
            <a:r>
              <a:rPr lang="en-US" altLang="ko-KR" sz="1200" b="1" kern="0" dirty="0" err="1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succ_parent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-&gt;left = </a:t>
            </a:r>
            <a:r>
              <a:rPr lang="en-US" altLang="ko-KR" sz="1200" b="1" kern="0" dirty="0" err="1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succ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-&gt;left;</a:t>
            </a:r>
            <a:endParaRPr lang="ko-KR" altLang="ko-KR" sz="1200" b="1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 dirty="0" smtClea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else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 err="1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succ_parent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-&gt;right = </a:t>
            </a:r>
            <a:r>
              <a:rPr lang="en-US" altLang="ko-KR" sz="1200" b="1" kern="0" dirty="0" err="1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succ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-&gt;left;</a:t>
            </a:r>
            <a:endParaRPr lang="ko-KR" altLang="ko-KR" sz="1200" b="1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p-&gt;key = </a:t>
            </a:r>
            <a:r>
              <a:rPr lang="en-US" altLang="ko-KR" sz="1200" b="1" kern="0" dirty="0" err="1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succ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-&gt;key;</a:t>
            </a:r>
            <a:endParaRPr lang="ko-KR" altLang="ko-KR" sz="1200" b="1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}</a:t>
            </a:r>
            <a:endParaRPr lang="ko-KR" altLang="ko-KR" sz="1200" b="1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free(</a:t>
            </a:r>
            <a:r>
              <a:rPr lang="en-US" altLang="ko-KR" sz="1200" b="1" kern="0" dirty="0" err="1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succ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);</a:t>
            </a:r>
            <a:endParaRPr lang="ko-KR" altLang="ko-KR" sz="1200" b="1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printf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 smtClean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"a"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);</a:t>
            </a:r>
            <a:endParaRPr lang="ko-KR" altLang="ko-KR" sz="1200" b="1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44767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 Search </a:t>
            </a:r>
            <a:r>
              <a:rPr lang="en-US" altLang="ko-KR" dirty="0" err="1"/>
              <a:t>Tree.c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90551" y="1415529"/>
            <a:ext cx="6689479" cy="4044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</a:pPr>
            <a:r>
              <a:rPr lang="en-US" altLang="ko-KR" sz="1200" b="1" kern="0" dirty="0" err="1" smtClean="0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treeNode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* </a:t>
            </a:r>
            <a:r>
              <a:rPr lang="en-US" altLang="ko-KR" sz="1200" b="1" kern="0" dirty="0" err="1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searchBST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 err="1" smtClean="0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treeNode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* </a:t>
            </a:r>
            <a:r>
              <a:rPr lang="en-US" altLang="ko-KR" sz="1200" b="1" kern="0" dirty="0" smtClean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root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, </a:t>
            </a:r>
            <a:r>
              <a:rPr lang="en-US" altLang="ko-KR" sz="1200" b="1" kern="0" dirty="0" smtClea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char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 smtClean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x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</a:t>
            </a:r>
            <a:endParaRPr lang="ko-KR" altLang="ko-KR" sz="1200" b="1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{        </a:t>
            </a:r>
            <a:r>
              <a:rPr lang="en-US" altLang="ko-KR" sz="1200" b="1" kern="0" dirty="0" smtClean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</a:t>
            </a:r>
            <a:r>
              <a:rPr lang="ko-KR" altLang="ko-KR" sz="1200" b="1" kern="0" dirty="0" smtClea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이진 탐색 트리에서 </a:t>
            </a:r>
            <a:r>
              <a:rPr lang="ko-KR" altLang="ko-KR" sz="1200" b="1" kern="0" dirty="0" err="1" smtClea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키값이</a:t>
            </a:r>
            <a:r>
              <a:rPr lang="en-US" altLang="ko-KR" sz="1200" b="1" kern="0" dirty="0" smtClea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 x</a:t>
            </a:r>
            <a:r>
              <a:rPr lang="ko-KR" altLang="ko-KR" sz="1200" b="1" kern="0" dirty="0" smtClea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인 노드의 위치를 탐색하는 연산</a:t>
            </a:r>
            <a:endParaRPr lang="ko-KR" altLang="ko-KR" sz="1200" b="1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 smtClean="0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treeNode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* p;</a:t>
            </a:r>
            <a:endParaRPr lang="ko-KR" altLang="ko-KR" sz="1200" b="1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p = </a:t>
            </a:r>
            <a:r>
              <a:rPr lang="en-US" altLang="ko-KR" sz="1200" b="1" kern="0" dirty="0" smtClean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root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smtClea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while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(p != </a:t>
            </a:r>
            <a:r>
              <a:rPr lang="en-US" altLang="ko-KR" sz="1200" b="1" kern="0" dirty="0" smtClean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NULL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 {</a:t>
            </a:r>
            <a:endParaRPr lang="ko-KR" altLang="ko-KR" sz="1200" b="1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</a:p>
          <a:p>
            <a:pPr latinLnBrk="0">
              <a:lnSpc>
                <a:spcPct val="107000"/>
              </a:lnSpc>
            </a:pPr>
            <a:endParaRPr lang="en-US" altLang="ko-KR" sz="1200" b="1" kern="0" dirty="0">
              <a:solidFill>
                <a:srgbClr val="000000"/>
              </a:solidFill>
              <a:latin typeface="돋움체" panose="020B0609000101010101" pitchFamily="49" charset="-127"/>
              <a:cs typeface="돋움체" panose="020B0609000101010101" pitchFamily="49" charset="-127"/>
            </a:endParaRPr>
          </a:p>
          <a:p>
            <a:pPr latinLnBrk="0">
              <a:lnSpc>
                <a:spcPct val="107000"/>
              </a:lnSpc>
            </a:pPr>
            <a:endParaRPr lang="en-US" altLang="ko-KR" sz="1200" b="1" kern="0" dirty="0" smtClean="0">
              <a:solidFill>
                <a:srgbClr val="000000"/>
              </a:solidFill>
              <a:latin typeface="돋움체" panose="020B0609000101010101" pitchFamily="49" charset="-127"/>
              <a:cs typeface="돋움체" panose="020B0609000101010101" pitchFamily="49" charset="-127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}</a:t>
            </a:r>
            <a:endParaRPr lang="ko-KR" altLang="ko-KR" sz="1200" b="1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printf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 smtClean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"\n </a:t>
            </a:r>
            <a:r>
              <a:rPr lang="ko-KR" altLang="ko-KR" sz="1200" b="1" kern="0" dirty="0" smtClean="0">
                <a:solidFill>
                  <a:srgbClr val="A31515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찾는 키가 없습니다</a:t>
            </a:r>
            <a:r>
              <a:rPr lang="en-US" altLang="ko-KR" sz="1200" b="1" kern="0" dirty="0" smtClean="0">
                <a:solidFill>
                  <a:srgbClr val="A31515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!"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);</a:t>
            </a:r>
            <a:endParaRPr lang="ko-KR" altLang="ko-KR" sz="1200" b="1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smtClea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return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p;</a:t>
            </a:r>
            <a:endParaRPr lang="ko-KR" altLang="ko-KR" sz="1200" b="1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</a:t>
            </a:r>
            <a:endParaRPr lang="ko-KR" altLang="ko-KR" sz="1200" b="1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  <a:endParaRPr lang="ko-KR" altLang="ko-KR" sz="1200" b="1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smtClea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void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 err="1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displayInorder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 err="1" smtClean="0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treeNode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* </a:t>
            </a:r>
            <a:r>
              <a:rPr lang="en-US" altLang="ko-KR" sz="1200" b="1" kern="0" dirty="0" smtClean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root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</a:t>
            </a:r>
            <a:endParaRPr lang="ko-KR" altLang="ko-KR" sz="1200" b="1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{    </a:t>
            </a:r>
            <a:r>
              <a:rPr lang="en-US" altLang="ko-KR" sz="1200" b="1" kern="0" dirty="0" smtClean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</a:t>
            </a:r>
            <a:r>
              <a:rPr lang="ko-KR" altLang="ko-KR" sz="1200" b="1" kern="0" dirty="0" smtClea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이진 탐색 트리를 중위 순회하면서 출력하는 연산</a:t>
            </a:r>
            <a:endParaRPr lang="ko-KR" altLang="ko-KR" sz="1200" b="1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smtClea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if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</a:t>
            </a:r>
            <a:r>
              <a:rPr lang="en-US" altLang="ko-KR" sz="1200" b="1" kern="0" dirty="0" smtClean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root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 {</a:t>
            </a:r>
            <a:endParaRPr lang="ko-KR" altLang="ko-KR" sz="1200" b="1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 dirty="0" err="1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displayInorder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 smtClean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root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-&gt;left);</a:t>
            </a:r>
            <a:endParaRPr lang="ko-KR" altLang="ko-KR" sz="1200" b="1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 dirty="0" err="1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printf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 smtClean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"%c_"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, </a:t>
            </a:r>
            <a:r>
              <a:rPr lang="en-US" altLang="ko-KR" sz="1200" b="1" kern="0" dirty="0" smtClean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root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-&gt;key);</a:t>
            </a:r>
            <a:endParaRPr lang="ko-KR" altLang="ko-KR" sz="1200" b="1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 dirty="0" err="1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displayInorder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 smtClean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root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-&gt;right);</a:t>
            </a:r>
            <a:endParaRPr lang="ko-KR" altLang="ko-KR" sz="1200" b="1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}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24754" y="2137521"/>
            <a:ext cx="3596299" cy="116955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x</a:t>
            </a:r>
            <a:r>
              <a:rPr lang="ko-KR" altLang="en-US" sz="1400" dirty="0" smtClean="0"/>
              <a:t>값이 </a:t>
            </a:r>
            <a:r>
              <a:rPr lang="en-US" altLang="ko-KR" sz="1400" dirty="0" smtClean="0"/>
              <a:t>p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key</a:t>
            </a:r>
            <a:r>
              <a:rPr lang="ko-KR" altLang="en-US" sz="1400" dirty="0" smtClean="0"/>
              <a:t>보다 작으면 </a:t>
            </a:r>
            <a:r>
              <a:rPr lang="en-US" altLang="ko-KR" sz="1400" dirty="0" smtClean="0"/>
              <a:t>p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left </a:t>
            </a:r>
            <a:r>
              <a:rPr lang="ko-KR" altLang="en-US" sz="1400" dirty="0" smtClean="0"/>
              <a:t>로 이동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x</a:t>
            </a:r>
            <a:r>
              <a:rPr lang="ko-KR" altLang="en-US" sz="1400" dirty="0" smtClean="0"/>
              <a:t>값이 </a:t>
            </a:r>
            <a:r>
              <a:rPr lang="en-US" altLang="ko-KR" sz="1400" dirty="0"/>
              <a:t>p</a:t>
            </a:r>
            <a:r>
              <a:rPr lang="ko-KR" altLang="en-US" sz="1400" dirty="0"/>
              <a:t>의 </a:t>
            </a:r>
            <a:r>
              <a:rPr lang="en-US" altLang="ko-KR" sz="1400" dirty="0"/>
              <a:t>key</a:t>
            </a:r>
            <a:r>
              <a:rPr lang="ko-KR" altLang="en-US" sz="1400" dirty="0"/>
              <a:t>보다 </a:t>
            </a:r>
            <a:r>
              <a:rPr lang="ko-KR" altLang="en-US" sz="1400" dirty="0" smtClean="0"/>
              <a:t>크면 </a:t>
            </a:r>
            <a:r>
              <a:rPr lang="en-US" altLang="ko-KR" sz="1400" dirty="0"/>
              <a:t>p</a:t>
            </a:r>
            <a:r>
              <a:rPr lang="ko-KR" altLang="en-US" sz="1400" dirty="0"/>
              <a:t>의 </a:t>
            </a:r>
            <a:r>
              <a:rPr lang="en-US" altLang="ko-KR" sz="1400" dirty="0" smtClean="0"/>
              <a:t>right </a:t>
            </a:r>
            <a:r>
              <a:rPr lang="ko-KR" altLang="en-US" sz="1400" dirty="0" smtClean="0"/>
              <a:t>로 이동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x</a:t>
            </a:r>
            <a:r>
              <a:rPr lang="ko-KR" altLang="en-US" sz="1400" dirty="0" smtClean="0"/>
              <a:t>값이 </a:t>
            </a:r>
            <a:r>
              <a:rPr lang="en-US" altLang="ko-KR" sz="1400" dirty="0" smtClean="0"/>
              <a:t>p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key</a:t>
            </a:r>
            <a:r>
              <a:rPr lang="ko-KR" altLang="en-US" sz="1400" dirty="0" smtClean="0"/>
              <a:t>와 같으면 </a:t>
            </a:r>
            <a:r>
              <a:rPr lang="en-US" altLang="ko-KR" sz="1400" dirty="0" smtClean="0"/>
              <a:t>p </a:t>
            </a:r>
            <a:r>
              <a:rPr lang="ko-KR" altLang="en-US" sz="1400" dirty="0" smtClean="0"/>
              <a:t>리턴</a:t>
            </a:r>
            <a:endParaRPr lang="en-US" altLang="ko-KR" sz="1400" dirty="0"/>
          </a:p>
        </p:txBody>
      </p:sp>
      <p:sp>
        <p:nvSpPr>
          <p:cNvPr id="6" name="실행 단추: 도움말 5">
            <a:hlinkClick r:id="" action="ppaction://noaction" highlightClick="1"/>
          </p:cNvPr>
          <p:cNvSpPr/>
          <p:nvPr/>
        </p:nvSpPr>
        <p:spPr>
          <a:xfrm>
            <a:off x="2859699" y="2472795"/>
            <a:ext cx="1075591" cy="499005"/>
          </a:xfrm>
          <a:prstGeom prst="actionButtonHelp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68810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 Search </a:t>
            </a:r>
            <a:r>
              <a:rPr lang="en-US" altLang="ko-KR" dirty="0" err="1"/>
              <a:t>Tree.c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56138" y="1529829"/>
            <a:ext cx="6559062" cy="4044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</a:pP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treeNode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*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searchBST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treeNode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* 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root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, 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char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x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{        </a:t>
            </a:r>
            <a:r>
              <a:rPr lang="en-US" altLang="ko-KR" sz="12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</a:t>
            </a:r>
            <a:r>
              <a:rPr lang="ko-KR" altLang="ko-KR" sz="12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이진 탐색 트리에서 </a:t>
            </a:r>
            <a:r>
              <a:rPr lang="ko-KR" altLang="ko-KR" sz="1200" b="1" kern="0" dirty="0" err="1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키값이</a:t>
            </a:r>
            <a:r>
              <a:rPr lang="en-US" altLang="ko-KR" sz="12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 x</a:t>
            </a:r>
            <a:r>
              <a:rPr lang="ko-KR" altLang="ko-KR" sz="12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인 노드의 위치를 탐색하는 연산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treeNode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* p;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p = 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root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while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(p != </a:t>
            </a:r>
            <a:r>
              <a:rPr lang="en-US" altLang="ko-KR" sz="1200" b="1" kern="0" dirty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NULL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 {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if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x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&lt; p-&gt;key)p = p-&gt;left;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else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if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x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== p-&gt;key) 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return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p;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else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p = p-&gt;right;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}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printf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"\n </a:t>
            </a:r>
            <a:r>
              <a:rPr lang="ko-KR" altLang="ko-KR" sz="1200" b="1" kern="0" dirty="0">
                <a:solidFill>
                  <a:srgbClr val="A31515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찾는 키가 없습니다</a:t>
            </a:r>
            <a:r>
              <a:rPr lang="en-US" altLang="ko-KR" sz="1200" b="1" kern="0" dirty="0">
                <a:solidFill>
                  <a:srgbClr val="A31515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!"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return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p;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void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displayInorder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treeNode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* 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root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{    </a:t>
            </a:r>
            <a:r>
              <a:rPr lang="en-US" altLang="ko-KR" sz="12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</a:t>
            </a:r>
            <a:r>
              <a:rPr lang="ko-KR" altLang="ko-KR" sz="12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이진 탐색 트리를 중위 순회하면서 출력하는 연산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if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root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 {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displayInorder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root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-&gt;left);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printf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"%c_"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, 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root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-&gt;key);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displayInorder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root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-&gt;right);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}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86737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ISA_제안서 발표자료.pptx" id="{FCBE3F21-05FF-4069-8D92-0AAEB16D2E5D}" vid="{89419939-6AF5-4390-967E-13FC00DD9B1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6552</TotalTime>
  <Words>424</Words>
  <Application>Microsoft Office PowerPoint</Application>
  <PresentationFormat>화면 슬라이드 쇼(4:3)</PresentationFormat>
  <Paragraphs>360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돋움체</vt:lpstr>
      <vt:lpstr>맑은 고딕</vt:lpstr>
      <vt:lpstr>Arial</vt:lpstr>
      <vt:lpstr>Times New Roman</vt:lpstr>
      <vt:lpstr>1_Office 테마</vt:lpstr>
      <vt:lpstr>데이터구조론 실습 –   트리(Tree) 2</vt:lpstr>
      <vt:lpstr>Binary Search Tree.c</vt:lpstr>
      <vt:lpstr>Binary Search Tree.c</vt:lpstr>
      <vt:lpstr>Binary Search Tree.c</vt:lpstr>
      <vt:lpstr>Binary Search Tree.c</vt:lpstr>
      <vt:lpstr>Binary Search Tree.c</vt:lpstr>
      <vt:lpstr>Binary Search Tree.c</vt:lpstr>
      <vt:lpstr>Binary Search Tree.c</vt:lpstr>
      <vt:lpstr>Binary Search Tree.c</vt:lpstr>
      <vt:lpstr>Binary Search Tree.c</vt:lpstr>
      <vt:lpstr>Binary Search Tree.c</vt:lpstr>
      <vt:lpstr>Binary Search Tree.c</vt:lpstr>
      <vt:lpstr>Thread Binary Tree.c</vt:lpstr>
      <vt:lpstr>Thread Binary Tree.c</vt:lpstr>
      <vt:lpstr>Thread Binary Tree.c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실습</dc:title>
  <dc:creator>오윤석</dc:creator>
  <cp:lastModifiedBy>Lee</cp:lastModifiedBy>
  <cp:revision>88</cp:revision>
  <cp:lastPrinted>2017-12-27T09:28:40Z</cp:lastPrinted>
  <dcterms:created xsi:type="dcterms:W3CDTF">2017-09-12T16:14:22Z</dcterms:created>
  <dcterms:modified xsi:type="dcterms:W3CDTF">2018-11-18T04:03:07Z</dcterms:modified>
</cp:coreProperties>
</file>