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2"/>
  </p:notesMasterIdLst>
  <p:handoutMasterIdLst>
    <p:handoutMasterId r:id="rId43"/>
  </p:handoutMasterIdLst>
  <p:sldIdLst>
    <p:sldId id="256" r:id="rId3"/>
    <p:sldId id="920" r:id="rId4"/>
    <p:sldId id="898" r:id="rId5"/>
    <p:sldId id="962" r:id="rId6"/>
    <p:sldId id="960" r:id="rId7"/>
    <p:sldId id="961" r:id="rId8"/>
    <p:sldId id="922" r:id="rId9"/>
    <p:sldId id="921" r:id="rId10"/>
    <p:sldId id="923" r:id="rId11"/>
    <p:sldId id="924" r:id="rId12"/>
    <p:sldId id="925" r:id="rId13"/>
    <p:sldId id="926" r:id="rId14"/>
    <p:sldId id="927" r:id="rId15"/>
    <p:sldId id="939" r:id="rId16"/>
    <p:sldId id="940" r:id="rId17"/>
    <p:sldId id="941" r:id="rId18"/>
    <p:sldId id="942" r:id="rId19"/>
    <p:sldId id="943" r:id="rId20"/>
    <p:sldId id="930" r:id="rId21"/>
    <p:sldId id="931" r:id="rId22"/>
    <p:sldId id="957" r:id="rId23"/>
    <p:sldId id="958" r:id="rId24"/>
    <p:sldId id="932" r:id="rId25"/>
    <p:sldId id="933" r:id="rId26"/>
    <p:sldId id="959" r:id="rId27"/>
    <p:sldId id="934" r:id="rId28"/>
    <p:sldId id="935" r:id="rId29"/>
    <p:sldId id="936" r:id="rId30"/>
    <p:sldId id="944" r:id="rId31"/>
    <p:sldId id="946" r:id="rId32"/>
    <p:sldId id="947" r:id="rId33"/>
    <p:sldId id="948" r:id="rId34"/>
    <p:sldId id="949" r:id="rId35"/>
    <p:sldId id="951" r:id="rId36"/>
    <p:sldId id="952" r:id="rId37"/>
    <p:sldId id="953" r:id="rId38"/>
    <p:sldId id="954" r:id="rId39"/>
    <p:sldId id="955" r:id="rId40"/>
    <p:sldId id="93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31DCF"/>
    <a:srgbClr val="E585D5"/>
    <a:srgbClr val="B80A9B"/>
    <a:srgbClr val="034B82"/>
    <a:srgbClr val="044C82"/>
    <a:srgbClr val="062382"/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502" autoAdjust="0"/>
  </p:normalViewPr>
  <p:slideViewPr>
    <p:cSldViewPr>
      <p:cViewPr varScale="1">
        <p:scale>
          <a:sx n="97" d="100"/>
          <a:sy n="97" d="100"/>
        </p:scale>
        <p:origin x="204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85E2-6160-4213-A16B-F51E437BE8ED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D6E8-CC6E-4B33-B14B-A7D348A12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0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9E49-1997-4D65-8238-FFD923EC186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8048E-A779-4852-B740-6BEB9B089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5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 starting today</a:t>
            </a:r>
            <a:r>
              <a:rPr lang="en-US" altLang="ko-KR" baseline="0" dirty="0"/>
              <a:t> class, </a:t>
            </a:r>
            <a:r>
              <a:rPr lang="en-US" altLang="ko-KR" dirty="0"/>
              <a:t>Let's see what we have learned.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2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Which point is different from the binary search tree?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4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524-6F5D-41EB-8442-C3E6B0CF24C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DDE8-C068-4072-99AC-791B54948455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510F-54A0-4860-BEF6-15069F2FB2B4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FE5D-2F9E-42BA-96E3-46DB4D89DD97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C673-9F54-41C1-8A33-863E282685F0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0993-FB68-40AF-A166-13522421EF90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파랑색 박엽지"/>
          <p:cNvSpPr>
            <a:spLocks noChangeArrowheads="1"/>
          </p:cNvSpPr>
          <p:nvPr userDrawn="1"/>
        </p:nvSpPr>
        <p:spPr bwMode="auto">
          <a:xfrm>
            <a:off x="533400" y="990600"/>
            <a:ext cx="8077200" cy="48768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2400">
              <a:solidFill>
                <a:srgbClr val="0000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" y="6430963"/>
            <a:ext cx="441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Arial" pitchFamily="34" charset="0"/>
              </a:rPr>
              <a:t>Copyright © 2008 DBLAB, Seoul National University</a:t>
            </a:r>
          </a:p>
        </p:txBody>
      </p:sp>
      <p:pic>
        <p:nvPicPr>
          <p:cNvPr id="4106" name="Picture 6" descr="db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1238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3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6311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71395A-1C81-45AF-BFF4-6094CB3187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150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4D28F3-AFBF-4A91-8906-7E23331107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01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711C30-C3E9-44E7-A724-37EE8B4EDB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71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A11285-AD18-4135-8FB9-00010038AE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78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740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88DFFD-AD80-43CB-A2AC-721D75C55B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034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4868F-7171-4E2E-A2F7-6FD0824E57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06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DF64F5-37E2-4EAD-A895-F613F8C319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961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3F3CFF-2CA2-455B-B449-8582FD7B8E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201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B22F67-98FA-4FD0-99B8-5E06B19D74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616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DC4126-37C4-4AEF-91CA-BBA8D83B82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7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777" y="914040"/>
            <a:ext cx="8424936" cy="546728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맑은 고딕" panose="020B0503020000020004" pitchFamily="50" charset="-127"/>
              <a:buChar char="■"/>
              <a:defRPr sz="2000" b="1">
                <a:solidFill>
                  <a:schemeClr val="tx1"/>
                </a:solidFill>
              </a:defRPr>
            </a:lvl1pPr>
            <a:lvl2pPr marL="742950" indent="-285750">
              <a:buSzPct val="80000"/>
              <a:buFont typeface="맑은 고딕" panose="020B0503020000020004" pitchFamily="50" charset="-127"/>
              <a:buChar char="▶"/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평행 사변형 6"/>
          <p:cNvSpPr/>
          <p:nvPr userDrawn="1"/>
        </p:nvSpPr>
        <p:spPr>
          <a:xfrm>
            <a:off x="7359774" y="130340"/>
            <a:ext cx="956642" cy="288032"/>
          </a:xfrm>
          <a:prstGeom prst="parallelogram">
            <a:avLst>
              <a:gd name="adj" fmla="val 106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67306"/>
            <a:ext cx="8424863" cy="380766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4C86"/>
                </a:solidFill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52320" y="84593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C86"/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777" y="914040"/>
            <a:ext cx="8424936" cy="546728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맑은 고딕" panose="020B0503020000020004" pitchFamily="50" charset="-127"/>
              <a:buChar char="■"/>
              <a:defRPr sz="2000" b="1">
                <a:solidFill>
                  <a:schemeClr val="tx1"/>
                </a:solidFill>
              </a:defRPr>
            </a:lvl1pPr>
            <a:lvl2pPr marL="742950" indent="-285750">
              <a:buSzPct val="80000"/>
              <a:buFont typeface="맑은 고딕" panose="020B0503020000020004" pitchFamily="50" charset="-127"/>
              <a:buChar char="▶"/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67306"/>
            <a:ext cx="8424863" cy="380766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4C86"/>
                </a:solidFill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2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11559" y="1556792"/>
            <a:ext cx="8137153" cy="4824536"/>
          </a:xfrm>
        </p:spPr>
        <p:txBody>
          <a:bodyPr>
            <a:normAutofit/>
          </a:bodyPr>
          <a:lstStyle>
            <a:lvl1pPr marL="342900" indent="-342900">
              <a:lnSpc>
                <a:spcPts val="4000"/>
              </a:lnSpc>
              <a:buSzPct val="80000"/>
              <a:buFont typeface="Wingdings" panose="05000000000000000000" pitchFamily="2" charset="2"/>
              <a:buChar char="u"/>
              <a:defRPr sz="2800" b="1">
                <a:solidFill>
                  <a:srgbClr val="004C86"/>
                </a:solidFill>
              </a:defRPr>
            </a:lvl1pPr>
            <a:lvl2pPr marL="742950" indent="-285750">
              <a:buSzPct val="80000"/>
              <a:buFont typeface="맑은 고딕" panose="020B0503020000020004" pitchFamily="50" charset="-127"/>
              <a:buChar char="▶"/>
              <a:defRPr sz="2400">
                <a:solidFill>
                  <a:srgbClr val="004C86"/>
                </a:solidFill>
              </a:defRPr>
            </a:lvl2pPr>
            <a:lvl3pPr>
              <a:defRPr sz="2000">
                <a:solidFill>
                  <a:srgbClr val="004C86"/>
                </a:solidFill>
              </a:defRPr>
            </a:lvl3pPr>
            <a:lvl4pPr>
              <a:defRPr sz="2000">
                <a:solidFill>
                  <a:srgbClr val="004C86"/>
                </a:solidFill>
              </a:defRPr>
            </a:lvl4pPr>
            <a:lvl5pPr>
              <a:defRPr sz="2000">
                <a:solidFill>
                  <a:srgbClr val="004C86"/>
                </a:solidFill>
              </a:defRPr>
            </a:lvl5pPr>
          </a:lstStyle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u"/>
            </a:pPr>
            <a:r>
              <a:rPr lang="en-US" altLang="ko-KR" sz="2100" b="1" spc="-120" dirty="0">
                <a:solidFill>
                  <a:srgbClr val="004C86"/>
                </a:solidFill>
                <a:latin typeface="+mn-ea"/>
              </a:rPr>
              <a:t>Item1</a:t>
            </a:r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b="1" spc="-120" dirty="0">
                <a:solidFill>
                  <a:srgbClr val="004C86"/>
                </a:solidFill>
                <a:latin typeface="+mn-ea"/>
              </a:rPr>
              <a:t>Item2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39552" y="972017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4C86"/>
                </a:solidFill>
              </a:rPr>
              <a:t>Contents</a:t>
            </a:r>
            <a:endParaRPr lang="ko-KR" altLang="en-US" sz="2000" b="1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4C84-137E-4F97-ADEF-26209A2D4853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675B-4D5C-4A3D-9F97-F36BC86B448B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B852-C378-4FE6-A838-C7E6902FEFB9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B291-2C24-49FD-918B-C35F736D2C94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64328-1955-4E6D-8C30-B832BCF34F46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14300" y="114300"/>
            <a:ext cx="8915400" cy="792163"/>
          </a:xfrm>
          <a:prstGeom prst="roundRect">
            <a:avLst>
              <a:gd name="adj" fmla="val 16667"/>
            </a:avLst>
          </a:prstGeom>
          <a:solidFill>
            <a:srgbClr val="E1E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8812D491-F547-4976-A6FB-2BB1851ED941}" type="slidenum">
              <a:rPr kumimoji="1" lang="en-US" altLang="ko-KR" smtClean="0"/>
              <a:pPr fontAlgn="base">
                <a:spcAft>
                  <a:spcPct val="0"/>
                </a:spcAft>
              </a:pPr>
              <a:t>‹#›</a:t>
            </a:fld>
            <a:endParaRPr kumimoji="1" lang="en-US" altLang="ko-KR"/>
          </a:p>
        </p:txBody>
      </p:sp>
      <p:pic>
        <p:nvPicPr>
          <p:cNvPr id="3080" name="Picture 8" descr="db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6858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85800" y="6505575"/>
            <a:ext cx="3962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>
                <a:solidFill>
                  <a:srgbClr val="000000"/>
                </a:solidFill>
                <a:latin typeface="Arial" pitchFamily="34" charset="0"/>
              </a:rPr>
              <a:t>Copyright © 2008 DBLAB, Seoul National University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u"/>
        <a:defRPr kumimoji="1"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w"/>
        <a:defRPr kumimoji="1" sz="2000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Font typeface="Wingdings" pitchFamily="2" charset="2"/>
        <a:buChar char="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8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"/>
        <a:defRPr kumimoji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15492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0" dirty="0">
                <a:solidFill>
                  <a:schemeClr val="bg1"/>
                </a:solidFill>
              </a:rPr>
              <a:t>Priority Queues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179199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20" dirty="0">
                <a:solidFill>
                  <a:schemeClr val="bg1"/>
                </a:solidFill>
              </a:rPr>
              <a:t>Division of Electrical Engineering</a:t>
            </a:r>
          </a:p>
          <a:p>
            <a:pPr algn="ctr"/>
            <a:r>
              <a:rPr lang="en-US" altLang="ko-KR" sz="2400" b="1" spc="20" dirty="0" err="1">
                <a:solidFill>
                  <a:schemeClr val="bg1"/>
                </a:solidFill>
              </a:rPr>
              <a:t>Hanyang</a:t>
            </a:r>
            <a:r>
              <a:rPr lang="en-US" altLang="ko-KR" sz="2400" b="1" spc="20" dirty="0">
                <a:solidFill>
                  <a:schemeClr val="bg1"/>
                </a:solidFill>
              </a:rPr>
              <a:t> University, ERICA Campus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49A6D-F993-4DAD-8817-51322AEF84DA}"/>
              </a:ext>
            </a:extLst>
          </p:cNvPr>
          <p:cNvSpPr txBox="1"/>
          <p:nvPr/>
        </p:nvSpPr>
        <p:spPr>
          <a:xfrm>
            <a:off x="1107135" y="4005064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20" dirty="0">
                <a:solidFill>
                  <a:schemeClr val="bg1"/>
                </a:solidFill>
              </a:rPr>
              <a:t>서승현 교수</a:t>
            </a:r>
            <a:endParaRPr lang="en-US" altLang="ko-KR" sz="2000" b="1" spc="2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spc="20" dirty="0">
                <a:solidFill>
                  <a:schemeClr val="bg1"/>
                </a:solidFill>
              </a:rPr>
              <a:t>Prof. </a:t>
            </a:r>
            <a:r>
              <a:rPr lang="en-US" altLang="ko-KR" sz="2000" b="1" spc="20" dirty="0" err="1">
                <a:solidFill>
                  <a:schemeClr val="bg1"/>
                </a:solidFill>
              </a:rPr>
              <a:t>Anes</a:t>
            </a:r>
            <a:r>
              <a:rPr lang="en-US" altLang="ko-KR" sz="2000" b="1" spc="20" dirty="0">
                <a:solidFill>
                  <a:schemeClr val="bg1"/>
                </a:solidFill>
              </a:rPr>
              <a:t> </a:t>
            </a:r>
            <a:r>
              <a:rPr lang="en-US" altLang="ko-KR" sz="2000" b="1" spc="20" dirty="0" err="1">
                <a:solidFill>
                  <a:schemeClr val="bg1"/>
                </a:solidFill>
              </a:rPr>
              <a:t>Seung</a:t>
            </a:r>
            <a:r>
              <a:rPr lang="en-US" altLang="ko-KR" sz="2000" b="1" spc="20" dirty="0">
                <a:solidFill>
                  <a:schemeClr val="bg1"/>
                </a:solidFill>
              </a:rPr>
              <a:t>-Hyun </a:t>
            </a:r>
            <a:r>
              <a:rPr lang="en-US" altLang="ko-KR" sz="2000" b="1" spc="20" dirty="0" err="1">
                <a:solidFill>
                  <a:schemeClr val="bg1"/>
                </a:solidFill>
              </a:rPr>
              <a:t>Seo</a:t>
            </a:r>
            <a:r>
              <a:rPr lang="en-US" altLang="ko-KR" sz="2000" b="1" spc="20" dirty="0">
                <a:solidFill>
                  <a:schemeClr val="bg1"/>
                </a:solidFill>
              </a:rPr>
              <a:t> </a:t>
            </a:r>
            <a:r>
              <a:rPr lang="ko-KR" altLang="en-US" sz="2000" b="1" spc="20" dirty="0">
                <a:solidFill>
                  <a:schemeClr val="bg1"/>
                </a:solidFill>
              </a:rPr>
              <a:t> </a:t>
            </a:r>
            <a:endParaRPr lang="en-US" altLang="ko-KR" sz="2000" b="1" spc="2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spc="20" dirty="0">
                <a:solidFill>
                  <a:schemeClr val="bg1"/>
                </a:solidFill>
              </a:rPr>
              <a:t>(seosh77@hanyang.ac.kr)</a:t>
            </a: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Heap vs. binary search tree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The lesser-valued nodes of a heap can be placed on either the right or the left subtree.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4864"/>
            <a:ext cx="3744912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219152"/>
            <a:ext cx="37465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82813" y="4292427"/>
            <a:ext cx="67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Heap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91188" y="4316239"/>
            <a:ext cx="1876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74694" y="3396555"/>
                <a:ext cx="1576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94" y="3396555"/>
                <a:ext cx="157661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r="-14230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Examples of Heaps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Heaps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Invalid heaps (Why?)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108200"/>
            <a:ext cx="7373938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24400"/>
            <a:ext cx="199072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724400"/>
            <a:ext cx="1981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4700588"/>
            <a:ext cx="19812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4700588"/>
            <a:ext cx="19812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7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Why Heap?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Heap is efficient for extraction of the largest (or smallest) element.</a:t>
            </a:r>
          </a:p>
          <a:p>
            <a:pPr lvl="1"/>
            <a:endParaRPr lang="en-US" altLang="ko-KR"/>
          </a:p>
          <a:p>
            <a:r>
              <a:rPr lang="en-US" altLang="ko-KR"/>
              <a:t>Compromise of sorted and unsorted structures</a:t>
            </a:r>
          </a:p>
          <a:p>
            <a:pPr lvl="1"/>
            <a:r>
              <a:rPr lang="en-US" altLang="ko-KR"/>
              <a:t>Sorted structures (array or linked-list)</a:t>
            </a:r>
          </a:p>
          <a:p>
            <a:pPr lvl="2"/>
            <a:r>
              <a:rPr lang="en-US" altLang="ko-KR" b="1">
                <a:solidFill>
                  <a:srgbClr val="0000FF"/>
                </a:solidFill>
              </a:rPr>
              <a:t>Very efficient in extraction of largest (smallest) element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Inefficient in insertion</a:t>
            </a:r>
          </a:p>
          <a:p>
            <a:pPr lvl="1"/>
            <a:r>
              <a:rPr lang="en-US" altLang="ko-KR"/>
              <a:t>Unsorted structures (array or linked-list)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Inefficient in extraction of largest (smallest) element</a:t>
            </a:r>
            <a:endParaRPr lang="en-US" altLang="ko-KR"/>
          </a:p>
          <a:p>
            <a:pPr lvl="2"/>
            <a:r>
              <a:rPr lang="en-US" altLang="ko-KR" b="1">
                <a:solidFill>
                  <a:srgbClr val="0000FF"/>
                </a:solidFill>
              </a:rPr>
              <a:t>Very efficient in insertion</a:t>
            </a:r>
          </a:p>
          <a:p>
            <a:pPr lvl="1"/>
            <a:endParaRPr lang="en-US" altLang="ko-KR"/>
          </a:p>
          <a:p>
            <a:r>
              <a:rPr lang="en-US" altLang="ko-KR"/>
              <a:t>Heap is efficient for both insertion and deletion</a:t>
            </a:r>
          </a:p>
        </p:txBody>
      </p:sp>
    </p:spTree>
    <p:extLst>
      <p:ext uri="{BB962C8B-B14F-4D97-AF65-F5344CB8AC3E}">
        <p14:creationId xmlns:p14="http://schemas.microsoft.com/office/powerpoint/2010/main" val="6701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and Priority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96752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1"/>
                </a:solidFill>
              </a:rPr>
              <a:t>Priority queue</a:t>
            </a:r>
            <a:r>
              <a:rPr lang="en-US" altLang="ko-KR"/>
              <a:t>: a variation of queue</a:t>
            </a:r>
          </a:p>
          <a:p>
            <a:pPr lvl="1"/>
            <a:r>
              <a:rPr lang="en-US" altLang="ko-KR"/>
              <a:t>Add an element to the queue with an associated priority </a:t>
            </a:r>
          </a:p>
          <a:p>
            <a:pPr lvl="1"/>
            <a:r>
              <a:rPr lang="en-US" altLang="ko-KR"/>
              <a:t>Remove element with the highest priority and return it </a:t>
            </a:r>
          </a:p>
          <a:p>
            <a:r>
              <a:rPr lang="en-US" altLang="ko-KR">
                <a:solidFill>
                  <a:srgbClr val="FF0000"/>
                </a:solidFill>
              </a:rPr>
              <a:t>Heap is an excellent structure to implement priority queue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301777"/>
            <a:ext cx="41529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30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Priority Queue ADT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573" y="1898830"/>
            <a:ext cx="7875875" cy="299774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∙Object : a collection of elements with a priority of type n elements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6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</a:t>
            </a:r>
            <a:r>
              <a:rPr lang="en-US" altLang="ko-KR" sz="1600" dirty="0">
                <a:latin typeface="+mn-lt"/>
              </a:rPr>
              <a:t>Operation :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create() ::= create a priority queue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(q) ::= initialize a priority queue q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(q) ::= check if a priority queue q is empty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is_full</a:t>
            </a:r>
            <a:r>
              <a:rPr lang="en-US" altLang="ko-KR" sz="1600" dirty="0">
                <a:latin typeface="+mn-lt"/>
              </a:rPr>
              <a:t>(q) ::= check if a priority queue q is full.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insert(q, x) ::= insert an element x in a priority queue q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delete(q) ::= delete the highest priority element and return it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find(q) ::= Return the highest priority element  </a:t>
            </a:r>
          </a:p>
        </p:txBody>
      </p:sp>
    </p:spTree>
    <p:extLst>
      <p:ext uri="{BB962C8B-B14F-4D97-AF65-F5344CB8AC3E}">
        <p14:creationId xmlns:p14="http://schemas.microsoft.com/office/powerpoint/2010/main" val="287185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Priority Queue ADT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/>
              <a:t>The most important operation:</a:t>
            </a:r>
            <a:r>
              <a:rPr lang="ko-KR" altLang="en-US" sz="2400" dirty="0"/>
              <a:t> </a:t>
            </a:r>
            <a:r>
              <a:rPr lang="en-US" altLang="ko-KR" sz="2400" dirty="0"/>
              <a:t>insert, delete </a:t>
            </a:r>
          </a:p>
          <a:p>
            <a:pPr eaLnBrk="1" hangingPunct="1"/>
            <a:r>
              <a:rPr lang="en-US" altLang="ko-KR" sz="2400" dirty="0"/>
              <a:t>Priority Queue </a:t>
            </a:r>
            <a:endParaRPr lang="ko-KR" altLang="en-US" sz="2400" dirty="0"/>
          </a:p>
          <a:p>
            <a:pPr lvl="1" eaLnBrk="1" hangingPunct="1"/>
            <a:r>
              <a:rPr lang="en-US" altLang="ko-KR" sz="2000" dirty="0"/>
              <a:t>Min priority queue</a:t>
            </a:r>
            <a:endParaRPr lang="ko-KR" altLang="en-US" sz="2000" dirty="0"/>
          </a:p>
          <a:p>
            <a:pPr lvl="1" eaLnBrk="1" hangingPunct="1"/>
            <a:r>
              <a:rPr lang="en-US" altLang="ko-KR" sz="2000" dirty="0"/>
              <a:t>Max priority queue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919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Representation for priority queue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dirty="0"/>
              <a:t>Array </a:t>
            </a:r>
            <a:endParaRPr lang="ko-KR" altLang="en-US" dirty="0"/>
          </a:p>
          <a:p>
            <a:pPr eaLnBrk="1" hangingPunct="1"/>
            <a:r>
              <a:rPr lang="en-US" altLang="ko-KR" dirty="0"/>
              <a:t>Linked list </a:t>
            </a:r>
          </a:p>
          <a:p>
            <a:pPr eaLnBrk="1" hangingPunct="1"/>
            <a:r>
              <a:rPr lang="en-US" altLang="ko-KR" dirty="0"/>
              <a:t>Heap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483895"/>
            <a:ext cx="3019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01574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7" y="5028385"/>
            <a:ext cx="28114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6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2503488"/>
          </a:xfrm>
        </p:spPr>
        <p:txBody>
          <a:bodyPr>
            <a:noAutofit/>
          </a:bodyPr>
          <a:lstStyle/>
          <a:p>
            <a:r>
              <a:rPr lang="en-US" altLang="ko-KR" dirty="0"/>
              <a:t>A heap is a complete binary tree in which the keys stored by the nodes satisfy the following properties: </a:t>
            </a:r>
            <a:endParaRPr lang="ko-KR" altLang="en-US" dirty="0">
              <a:solidFill>
                <a:srgbClr val="FF3300"/>
              </a:solidFill>
              <a:latin typeface="Lucida Console" pitchFamily="49" charset="0"/>
            </a:endParaRPr>
          </a:p>
          <a:p>
            <a:pPr eaLnBrk="1" hangingPunct="1"/>
            <a:r>
              <a:rPr lang="en-US" altLang="ko-KR" dirty="0">
                <a:latin typeface="Lucida Console" pitchFamily="49" charset="0"/>
              </a:rPr>
              <a:t>Max heap</a:t>
            </a:r>
          </a:p>
          <a:p>
            <a:pPr lvl="1"/>
            <a:r>
              <a:rPr lang="en-US" altLang="ko-KR" sz="1600" dirty="0"/>
              <a:t>A complete binary tree where the key value of the parent node is greater than or equal to the key value of the child node</a:t>
            </a:r>
            <a:endParaRPr lang="ko-KR" altLang="en-US" sz="1600" dirty="0">
              <a:latin typeface="Lucida Console" pitchFamily="49" charset="0"/>
            </a:endParaRPr>
          </a:p>
          <a:p>
            <a:pPr lvl="1" eaLnBrk="1" hangingPunct="1"/>
            <a:r>
              <a:rPr lang="en-US" altLang="ko-KR" sz="1600" dirty="0">
                <a:latin typeface="Lucida Console" pitchFamily="49" charset="0"/>
              </a:rPr>
              <a:t>key(parent node) ≥ key(child node)  </a:t>
            </a:r>
            <a:r>
              <a:rPr lang="ko-KR" altLang="en-US" sz="1600" dirty="0">
                <a:latin typeface="Lucida Console" pitchFamily="49" charset="0"/>
                <a:sym typeface="Wingdings" pitchFamily="2" charset="2"/>
              </a:rPr>
              <a:t> </a:t>
            </a:r>
            <a:endParaRPr lang="en-US" altLang="ko-KR" sz="1600" dirty="0">
              <a:latin typeface="Lucida Console" pitchFamily="49" charset="0"/>
            </a:endParaRPr>
          </a:p>
          <a:p>
            <a:pPr eaLnBrk="1" hangingPunct="1"/>
            <a:r>
              <a:rPr lang="en-US" altLang="ko-KR" dirty="0">
                <a:latin typeface="Lucida Console" pitchFamily="49" charset="0"/>
              </a:rPr>
              <a:t>Min heap</a:t>
            </a:r>
          </a:p>
          <a:p>
            <a:pPr lvl="1"/>
            <a:r>
              <a:rPr lang="en-US" altLang="ko-KR" sz="1600" dirty="0"/>
              <a:t>A complete binary tree where the key value of the parent node is less than or equal to the key value of the child node</a:t>
            </a:r>
            <a:endParaRPr lang="ko-KR" altLang="en-US" sz="1600" dirty="0">
              <a:latin typeface="Lucida Console" pitchFamily="49" charset="0"/>
            </a:endParaRPr>
          </a:p>
          <a:p>
            <a:pPr lvl="1" eaLnBrk="1" hangingPunct="1"/>
            <a:r>
              <a:rPr lang="en-US" altLang="ko-KR" sz="1600" dirty="0">
                <a:latin typeface="Lucida Console" pitchFamily="49" charset="0"/>
              </a:rPr>
              <a:t>key(parent node) ≤ key(child node) </a:t>
            </a:r>
            <a:r>
              <a:rPr lang="ko-KR" altLang="en-US" sz="1600" dirty="0">
                <a:latin typeface="Lucida Console" pitchFamily="49" charset="0"/>
                <a:sym typeface="Wingdings" pitchFamily="2" charset="2"/>
              </a:rPr>
              <a:t> </a:t>
            </a:r>
            <a:endParaRPr lang="en-US" altLang="ko-KR" sz="1600" dirty="0">
              <a:latin typeface="Lucida Console" pitchFamily="49" charset="0"/>
            </a:endParaRPr>
          </a:p>
          <a:p>
            <a:pPr lvl="1" eaLnBrk="1" hangingPunct="1"/>
            <a:endParaRPr lang="en-US" altLang="ko-KR" sz="16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latin typeface="Lucida Console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09120"/>
            <a:ext cx="5760640" cy="204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43808" y="6237313"/>
            <a:ext cx="1154483" cy="338554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Max heap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1773" y="6237313"/>
            <a:ext cx="1112805" cy="338554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Min heap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5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The height of heap with n nodes: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</a:p>
          <a:p>
            <a:pPr lvl="1" eaLnBrk="1" hangingPunct="1"/>
            <a:r>
              <a:rPr lang="en-US" altLang="ko-KR" dirty="0"/>
              <a:t>Heap is a complete binary tree.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Except the last level, h, each </a:t>
            </a:r>
            <a:r>
              <a:rPr lang="en-US" altLang="ko-KR" dirty="0" err="1"/>
              <a:t>i</a:t>
            </a:r>
            <a:r>
              <a:rPr lang="en-US" altLang="ko-KR" dirty="0"/>
              <a:t> level has 2</a:t>
            </a:r>
            <a:r>
              <a:rPr lang="en-US" altLang="ko-KR" baseline="30000" dirty="0"/>
              <a:t>i-1</a:t>
            </a:r>
            <a:r>
              <a:rPr lang="ko-KR" altLang="en-US" dirty="0"/>
              <a:t> </a:t>
            </a:r>
            <a:r>
              <a:rPr lang="en-US" altLang="ko-KR" dirty="0"/>
              <a:t>nodes.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97210" y="3789041"/>
            <a:ext cx="7301558" cy="2376264"/>
            <a:chOff x="1158875" y="4366667"/>
            <a:chExt cx="5437188" cy="165462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463" y="4402038"/>
              <a:ext cx="29432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76475" y="4725442"/>
              <a:ext cx="43195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276475" y="5063579"/>
              <a:ext cx="43195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276475" y="5446167"/>
              <a:ext cx="43195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76475" y="5806529"/>
              <a:ext cx="43195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58875" y="4366667"/>
              <a:ext cx="1746614" cy="19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Level</a:t>
              </a:r>
              <a:r>
                <a:rPr lang="ko-KR" altLang="en-US" sz="1200" dirty="0">
                  <a:latin typeface="HY엽서L" pitchFamily="18" charset="-127"/>
                  <a:ea typeface="HY엽서L" pitchFamily="18" charset="-127"/>
                </a:rPr>
                <a:t>   </a:t>
              </a:r>
              <a:r>
                <a:rPr lang="en-US" altLang="ko-KR" sz="1200" dirty="0">
                  <a:latin typeface="HY엽서L" pitchFamily="18" charset="-127"/>
                  <a:ea typeface="HY엽서L" pitchFamily="18" charset="-127"/>
                </a:rPr>
                <a:t>the number of nodes</a:t>
              </a:r>
              <a:endParaRPr lang="ko-KR" altLang="en-US" sz="1200" dirty="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158875" y="4590504"/>
              <a:ext cx="12049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  1         1=2</a:t>
              </a:r>
              <a:r>
                <a:rPr lang="en-US" altLang="ko-KR" sz="1200" baseline="30000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58875" y="4903242"/>
              <a:ext cx="12049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  2         2=2</a:t>
              </a:r>
              <a:r>
                <a:rPr lang="en-US" altLang="ko-KR" sz="1200" baseline="30000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58875" y="5266779"/>
              <a:ext cx="115411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  3        4=2</a:t>
              </a:r>
              <a:r>
                <a:rPr lang="en-US" altLang="ko-KR" sz="1200" baseline="30000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158875" y="5671592"/>
              <a:ext cx="895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>
                  <a:latin typeface="HY엽서L" pitchFamily="18" charset="-127"/>
                  <a:ea typeface="HY엽서L" pitchFamily="18" charset="-127"/>
                </a:rPr>
                <a:t>  4        3</a:t>
              </a:r>
              <a:endParaRPr lang="en-US" altLang="ko-KR" sz="1200" baseline="30000">
                <a:latin typeface="HY엽서L" pitchFamily="18" charset="-127"/>
                <a:ea typeface="HY엽서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11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as array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8" descr="http://algorithms.tutorialhorizon.com/files/2015/02/Min-He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5"/>
          <a:stretch/>
        </p:blipFill>
        <p:spPr bwMode="auto">
          <a:xfrm>
            <a:off x="1907704" y="2809528"/>
            <a:ext cx="5204563" cy="314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How to access parents/children?</a:t>
                </a:r>
              </a:p>
              <a:p>
                <a:pPr lvl="1"/>
                <a:r>
                  <a:rPr lang="en-US" altLang="ko-KR" sz="2000" dirty="0"/>
                  <a:t>First element of the array is empty</a:t>
                </a:r>
              </a:p>
              <a:p>
                <a:pPr lvl="1"/>
                <a:r>
                  <a:rPr lang="en-US" altLang="ko-KR" sz="2000" dirty="0"/>
                  <a:t>The </a:t>
                </a:r>
                <a:r>
                  <a:rPr lang="en-US" altLang="ko-KR" sz="2000" dirty="0" err="1"/>
                  <a:t>i</a:t>
                </a:r>
                <a:r>
                  <a:rPr lang="en-US" altLang="ko-KR" sz="2000" baseline="30000" dirty="0" err="1"/>
                  <a:t>th</a:t>
                </a:r>
                <a:r>
                  <a:rPr lang="en-US" altLang="ko-KR" sz="2000" dirty="0"/>
                  <a:t> node: Left child will be 2i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	     Right child will be 2i+1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	     Parent will be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4525963"/>
              </a:xfrm>
              <a:blipFill rotWithShape="1">
                <a:blip r:embed="rId3"/>
                <a:stretch>
                  <a:fillRect l="-889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2411760" y="5545832"/>
            <a:ext cx="36004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위로 구부러진 화살표 7"/>
          <p:cNvSpPr/>
          <p:nvPr/>
        </p:nvSpPr>
        <p:spPr>
          <a:xfrm>
            <a:off x="3059832" y="5905872"/>
            <a:ext cx="504056" cy="1440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위로 구부러진 화살표 8"/>
          <p:cNvSpPr/>
          <p:nvPr/>
        </p:nvSpPr>
        <p:spPr>
          <a:xfrm>
            <a:off x="3059832" y="5905872"/>
            <a:ext cx="1008112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>
            <a:off x="3563888" y="5041776"/>
            <a:ext cx="946097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아래로 구부러진 화살표 10"/>
          <p:cNvSpPr/>
          <p:nvPr/>
        </p:nvSpPr>
        <p:spPr>
          <a:xfrm>
            <a:off x="3563888" y="4969768"/>
            <a:ext cx="1440160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0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Where we are 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2" y="2816101"/>
            <a:ext cx="7990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/>
              <a:t>Tree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1640" y="2827338"/>
            <a:ext cx="1842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/>
              <a:t>Binary Tree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10280" y="2854325"/>
            <a:ext cx="2921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/>
              <a:t>Binary Search Tree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50472" y="2884488"/>
            <a:ext cx="254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/>
              <a:t>AVL Search Tree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21099" y="3759423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989274" y="3211736"/>
            <a:ext cx="64770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 b="1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19672" y="1988840"/>
            <a:ext cx="1075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/>
              <a:t>Graph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65957" y="2276872"/>
            <a:ext cx="881707" cy="438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050521" y="2965202"/>
            <a:ext cx="281119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144540" y="2982143"/>
            <a:ext cx="281119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6272634" y="3009652"/>
            <a:ext cx="281119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Get the minimum element</a:t>
            </a:r>
          </a:p>
          <a:p>
            <a:pPr lvl="1"/>
            <a:r>
              <a:rPr lang="en-US" altLang="ko-KR" dirty="0"/>
              <a:t>Simply output the root node</a:t>
            </a:r>
          </a:p>
        </p:txBody>
      </p:sp>
      <p:pic>
        <p:nvPicPr>
          <p:cNvPr id="6" name="Picture 6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53543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67944" y="2809528"/>
            <a:ext cx="7920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5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Important operations</a:t>
            </a:r>
          </a:p>
          <a:p>
            <a:pPr lvl="1"/>
            <a:r>
              <a:rPr lang="en-US" altLang="ko-KR" sz="2000" dirty="0"/>
              <a:t>Insertion</a:t>
            </a:r>
          </a:p>
          <a:p>
            <a:pPr lvl="1"/>
            <a:r>
              <a:rPr lang="en-US" altLang="ko-KR" sz="2000" dirty="0"/>
              <a:t>Deletion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Problem: preserving conditions of min heap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1. Complete tree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2000" dirty="0"/>
              <a:t>2. Key value of each node should be no bigger than those of children</a:t>
            </a:r>
          </a:p>
          <a:p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Min-heap operation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14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Insertion into 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96752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Inserting a node into heap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1. Insert the node to heap</a:t>
            </a:r>
          </a:p>
          <a:p>
            <a:pPr lvl="2"/>
            <a:r>
              <a:rPr lang="en-US" altLang="ko-KR"/>
              <a:t>To preserve 1</a:t>
            </a:r>
            <a:r>
              <a:rPr lang="en-US" altLang="ko-KR" baseline="30000"/>
              <a:t>st</a:t>
            </a:r>
            <a:r>
              <a:rPr lang="en-US" altLang="ko-KR"/>
              <a:t> condition, the new node should be added at the last leaf level at the first empty position</a:t>
            </a:r>
          </a:p>
          <a:p>
            <a:pPr lvl="2"/>
            <a:r>
              <a:rPr lang="en-US" altLang="ko-KR"/>
              <a:t>2</a:t>
            </a:r>
            <a:r>
              <a:rPr lang="en-US" altLang="ko-KR" baseline="30000"/>
              <a:t>nd</a:t>
            </a:r>
            <a:r>
              <a:rPr lang="en-US" altLang="ko-KR"/>
              <a:t> condition could be broken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2. Repair the structure so that 2</a:t>
            </a:r>
            <a:r>
              <a:rPr lang="en-US" altLang="ko-KR" baseline="30000"/>
              <a:t>nd</a:t>
            </a:r>
            <a:r>
              <a:rPr lang="en-US" altLang="ko-KR"/>
              <a:t> condition is satisfied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ReheapUp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709765"/>
            <a:ext cx="4981575" cy="278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96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: Operations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74848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Insert a new element</a:t>
            </a:r>
          </a:p>
          <a:p>
            <a:pPr lvl="1"/>
            <a:r>
              <a:rPr lang="en-US" altLang="ko-KR" sz="2000" dirty="0"/>
              <a:t>1. place it at the bottom level, as left as possible</a:t>
            </a:r>
          </a:p>
          <a:p>
            <a:pPr lvl="1"/>
            <a:r>
              <a:rPr lang="en-US" altLang="ko-KR" sz="2000" dirty="0"/>
              <a:t>(why?)</a:t>
            </a:r>
          </a:p>
          <a:p>
            <a:pPr lvl="1"/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786705" y="3313584"/>
            <a:ext cx="5419961" cy="2546959"/>
            <a:chOff x="1111316" y="3019282"/>
            <a:chExt cx="6670212" cy="3144945"/>
          </a:xfrm>
        </p:grpSpPr>
        <p:sp>
          <p:nvSpPr>
            <p:cNvPr id="7" name="타원 6"/>
            <p:cNvSpPr/>
            <p:nvPr/>
          </p:nvSpPr>
          <p:spPr>
            <a:xfrm>
              <a:off x="1619672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992124" y="5588163"/>
              <a:ext cx="576064" cy="57606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355976" y="3019282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555776" y="3762898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23959" y="4630137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364088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25</a:t>
              </a:r>
              <a:endParaRPr lang="ko-KR" altLang="en-US" sz="105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99312" y="3762898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8</a:t>
              </a:r>
              <a:endParaRPr lang="ko-KR" altLang="en-US" sz="105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205464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40</a:t>
              </a:r>
              <a:endParaRPr lang="ko-KR" altLang="en-US" sz="105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111316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051720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17" name="직선 화살표 연결선 16"/>
            <p:cNvCxnSpPr>
              <a:stCxn id="9" idx="2"/>
            </p:cNvCxnSpPr>
            <p:nvPr/>
          </p:nvCxnSpPr>
          <p:spPr>
            <a:xfrm flipH="1">
              <a:off x="3131841" y="3307314"/>
              <a:ext cx="1224135" cy="64265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5"/>
              <a:endCxn id="11" idx="1"/>
            </p:cNvCxnSpPr>
            <p:nvPr/>
          </p:nvCxnSpPr>
          <p:spPr>
            <a:xfrm>
              <a:off x="3047477" y="4254599"/>
              <a:ext cx="460845" cy="459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0" idx="3"/>
              <a:endCxn id="7" idx="7"/>
            </p:cNvCxnSpPr>
            <p:nvPr/>
          </p:nvCxnSpPr>
          <p:spPr>
            <a:xfrm flipH="1">
              <a:off x="2111373" y="4254599"/>
              <a:ext cx="52876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5" idx="0"/>
            </p:cNvCxnSpPr>
            <p:nvPr/>
          </p:nvCxnSpPr>
          <p:spPr>
            <a:xfrm flipH="1">
              <a:off x="1399348" y="5121838"/>
              <a:ext cx="304687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5"/>
              <a:endCxn id="16" idx="0"/>
            </p:cNvCxnSpPr>
            <p:nvPr/>
          </p:nvCxnSpPr>
          <p:spPr>
            <a:xfrm>
              <a:off x="2111373" y="5121838"/>
              <a:ext cx="228379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1" idx="3"/>
              <a:endCxn id="8" idx="0"/>
            </p:cNvCxnSpPr>
            <p:nvPr/>
          </p:nvCxnSpPr>
          <p:spPr>
            <a:xfrm flipH="1">
              <a:off x="3280156" y="5121838"/>
              <a:ext cx="228166" cy="4663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6"/>
              <a:endCxn id="13" idx="1"/>
            </p:cNvCxnSpPr>
            <p:nvPr/>
          </p:nvCxnSpPr>
          <p:spPr>
            <a:xfrm>
              <a:off x="4932040" y="3307314"/>
              <a:ext cx="1351635" cy="53994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3" idx="3"/>
              <a:endCxn id="12" idx="7"/>
            </p:cNvCxnSpPr>
            <p:nvPr/>
          </p:nvCxnSpPr>
          <p:spPr>
            <a:xfrm flipH="1">
              <a:off x="5855789" y="4254599"/>
              <a:ext cx="42788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5"/>
              <a:endCxn id="14" idx="1"/>
            </p:cNvCxnSpPr>
            <p:nvPr/>
          </p:nvCxnSpPr>
          <p:spPr>
            <a:xfrm>
              <a:off x="6691013" y="4254599"/>
              <a:ext cx="598814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55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: Operations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Insert a new element</a:t>
            </a:r>
          </a:p>
          <a:p>
            <a:pPr lvl="1"/>
            <a:r>
              <a:rPr lang="en-US" altLang="ko-KR" sz="2000" dirty="0"/>
              <a:t>2. exchange the nodes until the minimum heap property is satisfied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2782850"/>
            <a:ext cx="7791246" cy="3339046"/>
            <a:chOff x="395536" y="3114289"/>
            <a:chExt cx="7791246" cy="2812167"/>
          </a:xfrm>
        </p:grpSpPr>
        <p:sp>
          <p:nvSpPr>
            <p:cNvPr id="7" name="타원 6"/>
            <p:cNvSpPr/>
            <p:nvPr/>
          </p:nvSpPr>
          <p:spPr>
            <a:xfrm>
              <a:off x="808607" y="4234439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923809" y="4900627"/>
              <a:ext cx="468088" cy="40058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6</a:t>
              </a:r>
              <a:endParaRPr lang="ko-KR" altLang="en-US" sz="105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3032024" y="3114289"/>
              <a:ext cx="468088" cy="40058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569249" y="3631382"/>
              <a:ext cx="468088" cy="40058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274702" y="4234439"/>
              <a:ext cx="468088" cy="400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95536" y="4900627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159673" y="4900627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14" name="직선 화살표 연결선 13"/>
            <p:cNvCxnSpPr>
              <a:stCxn id="9" idx="2"/>
            </p:cNvCxnSpPr>
            <p:nvPr/>
          </p:nvCxnSpPr>
          <p:spPr>
            <a:xfrm flipH="1">
              <a:off x="2037338" y="3314580"/>
              <a:ext cx="994686" cy="44689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" idx="5"/>
              <a:endCxn id="11" idx="1"/>
            </p:cNvCxnSpPr>
            <p:nvPr/>
          </p:nvCxnSpPr>
          <p:spPr>
            <a:xfrm>
              <a:off x="1968787" y="3973299"/>
              <a:ext cx="374465" cy="31980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3"/>
              <a:endCxn id="7" idx="7"/>
            </p:cNvCxnSpPr>
            <p:nvPr/>
          </p:nvCxnSpPr>
          <p:spPr>
            <a:xfrm flipH="1">
              <a:off x="1208144" y="3973299"/>
              <a:ext cx="429655" cy="3198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3"/>
              <a:endCxn id="12" idx="0"/>
            </p:cNvCxnSpPr>
            <p:nvPr/>
          </p:nvCxnSpPr>
          <p:spPr>
            <a:xfrm flipH="1">
              <a:off x="629580" y="4576356"/>
              <a:ext cx="247577" cy="3242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7" idx="5"/>
              <a:endCxn id="13" idx="0"/>
            </p:cNvCxnSpPr>
            <p:nvPr/>
          </p:nvCxnSpPr>
          <p:spPr>
            <a:xfrm>
              <a:off x="1208144" y="4576356"/>
              <a:ext cx="185572" cy="3242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3"/>
              <a:endCxn id="8" idx="0"/>
            </p:cNvCxnSpPr>
            <p:nvPr/>
          </p:nvCxnSpPr>
          <p:spPr>
            <a:xfrm flipH="1">
              <a:off x="2157853" y="4576356"/>
              <a:ext cx="185399" cy="324271"/>
            </a:xfrm>
            <a:prstGeom prst="line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9" idx="6"/>
            </p:cNvCxnSpPr>
            <p:nvPr/>
          </p:nvCxnSpPr>
          <p:spPr>
            <a:xfrm>
              <a:off x="3500112" y="3314580"/>
              <a:ext cx="495824" cy="166097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68787" y="5557124"/>
              <a:ext cx="137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Exchange 1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99453" y="4256751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114655" y="4922939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6</a:t>
              </a:r>
              <a:endParaRPr lang="ko-KR" altLang="en-US" sz="105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222870" y="3136601"/>
              <a:ext cx="468088" cy="40058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760095" y="3653694"/>
              <a:ext cx="468088" cy="400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465548" y="4256751"/>
              <a:ext cx="468088" cy="400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86382" y="4922939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50519" y="4922939"/>
              <a:ext cx="468088" cy="400581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29" name="직선 화살표 연결선 28"/>
            <p:cNvCxnSpPr>
              <a:stCxn id="24" idx="2"/>
            </p:cNvCxnSpPr>
            <p:nvPr/>
          </p:nvCxnSpPr>
          <p:spPr>
            <a:xfrm flipH="1">
              <a:off x="6228184" y="3336892"/>
              <a:ext cx="994686" cy="44689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5"/>
              <a:endCxn id="26" idx="1"/>
            </p:cNvCxnSpPr>
            <p:nvPr/>
          </p:nvCxnSpPr>
          <p:spPr>
            <a:xfrm>
              <a:off x="6159633" y="3995611"/>
              <a:ext cx="374465" cy="31980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5" idx="3"/>
              <a:endCxn id="22" idx="7"/>
            </p:cNvCxnSpPr>
            <p:nvPr/>
          </p:nvCxnSpPr>
          <p:spPr>
            <a:xfrm flipH="1">
              <a:off x="5398990" y="3995611"/>
              <a:ext cx="429655" cy="3198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3"/>
              <a:endCxn id="27" idx="0"/>
            </p:cNvCxnSpPr>
            <p:nvPr/>
          </p:nvCxnSpPr>
          <p:spPr>
            <a:xfrm flipH="1">
              <a:off x="4820426" y="4598668"/>
              <a:ext cx="247577" cy="3242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5"/>
              <a:endCxn id="28" idx="0"/>
            </p:cNvCxnSpPr>
            <p:nvPr/>
          </p:nvCxnSpPr>
          <p:spPr>
            <a:xfrm>
              <a:off x="5398990" y="4598668"/>
              <a:ext cx="185572" cy="3242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3"/>
              <a:endCxn id="23" idx="0"/>
            </p:cNvCxnSpPr>
            <p:nvPr/>
          </p:nvCxnSpPr>
          <p:spPr>
            <a:xfrm flipH="1">
              <a:off x="6348699" y="4598668"/>
              <a:ext cx="185399" cy="324271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4" idx="6"/>
            </p:cNvCxnSpPr>
            <p:nvPr/>
          </p:nvCxnSpPr>
          <p:spPr>
            <a:xfrm>
              <a:off x="7690958" y="3336892"/>
              <a:ext cx="495824" cy="166097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59633" y="5507940"/>
              <a:ext cx="137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Exchange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43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Deletion from 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196752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Deleting a node from heap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1. Deletion always occurs at the root</a:t>
            </a:r>
          </a:p>
          <a:p>
            <a:pPr lvl="2"/>
            <a:r>
              <a:rPr lang="en-US" altLang="ko-KR"/>
              <a:t>To preserve 1</a:t>
            </a:r>
            <a:r>
              <a:rPr lang="en-US" altLang="ko-KR" baseline="30000"/>
              <a:t>st</a:t>
            </a:r>
            <a:r>
              <a:rPr lang="en-US" altLang="ko-KR"/>
              <a:t> condition, the last node should move to the root</a:t>
            </a:r>
          </a:p>
          <a:p>
            <a:pPr lvl="2"/>
            <a:r>
              <a:rPr lang="en-US" altLang="ko-KR"/>
              <a:t>2</a:t>
            </a:r>
            <a:r>
              <a:rPr lang="en-US" altLang="ko-KR" baseline="30000"/>
              <a:t>nd</a:t>
            </a:r>
            <a:r>
              <a:rPr lang="en-US" altLang="ko-KR"/>
              <a:t> condition could be broken</a:t>
            </a:r>
          </a:p>
          <a:p>
            <a:pPr lvl="1">
              <a:buFont typeface="Wingdings" pitchFamily="2" charset="2"/>
              <a:buNone/>
            </a:pPr>
            <a:r>
              <a:rPr lang="en-US" altLang="ko-KR"/>
              <a:t>2. Repair the structure so that 2</a:t>
            </a:r>
            <a:r>
              <a:rPr lang="en-US" altLang="ko-KR" baseline="30000"/>
              <a:t>nd</a:t>
            </a:r>
            <a:r>
              <a:rPr lang="en-US" altLang="ko-KR"/>
              <a:t> condition is satisfied</a:t>
            </a:r>
          </a:p>
          <a:p>
            <a:pPr lvl="2"/>
            <a:r>
              <a:rPr lang="en-US" altLang="ko-KR" b="1">
                <a:solidFill>
                  <a:srgbClr val="FF0000"/>
                </a:solidFill>
              </a:rPr>
              <a:t>ReheapDown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670077"/>
            <a:ext cx="5410200" cy="25622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72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: Operations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Remove the minimum element</a:t>
            </a:r>
          </a:p>
          <a:p>
            <a:pPr lvl="1"/>
            <a:r>
              <a:rPr lang="en-US" altLang="ko-KR" sz="2000" dirty="0"/>
              <a:t>1. exchange the root with the right-most node in the bottom level (why?)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69057" y="3573016"/>
            <a:ext cx="5419961" cy="2546959"/>
            <a:chOff x="1111316" y="3019282"/>
            <a:chExt cx="6670212" cy="3144945"/>
          </a:xfrm>
        </p:grpSpPr>
        <p:sp>
          <p:nvSpPr>
            <p:cNvPr id="7" name="타원 6"/>
            <p:cNvSpPr/>
            <p:nvPr/>
          </p:nvSpPr>
          <p:spPr>
            <a:xfrm>
              <a:off x="1619672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992124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17</a:t>
              </a:r>
              <a:endParaRPr lang="ko-KR" altLang="en-US" sz="105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355976" y="3019282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555776" y="3762898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423959" y="4630137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364088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25</a:t>
              </a:r>
              <a:endParaRPr lang="ko-KR" altLang="en-US" sz="105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99312" y="3762898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8</a:t>
              </a:r>
              <a:endParaRPr lang="ko-KR" altLang="en-US" sz="105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205464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40</a:t>
              </a:r>
              <a:endParaRPr lang="ko-KR" altLang="en-US" sz="105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111316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051720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17" name="직선 화살표 연결선 16"/>
            <p:cNvCxnSpPr>
              <a:stCxn id="9" idx="2"/>
            </p:cNvCxnSpPr>
            <p:nvPr/>
          </p:nvCxnSpPr>
          <p:spPr>
            <a:xfrm flipH="1">
              <a:off x="3131841" y="3307314"/>
              <a:ext cx="1224135" cy="64265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5"/>
              <a:endCxn id="11" idx="1"/>
            </p:cNvCxnSpPr>
            <p:nvPr/>
          </p:nvCxnSpPr>
          <p:spPr>
            <a:xfrm>
              <a:off x="3047477" y="4254599"/>
              <a:ext cx="460845" cy="459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0" idx="3"/>
              <a:endCxn id="7" idx="7"/>
            </p:cNvCxnSpPr>
            <p:nvPr/>
          </p:nvCxnSpPr>
          <p:spPr>
            <a:xfrm flipH="1">
              <a:off x="2111373" y="4254599"/>
              <a:ext cx="52876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5" idx="0"/>
            </p:cNvCxnSpPr>
            <p:nvPr/>
          </p:nvCxnSpPr>
          <p:spPr>
            <a:xfrm flipH="1">
              <a:off x="1399348" y="5121838"/>
              <a:ext cx="304687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7" idx="5"/>
              <a:endCxn id="16" idx="0"/>
            </p:cNvCxnSpPr>
            <p:nvPr/>
          </p:nvCxnSpPr>
          <p:spPr>
            <a:xfrm>
              <a:off x="2111373" y="5121838"/>
              <a:ext cx="228379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1" idx="3"/>
              <a:endCxn id="8" idx="0"/>
            </p:cNvCxnSpPr>
            <p:nvPr/>
          </p:nvCxnSpPr>
          <p:spPr>
            <a:xfrm flipH="1">
              <a:off x="3280156" y="5121838"/>
              <a:ext cx="228166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9" idx="6"/>
              <a:endCxn id="13" idx="1"/>
            </p:cNvCxnSpPr>
            <p:nvPr/>
          </p:nvCxnSpPr>
          <p:spPr>
            <a:xfrm>
              <a:off x="4932040" y="3307314"/>
              <a:ext cx="1351635" cy="53994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3" idx="3"/>
              <a:endCxn id="12" idx="7"/>
            </p:cNvCxnSpPr>
            <p:nvPr/>
          </p:nvCxnSpPr>
          <p:spPr>
            <a:xfrm flipH="1">
              <a:off x="5855789" y="4254599"/>
              <a:ext cx="42788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3" idx="5"/>
              <a:endCxn id="14" idx="1"/>
            </p:cNvCxnSpPr>
            <p:nvPr/>
          </p:nvCxnSpPr>
          <p:spPr>
            <a:xfrm>
              <a:off x="6691013" y="4254599"/>
              <a:ext cx="598814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4505545" y="3573016"/>
            <a:ext cx="468087" cy="46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505545" y="3573016"/>
            <a:ext cx="468088" cy="493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위로 굽은 화살표 27"/>
          <p:cNvSpPr/>
          <p:nvPr/>
        </p:nvSpPr>
        <p:spPr>
          <a:xfrm>
            <a:off x="3982267" y="4161896"/>
            <a:ext cx="991365" cy="1787384"/>
          </a:xfrm>
          <a:prstGeom prst="bentUpArrow">
            <a:avLst>
              <a:gd name="adj1" fmla="val 12532"/>
              <a:gd name="adj2" fmla="val 25000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76814" y="5589240"/>
            <a:ext cx="705453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: Operations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Remove the minimum element</a:t>
            </a:r>
          </a:p>
          <a:p>
            <a:pPr lvl="1"/>
            <a:r>
              <a:rPr lang="en-US" altLang="ko-KR" sz="2000" dirty="0"/>
              <a:t>2. exchange the root with the minimum of its children</a:t>
            </a:r>
          </a:p>
          <a:p>
            <a:pPr lvl="1"/>
            <a:r>
              <a:rPr lang="en-US" altLang="ko-KR" sz="2000" dirty="0"/>
              <a:t>(why not the entire subtrees but the children?)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672319" y="3169568"/>
            <a:ext cx="5419961" cy="2546959"/>
            <a:chOff x="1111316" y="3019282"/>
            <a:chExt cx="6670212" cy="3144945"/>
          </a:xfrm>
        </p:grpSpPr>
        <p:sp>
          <p:nvSpPr>
            <p:cNvPr id="7" name="타원 6"/>
            <p:cNvSpPr/>
            <p:nvPr/>
          </p:nvSpPr>
          <p:spPr>
            <a:xfrm>
              <a:off x="1619672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4355976" y="3019282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55776" y="3762898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423959" y="4630137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364088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25</a:t>
              </a:r>
              <a:endParaRPr lang="ko-KR" altLang="en-US" sz="105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199312" y="3762898"/>
              <a:ext cx="576064" cy="57606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8</a:t>
              </a:r>
              <a:endParaRPr lang="ko-KR" altLang="en-US" sz="105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05464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40</a:t>
              </a:r>
              <a:endParaRPr lang="ko-KR" altLang="en-US" sz="105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111316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51720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3131841" y="3307314"/>
              <a:ext cx="1224135" cy="64265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5"/>
              <a:endCxn id="10" idx="1"/>
            </p:cNvCxnSpPr>
            <p:nvPr/>
          </p:nvCxnSpPr>
          <p:spPr>
            <a:xfrm>
              <a:off x="3047477" y="4254599"/>
              <a:ext cx="460845" cy="459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9" idx="3"/>
              <a:endCxn id="7" idx="7"/>
            </p:cNvCxnSpPr>
            <p:nvPr/>
          </p:nvCxnSpPr>
          <p:spPr>
            <a:xfrm flipH="1">
              <a:off x="2111373" y="4254599"/>
              <a:ext cx="52876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14" idx="0"/>
            </p:cNvCxnSpPr>
            <p:nvPr/>
          </p:nvCxnSpPr>
          <p:spPr>
            <a:xfrm flipH="1">
              <a:off x="1399348" y="5121838"/>
              <a:ext cx="304687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5"/>
              <a:endCxn id="15" idx="0"/>
            </p:cNvCxnSpPr>
            <p:nvPr/>
          </p:nvCxnSpPr>
          <p:spPr>
            <a:xfrm>
              <a:off x="2111373" y="5121838"/>
              <a:ext cx="228379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6"/>
              <a:endCxn id="12" idx="1"/>
            </p:cNvCxnSpPr>
            <p:nvPr/>
          </p:nvCxnSpPr>
          <p:spPr>
            <a:xfrm>
              <a:off x="4932040" y="3307314"/>
              <a:ext cx="1351635" cy="539947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2" idx="3"/>
              <a:endCxn id="11" idx="7"/>
            </p:cNvCxnSpPr>
            <p:nvPr/>
          </p:nvCxnSpPr>
          <p:spPr>
            <a:xfrm flipH="1">
              <a:off x="5855789" y="4254599"/>
              <a:ext cx="42788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2" idx="5"/>
              <a:endCxn id="13" idx="1"/>
            </p:cNvCxnSpPr>
            <p:nvPr/>
          </p:nvCxnSpPr>
          <p:spPr>
            <a:xfrm>
              <a:off x="6691013" y="4254599"/>
              <a:ext cx="598814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707904" y="382039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   </a:t>
            </a:r>
            <a:r>
              <a:rPr lang="en-US" altLang="ko-KR" dirty="0">
                <a:solidFill>
                  <a:srgbClr val="FF0000"/>
                </a:solidFill>
              </a:rPr>
              <a:t>3 &lt; 8 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1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Binary Heap : Operations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Remove the minimum element</a:t>
            </a:r>
          </a:p>
          <a:p>
            <a:pPr lvl="1"/>
            <a:r>
              <a:rPr lang="en-US" altLang="ko-KR" sz="2000" dirty="0"/>
              <a:t>3. Repeat the process until the min-heap property is satisfied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60032" y="3302075"/>
            <a:ext cx="3600400" cy="2546959"/>
            <a:chOff x="1111316" y="3019282"/>
            <a:chExt cx="4430923" cy="3144945"/>
          </a:xfrm>
        </p:grpSpPr>
        <p:sp>
          <p:nvSpPr>
            <p:cNvPr id="7" name="타원 6"/>
            <p:cNvSpPr/>
            <p:nvPr/>
          </p:nvSpPr>
          <p:spPr>
            <a:xfrm>
              <a:off x="1619672" y="4630137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4355977" y="3019282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55776" y="3762898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423959" y="4630137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11316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051720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13" name="직선 화살표 연결선 12"/>
            <p:cNvCxnSpPr>
              <a:stCxn id="8" idx="2"/>
            </p:cNvCxnSpPr>
            <p:nvPr/>
          </p:nvCxnSpPr>
          <p:spPr>
            <a:xfrm flipH="1">
              <a:off x="3131841" y="3307314"/>
              <a:ext cx="1224135" cy="64266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5"/>
              <a:endCxn id="10" idx="1"/>
            </p:cNvCxnSpPr>
            <p:nvPr/>
          </p:nvCxnSpPr>
          <p:spPr>
            <a:xfrm>
              <a:off x="3047477" y="4254599"/>
              <a:ext cx="460845" cy="459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9" idx="3"/>
              <a:endCxn id="7" idx="7"/>
            </p:cNvCxnSpPr>
            <p:nvPr/>
          </p:nvCxnSpPr>
          <p:spPr>
            <a:xfrm flipH="1">
              <a:off x="2111373" y="4254599"/>
              <a:ext cx="528766" cy="45990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7" idx="3"/>
              <a:endCxn id="11" idx="0"/>
            </p:cNvCxnSpPr>
            <p:nvPr/>
          </p:nvCxnSpPr>
          <p:spPr>
            <a:xfrm flipH="1">
              <a:off x="1399348" y="5121838"/>
              <a:ext cx="304687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5"/>
              <a:endCxn id="12" idx="0"/>
            </p:cNvCxnSpPr>
            <p:nvPr/>
          </p:nvCxnSpPr>
          <p:spPr>
            <a:xfrm>
              <a:off x="2111373" y="5121838"/>
              <a:ext cx="228379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8" idx="6"/>
            </p:cNvCxnSpPr>
            <p:nvPr/>
          </p:nvCxnSpPr>
          <p:spPr>
            <a:xfrm>
              <a:off x="4932042" y="3307314"/>
              <a:ext cx="610197" cy="245454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324419" y="4620884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sz="1200" dirty="0">
                <a:solidFill>
                  <a:srgbClr val="FF0000"/>
                </a:solidFill>
              </a:rPr>
              <a:t>10 &gt; 6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7544" y="3212976"/>
            <a:ext cx="3600400" cy="2546959"/>
            <a:chOff x="1111316" y="3019282"/>
            <a:chExt cx="4430923" cy="3144945"/>
          </a:xfrm>
        </p:grpSpPr>
        <p:sp>
          <p:nvSpPr>
            <p:cNvPr id="21" name="타원 20"/>
            <p:cNvSpPr/>
            <p:nvPr/>
          </p:nvSpPr>
          <p:spPr>
            <a:xfrm>
              <a:off x="1619672" y="4630137"/>
              <a:ext cx="576064" cy="57606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4355977" y="3019282"/>
              <a:ext cx="576064" cy="57606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555776" y="3762898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423959" y="4630137"/>
              <a:ext cx="576064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6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11316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20</a:t>
              </a:r>
              <a:endParaRPr lang="ko-KR" altLang="en-US" sz="105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051720" y="5588163"/>
              <a:ext cx="576064" cy="576064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cxnSp>
          <p:nvCxnSpPr>
            <p:cNvPr id="27" name="직선 화살표 연결선 26"/>
            <p:cNvCxnSpPr>
              <a:stCxn id="22" idx="2"/>
            </p:cNvCxnSpPr>
            <p:nvPr/>
          </p:nvCxnSpPr>
          <p:spPr>
            <a:xfrm flipH="1">
              <a:off x="3131841" y="3307314"/>
              <a:ext cx="1224135" cy="64266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5"/>
              <a:endCxn id="24" idx="1"/>
            </p:cNvCxnSpPr>
            <p:nvPr/>
          </p:nvCxnSpPr>
          <p:spPr>
            <a:xfrm>
              <a:off x="3047477" y="4254599"/>
              <a:ext cx="460845" cy="45990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3"/>
              <a:endCxn id="21" idx="7"/>
            </p:cNvCxnSpPr>
            <p:nvPr/>
          </p:nvCxnSpPr>
          <p:spPr>
            <a:xfrm flipH="1">
              <a:off x="2111373" y="4254599"/>
              <a:ext cx="528766" cy="4599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1" idx="3"/>
              <a:endCxn id="25" idx="0"/>
            </p:cNvCxnSpPr>
            <p:nvPr/>
          </p:nvCxnSpPr>
          <p:spPr>
            <a:xfrm flipH="1">
              <a:off x="1399348" y="5121838"/>
              <a:ext cx="304687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6" idx="0"/>
            </p:cNvCxnSpPr>
            <p:nvPr/>
          </p:nvCxnSpPr>
          <p:spPr>
            <a:xfrm>
              <a:off x="2111373" y="5121838"/>
              <a:ext cx="228379" cy="4663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6"/>
            </p:cNvCxnSpPr>
            <p:nvPr/>
          </p:nvCxnSpPr>
          <p:spPr>
            <a:xfrm>
              <a:off x="4932042" y="3307314"/>
              <a:ext cx="610197" cy="245454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톱니 모양의 오른쪽 화살표 32"/>
          <p:cNvSpPr/>
          <p:nvPr/>
        </p:nvSpPr>
        <p:spPr>
          <a:xfrm>
            <a:off x="4211960" y="4175759"/>
            <a:ext cx="504056" cy="3982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3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implementation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043734"/>
            <a:ext cx="8229600" cy="5121569"/>
          </a:xfrm>
        </p:spPr>
        <p:txBody>
          <a:bodyPr>
            <a:normAutofit/>
          </a:bodyPr>
          <a:lstStyle/>
          <a:p>
            <a:r>
              <a:rPr lang="en-US" altLang="ko-KR" b="0" dirty="0"/>
              <a:t>Heap can be represented as the one dimensional array.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lvl="1"/>
            <a:r>
              <a:rPr lang="en-US" altLang="ko-KR" dirty="0"/>
              <a:t>Elements of heap: one dimensional array of structure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heap_size</a:t>
            </a:r>
            <a:r>
              <a:rPr lang="en-US" altLang="ko-KR" dirty="0"/>
              <a:t>: the number of elements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sz="1800" dirty="0">
                <a:solidFill>
                  <a:srgbClr val="0070C0"/>
                </a:solidFill>
              </a:rPr>
              <a:t>#define </a:t>
            </a:r>
            <a:r>
              <a:rPr lang="en-US" altLang="ko-KR" sz="1800" dirty="0"/>
              <a:t>MAX_ELEMENT 200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>
                <a:solidFill>
                  <a:srgbClr val="0070C0"/>
                </a:solidFill>
              </a:rPr>
              <a:t>typedef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struct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         </a:t>
            </a:r>
            <a:r>
              <a:rPr lang="en-US" altLang="ko-KR" sz="1800" dirty="0" err="1">
                <a:solidFill>
                  <a:srgbClr val="0070C0"/>
                </a:solidFill>
              </a:rPr>
              <a:t>int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/>
              <a:t>key;</a:t>
            </a:r>
          </a:p>
          <a:p>
            <a:pPr marL="457200" lvl="1" indent="0">
              <a:buNone/>
            </a:pPr>
            <a:r>
              <a:rPr lang="en-US" altLang="ko-KR" sz="1800" dirty="0"/>
              <a:t>   } element;</a:t>
            </a:r>
          </a:p>
          <a:p>
            <a:pPr marL="457200" lvl="1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>
                <a:solidFill>
                  <a:srgbClr val="0070C0"/>
                </a:solidFill>
              </a:rPr>
              <a:t>typedef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struct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/>
              <a:t>{</a:t>
            </a:r>
          </a:p>
          <a:p>
            <a:pPr marL="457200" lvl="1" indent="0">
              <a:buNone/>
            </a:pPr>
            <a:r>
              <a:rPr lang="en-US" altLang="ko-KR" sz="1800" dirty="0"/>
              <a:t>     element heap[MAX_ELEMENT];</a:t>
            </a:r>
          </a:p>
          <a:p>
            <a:pPr marL="457200" lvl="1" indent="0">
              <a:buNone/>
            </a:pPr>
            <a:r>
              <a:rPr lang="en-US" altLang="ko-KR" sz="1800" dirty="0"/>
              <a:t>     </a:t>
            </a:r>
            <a:r>
              <a:rPr lang="en-US" altLang="ko-KR" sz="1800" dirty="0" err="1">
                <a:solidFill>
                  <a:srgbClr val="0070C0"/>
                </a:solidFill>
              </a:rPr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heap_size</a:t>
            </a:r>
            <a:r>
              <a:rPr lang="en-US" altLang="ko-KR" sz="1800" dirty="0"/>
              <a:t>;</a:t>
            </a:r>
          </a:p>
          <a:p>
            <a:pPr marL="457200" lvl="1" indent="0">
              <a:buNone/>
            </a:pPr>
            <a:r>
              <a:rPr lang="en-US" altLang="ko-KR" sz="1800" dirty="0"/>
              <a:t>   } </a:t>
            </a:r>
            <a:r>
              <a:rPr lang="en-US" altLang="ko-KR" sz="1800" dirty="0" err="1"/>
              <a:t>HeapType</a:t>
            </a:r>
            <a:r>
              <a:rPr lang="en-US" altLang="ko-KR" sz="1800" dirty="0"/>
              <a:t>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2492896"/>
            <a:ext cx="676875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FIFO queue</a:t>
            </a:r>
          </a:p>
          <a:p>
            <a:pPr lvl="1"/>
            <a:r>
              <a:rPr lang="en-US" altLang="ko-KR" sz="2000" dirty="0"/>
              <a:t>Elements are served by order of arrival</a:t>
            </a:r>
          </a:p>
          <a:p>
            <a:pPr lvl="1"/>
            <a:r>
              <a:rPr lang="en-US" altLang="ko-KR" sz="2000" dirty="0"/>
              <a:t>No priority among elements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What if there are priorities?</a:t>
            </a:r>
          </a:p>
        </p:txBody>
      </p:sp>
      <p:pic>
        <p:nvPicPr>
          <p:cNvPr id="7" name="Picture 2" descr="http://codethinked.wpengine.netdna-cdn.com/wp-content/uploads/image_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8594"/>
            <a:ext cx="3872975" cy="9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cdn5.howtogeek.com/wp-content/uploads/2008/0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57" y="3758227"/>
            <a:ext cx="2403503" cy="24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2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Example of insertion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56" y="908720"/>
            <a:ext cx="3895584" cy="209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4" y="2708920"/>
            <a:ext cx="8079302" cy="21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78082"/>
            <a:ext cx="8496944" cy="224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118746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59180" y="287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69541" y="508518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2272" y="807095"/>
                <a:ext cx="161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HY견고딕" panose="02030600000101010101" pitchFamily="18" charset="-127"/>
                      </a:rPr>
                      <m:t>𝑖𝑛𝑠𝑒𝑟𝑡</m:t>
                    </m:r>
                    <m:r>
                      <a:rPr lang="en-US" altLang="ko-KR" sz="2400" b="0" i="1" smtClean="0">
                        <a:latin typeface="Cambria Math"/>
                        <a:ea typeface="HY견고딕" panose="02030600000101010101" pitchFamily="18" charset="-127"/>
                      </a:rPr>
                      <m:t> 8</m:t>
                    </m:r>
                  </m:oMath>
                </a14:m>
                <a:endPara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2" y="807095"/>
                <a:ext cx="16124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906" t="-14474" r="-11321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Example of insertion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8B68BB-6D5C-46B6-A860-228E1EB6CE16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6" name="_x162998536" descr="EMB000014ac2b6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0" y="1233289"/>
            <a:ext cx="4068762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162999576" descr="EMB000014ac2b6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10" y="1233289"/>
            <a:ext cx="4068762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63000136" descr="EMB000014ac2b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2" y="4077072"/>
            <a:ext cx="4068762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162998616" descr="EMB000014ac2b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09" y="4077072"/>
            <a:ext cx="4068763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0500" y="836712"/>
                <a:ext cx="1696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b="0" dirty="0"/>
                  <a:t>Insert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0" y="836712"/>
                <a:ext cx="169629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036" t="-14474" r="-1079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99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MAX-heap insertion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513" y="1908175"/>
            <a:ext cx="7750943" cy="2865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b="1" dirty="0" err="1">
                <a:latin typeface="+mn-lt"/>
                <a:ea typeface="HY엽서M" pitchFamily="18" charset="-127"/>
              </a:rPr>
              <a:t>insert_max_heap</a:t>
            </a:r>
            <a:r>
              <a:rPr lang="en-US" altLang="ko-KR" sz="1700" b="1" dirty="0">
                <a:latin typeface="+mn-lt"/>
                <a:ea typeface="HY엽서M" pitchFamily="18" charset="-127"/>
              </a:rPr>
              <a:t>(A, key)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heap_size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←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heap_size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+ 1;       //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힙의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크기 증가</a:t>
            </a: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←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heap_size</a:t>
            </a:r>
            <a:r>
              <a:rPr lang="en-US" altLang="ko-KR" sz="1700" dirty="0">
                <a:latin typeface="+mn-lt"/>
                <a:ea typeface="HY엽서M" pitchFamily="18" charset="-127"/>
              </a:rPr>
              <a:t>;                        //</a:t>
            </a:r>
            <a:r>
              <a:rPr lang="ko-KR" altLang="en-US" sz="1700" dirty="0">
                <a:latin typeface="+mn-lt"/>
                <a:ea typeface="HY엽서M" pitchFamily="18" charset="-127"/>
              </a:rPr>
              <a:t>증가된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힙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크기 위치에 새로운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노드삽입</a:t>
            </a: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A[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] ← key;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  <a:r>
              <a:rPr lang="en-US" altLang="ko-KR" sz="1700" b="1" dirty="0">
                <a:latin typeface="+mn-lt"/>
                <a:ea typeface="HY엽서M" pitchFamily="18" charset="-127"/>
              </a:rPr>
              <a:t>while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≠ 1 </a:t>
            </a:r>
            <a:r>
              <a:rPr lang="en-US" altLang="ko-KR" sz="1700" b="1" dirty="0">
                <a:latin typeface="+mn-lt"/>
                <a:ea typeface="HY엽서M" pitchFamily="18" charset="-127"/>
              </a:rPr>
              <a:t>and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A[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] &gt; A[PARENT(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)] </a:t>
            </a:r>
            <a:r>
              <a:rPr lang="en-US" altLang="ko-KR" sz="1700" b="1" dirty="0">
                <a:latin typeface="+mn-lt"/>
                <a:ea typeface="HY엽서M" pitchFamily="18" charset="-127"/>
              </a:rPr>
              <a:t>do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//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ko-KR" altLang="en-US" sz="1700" dirty="0">
                <a:latin typeface="+mn-lt"/>
                <a:ea typeface="HY엽서M" pitchFamily="18" charset="-127"/>
              </a:rPr>
              <a:t>가 루트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노드가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아니고</a:t>
            </a:r>
            <a:r>
              <a:rPr lang="en-US" altLang="ko-KR" sz="1700" dirty="0">
                <a:latin typeface="+mn-lt"/>
                <a:ea typeface="HY엽서M" pitchFamily="18" charset="-127"/>
              </a:rPr>
              <a:t>,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ko-KR" altLang="en-US" sz="1700" dirty="0">
                <a:latin typeface="+mn-lt"/>
                <a:ea typeface="HY엽서M" pitchFamily="18" charset="-127"/>
              </a:rPr>
              <a:t>번째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노드</a:t>
            </a: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                                                   //  </a:t>
            </a:r>
            <a:r>
              <a:rPr lang="ko-KR" altLang="en-US" sz="1700" dirty="0">
                <a:latin typeface="+mn-lt"/>
                <a:ea typeface="HY엽서M" pitchFamily="18" charset="-127"/>
              </a:rPr>
              <a:t>가 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ko-KR" altLang="en-US" sz="1700" dirty="0">
                <a:latin typeface="+mn-lt"/>
                <a:ea typeface="HY엽서M" pitchFamily="18" charset="-127"/>
              </a:rPr>
              <a:t>의 부모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노드보다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크면 </a:t>
            </a: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 		A[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] ↔ A[PARENT];    //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ko-KR" altLang="en-US" sz="1700" dirty="0">
                <a:latin typeface="+mn-lt"/>
                <a:ea typeface="HY엽서M" pitchFamily="18" charset="-127"/>
              </a:rPr>
              <a:t>번째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노드와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부모노드</a:t>
            </a:r>
            <a:r>
              <a:rPr lang="ko-KR" altLang="en-US" sz="1700" dirty="0">
                <a:latin typeface="+mn-lt"/>
                <a:ea typeface="HY엽서M" pitchFamily="18" charset="-127"/>
              </a:rPr>
              <a:t> 교환</a:t>
            </a:r>
            <a:endParaRPr lang="en-US" altLang="ko-KR" sz="1700" dirty="0">
              <a:latin typeface="+mn-lt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700" dirty="0">
                <a:latin typeface="+mn-lt"/>
                <a:ea typeface="HY엽서M" pitchFamily="18" charset="-127"/>
              </a:rPr>
              <a:t>  		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← PARENT(</a:t>
            </a:r>
            <a:r>
              <a:rPr lang="en-US" altLang="ko-KR" sz="1700" dirty="0" err="1">
                <a:latin typeface="+mn-lt"/>
                <a:ea typeface="HY엽서M" pitchFamily="18" charset="-127"/>
              </a:rPr>
              <a:t>i</a:t>
            </a:r>
            <a:r>
              <a:rPr lang="en-US" altLang="ko-KR" sz="1700" dirty="0">
                <a:latin typeface="+mn-lt"/>
                <a:ea typeface="HY엽서M" pitchFamily="18" charset="-127"/>
              </a:rPr>
              <a:t>);         // </a:t>
            </a:r>
            <a:r>
              <a:rPr lang="ko-KR" altLang="en-US" sz="1700" dirty="0">
                <a:latin typeface="+mn-lt"/>
                <a:ea typeface="HY엽서M" pitchFamily="18" charset="-127"/>
              </a:rPr>
              <a:t>한 레벨 위로 </a:t>
            </a:r>
            <a:r>
              <a:rPr lang="ko-KR" altLang="en-US" sz="1700" dirty="0" err="1">
                <a:latin typeface="+mn-lt"/>
                <a:ea typeface="HY엽서M" pitchFamily="18" charset="-127"/>
              </a:rPr>
              <a:t>올라함</a:t>
            </a:r>
            <a:r>
              <a:rPr lang="en-US" altLang="ko-KR" sz="1700" dirty="0">
                <a:latin typeface="+mn-lt"/>
                <a:ea typeface="HY엽서M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098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Max-heap insertion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357028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현재 요소의 개수가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인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힙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item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을 삽입한다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insert_max_heap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HeapType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*h, element item)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= ++(h-&gt;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); </a:t>
            </a:r>
          </a:p>
          <a:p>
            <a:pPr algn="just" eaLnBrk="1" hangingPunct="1"/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트리를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거슬러 올라가면서 부모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노드와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비교하는 과정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!= 1) &amp;&amp; 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item.key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&gt;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/2].key)) {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	  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/= 2;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      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item;     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새로운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노드를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삽입</a:t>
            </a:r>
          </a:p>
          <a:p>
            <a:pPr algn="just" eaLnBrk="1" hangingPunct="1"/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4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delete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idx="1"/>
          </p:nvPr>
        </p:nvSpPr>
        <p:spPr>
          <a:xfrm>
            <a:off x="6488112" y="2754313"/>
            <a:ext cx="2404367" cy="189882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>
                <a:ea typeface="굴림" panose="020B0600000101010101" pitchFamily="50" charset="-127"/>
              </a:rPr>
              <a:t>Time complexity of heap delete operation :  </a:t>
            </a:r>
          </a:p>
          <a:p>
            <a:pPr marL="0" indent="0" eaLnBrk="1" hangingPunct="1">
              <a:buNone/>
            </a:pPr>
            <a:r>
              <a:rPr lang="en-US" altLang="ko-KR" sz="1800" dirty="0">
                <a:ea typeface="굴림" panose="020B0600000101010101" pitchFamily="50" charset="-127"/>
                <a:sym typeface="Wingdings" pitchFamily="2" charset="2"/>
              </a:rPr>
              <a:t>        </a:t>
            </a:r>
            <a:r>
              <a:rPr lang="en-US" altLang="ko-KR" sz="1800" dirty="0">
                <a:ea typeface="굴림" panose="020B0600000101010101" pitchFamily="50" charset="-127"/>
              </a:rPr>
              <a:t>O(</a:t>
            </a:r>
            <a:r>
              <a:rPr lang="en-US" altLang="ko-KR" sz="1800" dirty="0" err="1">
                <a:ea typeface="굴림" panose="020B0600000101010101" pitchFamily="50" charset="-127"/>
              </a:rPr>
              <a:t>logn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</a:p>
          <a:p>
            <a:pPr eaLnBrk="1" hangingPunct="1"/>
            <a:endParaRPr lang="en-US" altLang="ko-KR" sz="1800" dirty="0">
              <a:ea typeface="굴림" panose="020B0600000101010101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89025"/>
            <a:ext cx="56007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889250"/>
            <a:ext cx="5676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4733925"/>
            <a:ext cx="5781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70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delete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8B68BB-6D5C-46B6-A860-228E1EB6CE16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_x162997656" descr="EMB000014ac2b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09" y="1228526"/>
            <a:ext cx="4068763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43200520" descr="EMB000014ac2b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2" y="1233289"/>
            <a:ext cx="4068762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62999736" descr="EMB000014ac2b8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9" y="4077072"/>
            <a:ext cx="4068763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43200520" descr="EMB000014ac2b8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09" y="4077072"/>
            <a:ext cx="4068763" cy="277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2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MAX-Heap delete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025" y="1628775"/>
            <a:ext cx="7291388" cy="440120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delete_max_heap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(A)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item ← A[1];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A[1] ← A[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heap_size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heap_size←heap_size-1;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←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while 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≤ 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heap_size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	if 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&lt; 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heap_size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and A[i+1] &gt; A[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] //(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왼쪽자식과 오른쪽자식 비교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	then largest ← i+1;   //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오른쪽 자식이 더 크면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	else largest ← 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;   // 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왼쪽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자식이 더 크면 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if A[PARENT(largest)] &gt; A[largest]//largest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의 부모 </a:t>
            </a:r>
            <a:r>
              <a:rPr lang="ko-KR" altLang="en-US" sz="1400" b="1" dirty="0" err="1">
                <a:latin typeface="Lucida Console" pitchFamily="49" charset="0"/>
                <a:ea typeface="HY엽서M" pitchFamily="18" charset="-127"/>
              </a:rPr>
              <a:t>노드가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 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                                          //largest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보다 더 크면 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	then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A[PARENT(largest)] ↔ A[largest]; //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서로 교환 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	</a:t>
            </a:r>
            <a:r>
              <a:rPr lang="en-US" altLang="ko-KR" sz="1400" b="1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 ← CHILD(largest); //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한 레벨 밑으로 내려감 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Lucida Console" pitchFamily="49" charset="0"/>
                <a:ea typeface="HY엽서M" pitchFamily="18" charset="-127"/>
              </a:rPr>
              <a:t>return item; // </a:t>
            </a:r>
            <a:r>
              <a:rPr lang="ko-KR" altLang="en-US" sz="1400" b="1" dirty="0">
                <a:latin typeface="Lucida Console" pitchFamily="49" charset="0"/>
                <a:ea typeface="HY엽서M" pitchFamily="18" charset="-127"/>
              </a:rPr>
              <a:t>최대값 반환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61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MAX-heap delete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) {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현재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노드의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더 작은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FF0000"/>
                </a:solidFill>
                <a:latin typeface="Lucida Console" pitchFamily="49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&gt;=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Lucida Console" pitchFamily="49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Lucida Console" pitchFamily="49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Lucida Console" pitchFamily="49" charset="0"/>
                <a:ea typeface="휴먼명조" pitchFamily="2" charset="-127"/>
              </a:rPr>
              <a:t> </a:t>
            </a:r>
            <a:r>
              <a:rPr lang="en-US" altLang="ko-KR" sz="1400" dirty="0">
                <a:latin typeface="Lucida Console" pitchFamily="49" charset="0"/>
                <a:ea typeface="휴먼명조" pitchFamily="2" charset="-127"/>
              </a:rPr>
              <a:t>}</a:t>
            </a:r>
            <a:endParaRPr lang="en-US" altLang="ko-KR" sz="1400" b="1" dirty="0">
              <a:latin typeface="Lucida Console" pitchFamily="49" charset="0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402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 complexity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0" dirty="0"/>
              <a:t>In the worst case of insert operations, we need to go up to the root node, so we need comparison and shift operations corresponding to the height of the tree. </a:t>
            </a:r>
            <a:r>
              <a:rPr lang="en-US" altLang="ko-KR" b="0" dirty="0">
                <a:sym typeface="Wingdings" pitchFamily="2" charset="2"/>
              </a:rPr>
              <a:t></a:t>
            </a:r>
            <a:r>
              <a:rPr lang="en-US" altLang="ko-KR" b="0" dirty="0"/>
              <a:t> O(</a:t>
            </a:r>
            <a:r>
              <a:rPr lang="en-US" altLang="ko-KR" b="0" dirty="0" err="1"/>
              <a:t>logn</a:t>
            </a:r>
            <a:r>
              <a:rPr lang="en-US" altLang="ko-KR" b="0" dirty="0"/>
              <a:t>) </a:t>
            </a:r>
          </a:p>
          <a:p>
            <a:pPr fontAlgn="base"/>
            <a:endParaRPr lang="en-US" altLang="ko-KR" b="0" dirty="0"/>
          </a:p>
          <a:p>
            <a:pPr fontAlgn="base"/>
            <a:r>
              <a:rPr lang="en-US" altLang="ko-KR" b="0" dirty="0"/>
              <a:t>In the worst case, the deletion also has to go down to the lowest level, so it takes time as much as the height of the tree. </a:t>
            </a:r>
            <a:r>
              <a:rPr lang="en-US" altLang="ko-KR" b="0" dirty="0">
                <a:sym typeface="Wingdings" pitchFamily="2" charset="2"/>
              </a:rPr>
              <a:t></a:t>
            </a:r>
            <a:r>
              <a:rPr lang="en-US" altLang="ko-KR" b="0" dirty="0"/>
              <a:t>O(</a:t>
            </a:r>
            <a:r>
              <a:rPr lang="en-US" altLang="ko-KR" b="0" dirty="0" err="1"/>
              <a:t>logn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07263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Complexity 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Fast max or min operation</a:t>
            </a:r>
          </a:p>
          <a:p>
            <a:r>
              <a:rPr lang="en-US" altLang="ko-KR" sz="2400" dirty="0"/>
              <a:t>Logarithmic complexity for other operations</a:t>
            </a:r>
            <a:endParaRPr lang="ko-KR" altLang="en-US" sz="2400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33466"/>
              </p:ext>
            </p:extLst>
          </p:nvPr>
        </p:nvGraphicFramePr>
        <p:xfrm>
          <a:off x="323528" y="3212976"/>
          <a:ext cx="8568953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1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  <a:r>
                        <a:rPr lang="en-US" altLang="ko-KR" baseline="0" dirty="0"/>
                        <a:t> (unsorted)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Linked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Array</a:t>
                      </a:r>
                    </a:p>
                    <a:p>
                      <a:pPr algn="ctr" latinLnBrk="1"/>
                      <a:r>
                        <a:rPr lang="en-US" altLang="ko-KR" dirty="0"/>
                        <a:t>(sorted)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 heap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Max/min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74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Priority Queues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67544" y="14005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Priority queue </a:t>
            </a:r>
          </a:p>
          <a:p>
            <a:pPr lvl="1"/>
            <a:r>
              <a:rPr lang="en-US" altLang="ko-KR" dirty="0"/>
              <a:t>A collection of elements such that each element has an associated priority.  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dirty="0"/>
              <a:t>(priority = key, content)</a:t>
            </a:r>
          </a:p>
          <a:p>
            <a:pPr lvl="1"/>
            <a:r>
              <a:rPr lang="en-US" altLang="ko-KR" dirty="0"/>
              <a:t>Similar to dictionary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Lower/higher</a:t>
            </a:r>
            <a:r>
              <a:rPr lang="en-US" altLang="ko-KR" dirty="0"/>
              <a:t> keys(min-heap/max-heap) represent </a:t>
            </a:r>
            <a:r>
              <a:rPr lang="en-US" altLang="ko-KR" dirty="0">
                <a:solidFill>
                  <a:srgbClr val="FF0000"/>
                </a:solidFill>
              </a:rPr>
              <a:t>higher</a:t>
            </a:r>
            <a:r>
              <a:rPr lang="en-US" altLang="ko-KR" dirty="0"/>
              <a:t> priorities</a:t>
            </a:r>
          </a:p>
          <a:p>
            <a:pPr lvl="1"/>
            <a:endParaRPr lang="en-US" altLang="ko-KR" sz="1050" dirty="0"/>
          </a:p>
          <a:p>
            <a:r>
              <a:rPr lang="en-US" altLang="ko-KR" dirty="0"/>
              <a:t>Operations</a:t>
            </a:r>
          </a:p>
          <a:p>
            <a:pPr lvl="1"/>
            <a:r>
              <a:rPr lang="en-US" altLang="ko-KR" dirty="0"/>
              <a:t>Insert</a:t>
            </a:r>
          </a:p>
          <a:p>
            <a:pPr lvl="1"/>
            <a:r>
              <a:rPr lang="en-US" altLang="ko-KR" dirty="0"/>
              <a:t>Find/Remove min or max key</a:t>
            </a:r>
          </a:p>
          <a:p>
            <a:pPr lvl="1"/>
            <a:endParaRPr lang="ko-KR" altLang="en-US" sz="2000" dirty="0"/>
          </a:p>
        </p:txBody>
      </p:sp>
      <p:graphicFrame>
        <p:nvGraphicFramePr>
          <p:cNvPr id="12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196072"/>
              </p:ext>
            </p:extLst>
          </p:nvPr>
        </p:nvGraphicFramePr>
        <p:xfrm>
          <a:off x="1043608" y="4869160"/>
          <a:ext cx="4392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13, John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9, Mary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3,</a:t>
                      </a:r>
                      <a:r>
                        <a:rPr lang="en-US" altLang="ko-KR" b="0" baseline="0" dirty="0"/>
                        <a:t> Mike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527531"/>
              </p:ext>
            </p:extLst>
          </p:nvPr>
        </p:nvGraphicFramePr>
        <p:xfrm>
          <a:off x="1043608" y="5949280"/>
          <a:ext cx="4392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13, John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9, Mary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5, Alex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3,</a:t>
                      </a:r>
                      <a:r>
                        <a:rPr lang="en-US" altLang="ko-KR" b="0" baseline="0" dirty="0"/>
                        <a:t> Mike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5508104" y="497429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508104" y="606016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55576" y="498268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5576" y="606016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으로 구부러진 화살표 17"/>
          <p:cNvSpPr/>
          <p:nvPr/>
        </p:nvSpPr>
        <p:spPr>
          <a:xfrm>
            <a:off x="6372200" y="5023976"/>
            <a:ext cx="432048" cy="1157876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5374724"/>
            <a:ext cx="169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(5, Alex)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7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Example – Priority Queues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Emergency room</a:t>
            </a:r>
          </a:p>
          <a:p>
            <a:pPr lvl="1"/>
            <a:r>
              <a:rPr lang="en-US" altLang="ko-KR" sz="2000" dirty="0"/>
              <a:t>What if patients are served based on a FIFO queue?</a:t>
            </a:r>
          </a:p>
          <a:p>
            <a:pPr lvl="1"/>
            <a:r>
              <a:rPr lang="en-US" altLang="ko-KR" sz="2000" dirty="0"/>
              <a:t>(key = waiting time)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Average waiting time</a:t>
            </a:r>
          </a:p>
          <a:p>
            <a:pPr lvl="1"/>
            <a:r>
              <a:rPr lang="en-US" altLang="ko-KR" sz="2000" dirty="0"/>
              <a:t>(90 + 115 + 155 + 170)/4 = 132.5</a:t>
            </a:r>
            <a:endParaRPr lang="ko-KR" altLang="en-US" sz="2000" dirty="0"/>
          </a:p>
        </p:txBody>
      </p:sp>
      <p:pic>
        <p:nvPicPr>
          <p:cNvPr id="7" name="Picture 2" descr="http://cfile25.uf.tistory.com/image/0256B74650F4F8B6206A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96952"/>
            <a:ext cx="3143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11810"/>
              </p:ext>
            </p:extLst>
          </p:nvPr>
        </p:nvGraphicFramePr>
        <p:xfrm>
          <a:off x="683568" y="3284984"/>
          <a:ext cx="457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15, John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40, Mary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25, Alex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90,</a:t>
                      </a:r>
                      <a:r>
                        <a:rPr lang="en-US" altLang="ko-KR" b="0" baseline="0" dirty="0"/>
                        <a:t> Mike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5300126" y="339587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95536" y="339587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Example – Priority Queues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85192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Emergency room</a:t>
            </a:r>
          </a:p>
          <a:p>
            <a:pPr lvl="1"/>
            <a:r>
              <a:rPr lang="en-US" altLang="ko-KR" sz="2000" dirty="0"/>
              <a:t>Priority queue</a:t>
            </a:r>
          </a:p>
          <a:p>
            <a:pPr lvl="1"/>
            <a:r>
              <a:rPr lang="en-US" altLang="ko-KR" sz="2000" dirty="0"/>
              <a:t>Patients with less waiting time are served first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Average waiting time</a:t>
            </a:r>
          </a:p>
          <a:p>
            <a:pPr lvl="1"/>
            <a:r>
              <a:rPr lang="en-US" altLang="ko-KR" sz="2000" dirty="0"/>
              <a:t>(15 + 40 + 80 + 170)/4 = 76.25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This can be preferable</a:t>
            </a:r>
          </a:p>
        </p:txBody>
      </p:sp>
      <p:pic>
        <p:nvPicPr>
          <p:cNvPr id="6" name="Picture 2" descr="http://cfile25.uf.tistory.com/image/0256B74650F4F8B6206A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37520"/>
            <a:ext cx="3143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232963"/>
              </p:ext>
            </p:extLst>
          </p:nvPr>
        </p:nvGraphicFramePr>
        <p:xfrm>
          <a:off x="611560" y="3025552"/>
          <a:ext cx="45725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90, Mike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40, Mary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25, Alex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15,</a:t>
                      </a:r>
                      <a:r>
                        <a:rPr lang="en-US" altLang="ko-KR" b="0" baseline="0" dirty="0"/>
                        <a:t> John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228118" y="313643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23528" y="313643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Priority Queues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Implemented based on “heap”</a:t>
            </a:r>
          </a:p>
          <a:p>
            <a:pPr lvl="1"/>
            <a:r>
              <a:rPr lang="en-US" altLang="ko-KR" dirty="0"/>
              <a:t>Heap is a tree-based structure.</a:t>
            </a:r>
          </a:p>
          <a:p>
            <a:pPr lvl="1"/>
            <a:r>
              <a:rPr lang="en-US" altLang="ko-KR" dirty="0"/>
              <a:t>A heap is a binary tree whose left and right subtrees have values less(max-heap)/greater (min-heap) than or equal to their parents.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Min heap</a:t>
            </a:r>
          </a:p>
          <a:p>
            <a:pPr lvl="1"/>
            <a:r>
              <a:rPr lang="en-US" altLang="ko-KR" dirty="0"/>
              <a:t>Keys of parents ≤ those of children</a:t>
            </a:r>
            <a:endParaRPr lang="en-US" altLang="ko-KR" u="sng" dirty="0"/>
          </a:p>
          <a:p>
            <a:pPr lvl="1"/>
            <a:endParaRPr lang="en-US" altLang="ko-KR" dirty="0"/>
          </a:p>
          <a:p>
            <a:r>
              <a:rPr lang="en-US" altLang="ko-KR" dirty="0"/>
              <a:t>Max heap</a:t>
            </a:r>
          </a:p>
          <a:p>
            <a:pPr lvl="1"/>
            <a:r>
              <a:rPr lang="en-US" altLang="ko-KR" dirty="0"/>
              <a:t>Keys of parents ≥ those of children</a:t>
            </a:r>
          </a:p>
          <a:p>
            <a:pPr lvl="1"/>
            <a:endParaRPr lang="en-US" altLang="ko-KR" sz="1400" dirty="0"/>
          </a:p>
        </p:txBody>
      </p:sp>
      <p:pic>
        <p:nvPicPr>
          <p:cNvPr id="6" name="Picture 2" descr="https://upload.wikimedia.org/wikipedia/commons/thumb/3/38/Max-Heap.svg/240px-Max-Heap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2"/>
          <a:stretch/>
        </p:blipFill>
        <p:spPr bwMode="auto">
          <a:xfrm>
            <a:off x="5346748" y="3241830"/>
            <a:ext cx="3730992" cy="300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8264" y="596858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35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Heap</a:t>
            </a:r>
            <a:r>
              <a:rPr lang="en-US" altLang="ko-KR" dirty="0"/>
              <a:t>: a binary tree structure with the properties …</a:t>
            </a:r>
          </a:p>
          <a:p>
            <a:pPr lvl="1"/>
            <a:r>
              <a:rPr lang="en-US" altLang="ko-KR" dirty="0"/>
              <a:t>[Rule 1] The tree is complete.</a:t>
            </a:r>
          </a:p>
          <a:p>
            <a:pPr lvl="1"/>
            <a:r>
              <a:rPr lang="en-US" altLang="ko-KR" dirty="0"/>
              <a:t>[Rule 2] The key value of each node is </a:t>
            </a:r>
            <a:r>
              <a:rPr lang="en-US" altLang="ko-KR" b="1" dirty="0">
                <a:solidFill>
                  <a:srgbClr val="FF0000"/>
                </a:solidFill>
              </a:rPr>
              <a:t>greater than or equal to</a:t>
            </a:r>
            <a:r>
              <a:rPr lang="en-US" altLang="ko-KR" dirty="0"/>
              <a:t> the key value in each of its descendants (</a:t>
            </a:r>
            <a:r>
              <a:rPr lang="en-US" altLang="ko-KR" b="1" dirty="0">
                <a:solidFill>
                  <a:schemeClr val="accent1"/>
                </a:solidFill>
              </a:rPr>
              <a:t>MAX heap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Cf. </a:t>
            </a:r>
            <a:r>
              <a:rPr lang="en-US" altLang="ko-KR" b="1" dirty="0">
                <a:solidFill>
                  <a:schemeClr val="accent1"/>
                </a:solidFill>
              </a:rPr>
              <a:t>MIN heap</a:t>
            </a:r>
            <a:r>
              <a:rPr lang="en-US" altLang="ko-KR" dirty="0"/>
              <a:t>: key value of each node is less than or equal to the key value in each of its descendants.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73563"/>
            <a:ext cx="37687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85407" y="5987534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/>
              <a:t>&lt;</a:t>
            </a:r>
            <a:r>
              <a:rPr lang="en-US" altLang="ko-KR" b="1" dirty="0">
                <a:solidFill>
                  <a:schemeClr val="accent1"/>
                </a:solidFill>
              </a:rPr>
              <a:t>MAX heap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921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Complete Binary Tree (review)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12776"/>
            <a:ext cx="8153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Full binary tree</a:t>
            </a:r>
            <a:r>
              <a:rPr lang="en-US" altLang="ko-KR" dirty="0"/>
              <a:t>: a tree with the maximum # of entries for its height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Complete binary tree</a:t>
            </a:r>
            <a:r>
              <a:rPr lang="en-US" altLang="ko-KR" dirty="0"/>
              <a:t>: a tree that has minimum height for its nodes and all nodes in the last level are found on the left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76872"/>
            <a:ext cx="59626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869160"/>
            <a:ext cx="59626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0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">
  <a:themeElements>
    <a:clrScheme name="">
      <a:dk1>
        <a:srgbClr val="000000"/>
      </a:dk1>
      <a:lt1>
        <a:srgbClr val="0000CC"/>
      </a:lt1>
      <a:dk2>
        <a:srgbClr val="000000"/>
      </a:dk2>
      <a:lt2>
        <a:srgbClr val="000000"/>
      </a:lt2>
      <a:accent1>
        <a:srgbClr val="FFFFFF"/>
      </a:accent1>
      <a:accent2>
        <a:srgbClr val="9999FF"/>
      </a:accent2>
      <a:accent3>
        <a:srgbClr val="AAAAE2"/>
      </a:accent3>
      <a:accent4>
        <a:srgbClr val="000000"/>
      </a:accent4>
      <a:accent5>
        <a:srgbClr val="FFFFFF"/>
      </a:accent5>
      <a:accent6>
        <a:srgbClr val="8A8AE7"/>
      </a:accent6>
      <a:hlink>
        <a:srgbClr val="99CCFF"/>
      </a:hlink>
      <a:folHlink>
        <a:srgbClr val="0066FF"/>
      </a:folHlink>
    </a:clrScheme>
    <a:fontScheme name="temp">
      <a:majorFont>
        <a:latin typeface="굴림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tem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130488</TotalTime>
  <Words>1837</Words>
  <Application>Microsoft Office PowerPoint</Application>
  <PresentationFormat>화면 슬라이드 쇼(4:3)</PresentationFormat>
  <Paragraphs>453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HY견고딕</vt:lpstr>
      <vt:lpstr>HY엽서L</vt:lpstr>
      <vt:lpstr>굴림</vt:lpstr>
      <vt:lpstr>맑은 고딕</vt:lpstr>
      <vt:lpstr>Arial</vt:lpstr>
      <vt:lpstr>Cambria Math</vt:lpstr>
      <vt:lpstr>Lucida Console</vt:lpstr>
      <vt:lpstr>Symbol</vt:lpstr>
      <vt:lpstr>Times New Roman</vt:lpstr>
      <vt:lpstr>Wingdings</vt:lpstr>
      <vt:lpstr>Office 테마</vt:lpstr>
      <vt:lpstr>temp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Seung-Hyun Seo</cp:lastModifiedBy>
  <cp:revision>939</cp:revision>
  <cp:lastPrinted>2018-10-09T22:35:41Z</cp:lastPrinted>
  <dcterms:created xsi:type="dcterms:W3CDTF">2014-07-02T04:30:08Z</dcterms:created>
  <dcterms:modified xsi:type="dcterms:W3CDTF">2019-11-19T17:40:10Z</dcterms:modified>
</cp:coreProperties>
</file>