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6" r:id="rId3"/>
    <p:sldId id="294" r:id="rId4"/>
    <p:sldId id="296" r:id="rId5"/>
    <p:sldId id="310" r:id="rId6"/>
    <p:sldId id="311" r:id="rId7"/>
    <p:sldId id="312" r:id="rId8"/>
    <p:sldId id="313" r:id="rId9"/>
    <p:sldId id="308" r:id="rId10"/>
    <p:sldId id="309" r:id="rId11"/>
    <p:sldId id="289" r:id="rId12"/>
    <p:sldId id="297" r:id="rId13"/>
    <p:sldId id="298" r:id="rId14"/>
    <p:sldId id="299" r:id="rId15"/>
    <p:sldId id="300" r:id="rId16"/>
    <p:sldId id="301" r:id="rId17"/>
    <p:sldId id="302" r:id="rId18"/>
    <p:sldId id="291" r:id="rId19"/>
    <p:sldId id="304" r:id="rId20"/>
    <p:sldId id="303" r:id="rId21"/>
    <p:sldId id="305" r:id="rId22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0FB3866-B401-4105-B28A-29EED122D3F2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92B1113-FC53-48DB-83CD-35476F2B5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0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8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E07-A597-4DCD-8A75-5720D8D0252A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38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E07-A597-4DCD-8A75-5720D8D0252A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69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E07-A597-4DCD-8A75-5720D8D0252A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2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lin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9144000" y="5337414"/>
            <a:ext cx="9144000" cy="1331946"/>
          </a:xfrm>
          <a:prstGeom prst="rect">
            <a:avLst/>
          </a:prstGeom>
        </p:spPr>
      </p:pic>
      <p:pic>
        <p:nvPicPr>
          <p:cNvPr id="7" name="그림 6" descr="lion_cov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144000" y="1713508"/>
            <a:ext cx="3674566" cy="5157192"/>
          </a:xfrm>
          <a:prstGeom prst="rect">
            <a:avLst/>
          </a:prstGeom>
        </p:spPr>
      </p:pic>
      <p:pic>
        <p:nvPicPr>
          <p:cNvPr id="9" name="그림 8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8" y="6640580"/>
            <a:ext cx="1763869" cy="141220"/>
          </a:xfrm>
          <a:prstGeom prst="rect">
            <a:avLst/>
          </a:prstGeom>
        </p:spPr>
      </p:pic>
      <p:pic>
        <p:nvPicPr>
          <p:cNvPr id="10" name="그림 9" descr="한양대학교UI로고_big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-63500" y="50800"/>
            <a:ext cx="2514600" cy="2514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11201" y="2590800"/>
            <a:ext cx="561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350" dirty="0">
              <a:solidFill>
                <a:prstClr val="black"/>
              </a:solidFill>
            </a:endParaRPr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457201" y="2128838"/>
            <a:ext cx="6464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 b="1" spc="-113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457200" y="3302000"/>
            <a:ext cx="6489700" cy="558800"/>
          </a:xfrm>
        </p:spPr>
        <p:txBody>
          <a:bodyPr>
            <a:normAutofit/>
          </a:bodyPr>
          <a:lstStyle>
            <a:lvl1pPr marL="0" indent="0" algn="l">
              <a:buNone/>
              <a:defRPr sz="1875" b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80526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1 -1.48148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94444E-6 -4.44444E-6 L -0.39722 -4.4444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lines_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42428"/>
            <a:ext cx="9144000" cy="516751"/>
          </a:xfrm>
          <a:prstGeom prst="rect">
            <a:avLst/>
          </a:prstGeom>
        </p:spPr>
      </p:pic>
      <p:pic>
        <p:nvPicPr>
          <p:cNvPr id="7" name="그림 6" descr="lion_norma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17290" y="1714500"/>
            <a:ext cx="3664811" cy="5143500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8" y="6640580"/>
            <a:ext cx="1763869" cy="14122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633538"/>
            <a:ext cx="8229600" cy="1143000"/>
          </a:xfrm>
        </p:spPr>
        <p:txBody>
          <a:bodyPr>
            <a:normAutofit/>
          </a:bodyPr>
          <a:lstStyle>
            <a:lvl1pPr algn="l">
              <a:defRPr sz="2625" b="1">
                <a:solidFill>
                  <a:srgbClr val="004C8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2794004"/>
            <a:ext cx="8229600" cy="3230563"/>
          </a:xfrm>
        </p:spPr>
        <p:txBody>
          <a:bodyPr>
            <a:normAutofit/>
          </a:bodyPr>
          <a:lstStyle>
            <a:lvl1pPr>
              <a:defRPr sz="187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266513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5"/>
            <a:ext cx="9144000" cy="6840697"/>
          </a:xfrm>
          <a:prstGeom prst="rect">
            <a:avLst/>
          </a:prstGeom>
        </p:spPr>
      </p:pic>
      <p:pic>
        <p:nvPicPr>
          <p:cNvPr id="7" name="그림 6" descr="top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225443" y="6640580"/>
            <a:ext cx="1763869" cy="14122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15902" y="63500"/>
            <a:ext cx="5321300" cy="850900"/>
          </a:xfrm>
        </p:spPr>
        <p:txBody>
          <a:bodyPr>
            <a:normAutofit/>
          </a:bodyPr>
          <a:lstStyle>
            <a:lvl1pPr algn="l">
              <a:defRPr sz="1875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idx="10"/>
          </p:nvPr>
        </p:nvSpPr>
        <p:spPr>
          <a:xfrm>
            <a:off x="522862" y="121055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522862" y="59667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7A9-1FA0-4FAB-92EF-3E6F3BDE73A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89862" y="596670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18862" y="59667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24EA-AB9A-4AAE-A7D6-B5534FF001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149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5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3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5902" y="63500"/>
            <a:ext cx="5321300" cy="850900"/>
          </a:xfrm>
        </p:spPr>
        <p:txBody>
          <a:bodyPr>
            <a:normAutofit/>
          </a:bodyPr>
          <a:lstStyle>
            <a:lvl1pPr algn="l">
              <a:defRPr sz="1875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125" b="0" spc="-113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917647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5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3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15902" y="63500"/>
            <a:ext cx="5321300" cy="850900"/>
          </a:xfrm>
        </p:spPr>
        <p:txBody>
          <a:bodyPr>
            <a:normAutofit/>
          </a:bodyPr>
          <a:lstStyle>
            <a:lvl1pPr algn="l">
              <a:defRPr sz="1875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125" b="0" spc="-113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95864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7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8"/>
            <a:ext cx="9144000" cy="516751"/>
          </a:xfrm>
          <a:prstGeom prst="rect">
            <a:avLst/>
          </a:prstGeom>
        </p:spPr>
      </p:pic>
      <p:pic>
        <p:nvPicPr>
          <p:cNvPr id="10" name="그림 11" descr="last_HY_logo.png"/>
          <p:cNvPicPr>
            <a:picLocks noChangeAspect="1"/>
          </p:cNvPicPr>
          <p:nvPr userDrawn="1"/>
        </p:nvPicPr>
        <p:blipFill>
          <a:blip r:embed="rId4" cstate="print">
            <a:lum bright="-40000"/>
          </a:blip>
          <a:srcRect/>
          <a:stretch>
            <a:fillRect/>
          </a:stretch>
        </p:blipFill>
        <p:spPr bwMode="auto">
          <a:xfrm>
            <a:off x="6718687" y="6105529"/>
            <a:ext cx="2145914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연결선 11"/>
          <p:cNvCxnSpPr/>
          <p:nvPr userDrawn="1"/>
        </p:nvCxnSpPr>
        <p:spPr>
          <a:xfrm>
            <a:off x="6724651" y="6346829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9380759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7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8"/>
            <a:ext cx="9144000" cy="516751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6724651" y="6346829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그림 12" descr="HYE_logo_KOR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4649" y="6104352"/>
            <a:ext cx="2105025" cy="19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98394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E07-A597-4DCD-8A75-5720D8D0252A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7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E07-A597-4DCD-8A75-5720D8D0252A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3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E07-A597-4DCD-8A75-5720D8D0252A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3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E07-A597-4DCD-8A75-5720D8D0252A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E07-A597-4DCD-8A75-5720D8D0252A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6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E07-A597-4DCD-8A75-5720D8D0252A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1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E07-A597-4DCD-8A75-5720D8D0252A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5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5E07-A597-4DCD-8A75-5720D8D0252A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77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5E07-A597-4DCD-8A75-5720D8D0252A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E5341-A335-414C-AE39-CA1A43D3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6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7A9-1FA0-4FAB-92EF-3E6F3BDE73A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24EA-AB9A-4AAE-A7D6-B5534FF0013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4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ransition>
    <p:fade/>
  </p:transition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331640" y="1862826"/>
            <a:ext cx="6172200" cy="857250"/>
          </a:xfrm>
        </p:spPr>
        <p:txBody>
          <a:bodyPr>
            <a:normAutofit/>
          </a:bodyPr>
          <a:lstStyle/>
          <a:p>
            <a:pPr algn="ctr"/>
            <a:r>
              <a:rPr lang="ko-KR" altLang="en-US" sz="2100" dirty="0"/>
              <a:t>데이터구조론 실습 </a:t>
            </a:r>
            <a:r>
              <a:rPr lang="en-US" altLang="ko-KR" sz="2100" dirty="0"/>
              <a:t>–  </a:t>
            </a:r>
            <a:br>
              <a:rPr lang="en-US" altLang="ko-KR" sz="2100" dirty="0"/>
            </a:br>
            <a:r>
              <a:rPr lang="ko-KR" altLang="en-US" sz="2100" dirty="0" err="1"/>
              <a:t>스택</a:t>
            </a:r>
            <a:r>
              <a:rPr lang="en-US" altLang="ko-KR" sz="2100" dirty="0"/>
              <a:t>(Stack)</a:t>
            </a:r>
            <a:endParaRPr lang="ko-KR" altLang="en-US" sz="2100" dirty="0"/>
          </a:p>
        </p:txBody>
      </p:sp>
      <p:sp>
        <p:nvSpPr>
          <p:cNvPr id="3" name="제목 6"/>
          <p:cNvSpPr txBox="1">
            <a:spLocks/>
          </p:cNvSpPr>
          <p:nvPr/>
        </p:nvSpPr>
        <p:spPr>
          <a:xfrm>
            <a:off x="884076" y="4061014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rgbClr val="00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5723936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err="1"/>
              <a:t>parentheses.c</a:t>
            </a:r>
            <a:r>
              <a:rPr lang="en-US" altLang="ko-KR" sz="2000" dirty="0"/>
              <a:t> – </a:t>
            </a:r>
            <a:r>
              <a:rPr lang="ko-KR" altLang="en-US" sz="2000" dirty="0"/>
              <a:t>괄호검사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7235" y="914400"/>
            <a:ext cx="3946762" cy="4423968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1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stdio.h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1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stdlib.h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1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string.h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MAX_STACK_SIZE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100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FALSE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0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TRUE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1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stack[</a:t>
            </a:r>
            <a:r>
              <a:rPr lang="en-US" altLang="ko-KR" sz="11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MAX_STACK_SIZE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];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top;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 </a:t>
            </a:r>
            <a:r>
              <a:rPr lang="en-US" altLang="ko-KR" sz="11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//stack initialize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init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 = -1;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//check empty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 == -1);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3997" y="914400"/>
            <a:ext cx="4862146" cy="5526513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//check full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is_full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 == (</a:t>
            </a:r>
            <a:r>
              <a:rPr lang="en-US" altLang="ko-KR" sz="11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MAX_STACK_SIZE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- 1));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push(</a:t>
            </a:r>
            <a:r>
              <a:rPr lang="en-US" altLang="ko-KR" sz="11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item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is_full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 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fprintf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stderr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"Stack full error\n"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-&gt;stack[++(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-&gt;top)] = 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item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pop(</a:t>
            </a:r>
            <a:r>
              <a:rPr lang="en-US" altLang="ko-KR" sz="11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fprintf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stderr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"Stack empty error\n"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exit(1);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-&gt;stack[(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-&gt;top)--];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peek(</a:t>
            </a:r>
            <a:r>
              <a:rPr lang="en-US" altLang="ko-KR" sz="11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 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fprintf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stderr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"Stack empty error\n"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exit(1);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-&gt;stack[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-&gt;top];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 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1389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err="1"/>
              <a:t>parentheses.c</a:t>
            </a:r>
            <a:r>
              <a:rPr lang="en-US" altLang="ko-KR" sz="2000" dirty="0"/>
              <a:t> – </a:t>
            </a:r>
            <a:r>
              <a:rPr lang="ko-KR" altLang="en-US" sz="2000" dirty="0"/>
              <a:t>괄호검사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5902" y="817685"/>
            <a:ext cx="7292729" cy="5625643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check_matching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s;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open_ch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n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strlen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init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(&amp;s); 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//stack initialize</a:t>
            </a: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r>
              <a:rPr lang="en-US" altLang="ko-KR" sz="12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19417" y="1907820"/>
            <a:ext cx="3235569" cy="2862322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괄호검사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반드시 '('와 ')' 또는 '{'와'}' 또는 '['와 ']' 의 쌍이 같이 </a:t>
            </a:r>
            <a:r>
              <a:rPr lang="ko-KR" altLang="en-US" dirty="0" err="1"/>
              <a:t>와야합니다</a:t>
            </a:r>
            <a:r>
              <a:rPr lang="ko-KR" altLang="en-US" dirty="0"/>
              <a:t>. 그렇지 않을 경우 </a:t>
            </a:r>
            <a:r>
              <a:rPr lang="en-US" altLang="ko-KR" dirty="0"/>
              <a:t>‘</a:t>
            </a:r>
            <a:r>
              <a:rPr lang="ko-KR" altLang="en-US" dirty="0" err="1"/>
              <a:t>return</a:t>
            </a:r>
            <a:r>
              <a:rPr lang="ko-KR" altLang="en-US" dirty="0"/>
              <a:t> FALSE</a:t>
            </a:r>
            <a:r>
              <a:rPr lang="en-US" altLang="ko-KR" dirty="0"/>
              <a:t>’</a:t>
            </a:r>
            <a:r>
              <a:rPr lang="ko-KR" altLang="en-US" dirty="0"/>
              <a:t>를 출력하세요.</a:t>
            </a:r>
          </a:p>
          <a:p>
            <a:endParaRPr lang="en-US" altLang="ko-KR" dirty="0"/>
          </a:p>
          <a:p>
            <a:r>
              <a:rPr lang="ko-KR" altLang="en-US" dirty="0"/>
              <a:t>괄호 열림 없이 괄호 닫힘이 올 경우 </a:t>
            </a:r>
            <a:r>
              <a:rPr lang="en-US" altLang="ko-KR" dirty="0"/>
              <a:t>‘</a:t>
            </a:r>
            <a:r>
              <a:rPr lang="ko-KR" altLang="en-US" dirty="0" err="1"/>
              <a:t>return</a:t>
            </a:r>
            <a:r>
              <a:rPr lang="ko-KR" altLang="en-US" dirty="0"/>
              <a:t> FALSE</a:t>
            </a:r>
            <a:r>
              <a:rPr lang="en-US" altLang="ko-KR" dirty="0"/>
              <a:t>’</a:t>
            </a:r>
            <a:r>
              <a:rPr lang="ko-KR" altLang="en-US" dirty="0"/>
              <a:t>를 출력하세요.</a:t>
            </a:r>
          </a:p>
        </p:txBody>
      </p:sp>
      <p:sp>
        <p:nvSpPr>
          <p:cNvPr id="5" name="실행 단추: 도움말 4">
            <a:hlinkClick r:id="" action="ppaction://noaction" highlightClick="1"/>
          </p:cNvPr>
          <p:cNvSpPr/>
          <p:nvPr/>
        </p:nvSpPr>
        <p:spPr>
          <a:xfrm>
            <a:off x="1283676" y="2729294"/>
            <a:ext cx="1916723" cy="1802424"/>
          </a:xfrm>
          <a:prstGeom prst="actionButtonHelp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2640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err="1"/>
              <a:t>parentheses.c</a:t>
            </a:r>
            <a:r>
              <a:rPr lang="en-US" altLang="ko-KR" sz="2000" dirty="0"/>
              <a:t> – </a:t>
            </a:r>
            <a:r>
              <a:rPr lang="ko-KR" altLang="en-US" sz="2000" dirty="0"/>
              <a:t>괄호검사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1691" y="999273"/>
            <a:ext cx="5556739" cy="1870897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main()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check_matching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"{A[(i+1)]=0;}"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==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TRUE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"parentheses check Success \n"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"parentheses check Failure \n"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0;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46894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err="1"/>
              <a:t>parentheses.c</a:t>
            </a:r>
            <a:r>
              <a:rPr lang="en-US" altLang="ko-KR" sz="2000" dirty="0"/>
              <a:t> – </a:t>
            </a:r>
            <a:r>
              <a:rPr lang="ko-KR" altLang="en-US" sz="2000" dirty="0"/>
              <a:t>괄호검사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7235" y="914400"/>
            <a:ext cx="3946762" cy="4423968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1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stdio.h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1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stdlib.h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1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string.h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MAX_STACK_SIZE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100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FALSE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0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TRUE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1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stack[</a:t>
            </a:r>
            <a:r>
              <a:rPr lang="en-US" altLang="ko-KR" sz="11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MAX_STACK_SIZE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];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top;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 </a:t>
            </a:r>
            <a:r>
              <a:rPr lang="en-US" altLang="ko-KR" sz="11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//stack initialize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init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 = -1;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//check empty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 == -1);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3997" y="914400"/>
            <a:ext cx="4862146" cy="5526513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//check full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is_full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 == (</a:t>
            </a:r>
            <a:r>
              <a:rPr lang="en-US" altLang="ko-KR" sz="11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MAX_STACK_SIZE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- 1));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push(</a:t>
            </a:r>
            <a:r>
              <a:rPr lang="en-US" altLang="ko-KR" sz="11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item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is_full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 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fprintf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stderr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"Stack full error\n"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-&gt;stack[++(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-&gt;top)] = 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item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pop(</a:t>
            </a:r>
            <a:r>
              <a:rPr lang="en-US" altLang="ko-KR" sz="11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fprintf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stderr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"Stack empty error\n"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exit(1);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-&gt;stack[(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-&gt;top)--];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peek(</a:t>
            </a:r>
            <a:r>
              <a:rPr lang="en-US" altLang="ko-KR" sz="11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 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fprintf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stderr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"Stack empty error\n"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exit(1);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-&gt;stack[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-&gt;top];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 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3177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err="1"/>
              <a:t>parentheses.c</a:t>
            </a:r>
            <a:r>
              <a:rPr lang="en-US" altLang="ko-KR" sz="2000" dirty="0"/>
              <a:t> – </a:t>
            </a:r>
            <a:r>
              <a:rPr lang="ko-KR" altLang="en-US" sz="2000" dirty="0"/>
              <a:t>괄호검사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5902" y="817685"/>
            <a:ext cx="7292729" cy="6123471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check_matching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s;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open_ch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n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strlen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init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(&amp;s); 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//stack initialize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for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0;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&lt; n;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++)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in[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];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switch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'('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'['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'{'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push(&amp;s,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break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')'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']'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'}'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(&amp;s))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FALSE;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open_ch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pop(&amp;s);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open_ch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==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'('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&amp;&amp;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!=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')'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||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	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open_ch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==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'['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&amp;&amp;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!=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']'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||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	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open_ch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==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'{'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&amp;&amp;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!=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'}'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FALSE;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break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(!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(&amp;s))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FALSE; 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//stack must be empty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TRUE;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r>
              <a:rPr lang="en-US" altLang="ko-KR" sz="12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실행 단추: 사용자 지정 5">
            <a:hlinkClick r:id="" action="ppaction://noaction" highlightClick="1"/>
          </p:cNvPr>
          <p:cNvSpPr/>
          <p:nvPr/>
        </p:nvSpPr>
        <p:spPr>
          <a:xfrm>
            <a:off x="281940" y="2011680"/>
            <a:ext cx="7155180" cy="4366260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397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err="1"/>
              <a:t>parentheses.c</a:t>
            </a:r>
            <a:r>
              <a:rPr lang="en-US" altLang="ko-KR" sz="2000" dirty="0"/>
              <a:t> – </a:t>
            </a:r>
            <a:r>
              <a:rPr lang="ko-KR" altLang="en-US" sz="2000" dirty="0"/>
              <a:t>괄호검사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1691" y="999273"/>
            <a:ext cx="5556739" cy="1870897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main()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check_matching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"{A[(i+1)]=0;}"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== </a:t>
            </a:r>
            <a:r>
              <a:rPr lang="en-US" altLang="ko-KR" sz="12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TRUE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"parentheses check Success \n"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"parentheses check Failure \n"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0;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4214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err="1"/>
              <a:t>postfix.c</a:t>
            </a:r>
            <a:r>
              <a:rPr lang="en-US" altLang="ko-KR" sz="2000" dirty="0"/>
              <a:t> –</a:t>
            </a:r>
            <a:r>
              <a:rPr lang="ko-KR" altLang="en-US" sz="2000" dirty="0"/>
              <a:t>후위 표기 식 계산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7235" y="914400"/>
            <a:ext cx="3946762" cy="4423968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1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stdio.h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1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stdlib.h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1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string.h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MAX_STACK_SIZE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100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FALSE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0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TRUE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1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stack[</a:t>
            </a:r>
            <a:r>
              <a:rPr lang="en-US" altLang="ko-KR" sz="11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MAX_STACK_SIZE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];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top;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 </a:t>
            </a:r>
            <a:r>
              <a:rPr lang="en-US" altLang="ko-KR" sz="11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//stack initialize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init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 = -1;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//check empty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 == -1);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3997" y="914400"/>
            <a:ext cx="4862146" cy="5526513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//check full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is_full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 == (</a:t>
            </a:r>
            <a:r>
              <a:rPr lang="en-US" altLang="ko-KR" sz="11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MAX_STACK_SIZE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- 1));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push(</a:t>
            </a:r>
            <a:r>
              <a:rPr lang="en-US" altLang="ko-KR" sz="11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item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is_full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 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fprintf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stderr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"Stack full error\n"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-&gt;stack[++(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-&gt;top)] = 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item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pop(</a:t>
            </a:r>
            <a:r>
              <a:rPr lang="en-US" altLang="ko-KR" sz="11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fprintf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stderr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"Stack empty error\n"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exit(1);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-&gt;stack[(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-&gt;top)--];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element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peek(</a:t>
            </a:r>
            <a:r>
              <a:rPr lang="en-US" altLang="ko-KR" sz="11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 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fprintf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stderr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"Stack empty error\n"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exit(1);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-&gt;stack[</a:t>
            </a: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-&gt;top];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 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35" y="5566475"/>
            <a:ext cx="3633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Stack </a:t>
            </a:r>
            <a:r>
              <a:rPr lang="ko-KR" altLang="en-US" b="1" dirty="0">
                <a:solidFill>
                  <a:srgbClr val="FF0000"/>
                </a:solidFill>
              </a:rPr>
              <a:t>구조체 선언부터 </a:t>
            </a:r>
            <a:r>
              <a:rPr lang="en-US" altLang="ko-KR" b="1" dirty="0">
                <a:solidFill>
                  <a:srgbClr val="FF0000"/>
                </a:solidFill>
              </a:rPr>
              <a:t>peek </a:t>
            </a:r>
            <a:r>
              <a:rPr lang="ko-KR" altLang="en-US" b="1" dirty="0">
                <a:solidFill>
                  <a:srgbClr val="FF0000"/>
                </a:solidFill>
              </a:rPr>
              <a:t>함수까지는 전과 동일</a:t>
            </a:r>
          </a:p>
        </p:txBody>
      </p:sp>
    </p:spTree>
    <p:extLst>
      <p:ext uri="{BB962C8B-B14F-4D97-AF65-F5344CB8AC3E}">
        <p14:creationId xmlns:p14="http://schemas.microsoft.com/office/powerpoint/2010/main" val="275451919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postfix.c</a:t>
            </a:r>
            <a:r>
              <a:rPr lang="en-US" altLang="ko-KR" sz="2400" dirty="0"/>
              <a:t> –</a:t>
            </a:r>
            <a:r>
              <a:rPr lang="ko-KR" altLang="en-US" sz="2400" dirty="0"/>
              <a:t>후위 표기 식 계산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5902" y="914400"/>
            <a:ext cx="7257560" cy="4835170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후위 표기 수식 계산 함수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eval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exp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[])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op1, op2, value,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0;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len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strlen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exp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s;</a:t>
            </a:r>
          </a:p>
          <a:p>
            <a:pPr latinLnBrk="0">
              <a:lnSpc>
                <a:spcPct val="107000"/>
              </a:lnSpc>
            </a:pPr>
            <a:endParaRPr lang="en-US" altLang="ko-KR" sz="1200" b="1" kern="0" dirty="0">
              <a:solidFill>
                <a:srgbClr val="000000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17243" y="2336467"/>
            <a:ext cx="3112477" cy="1754326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입력이 </a:t>
            </a:r>
            <a:r>
              <a:rPr lang="ko-KR" altLang="en-US" dirty="0" err="1"/>
              <a:t>피연산자일</a:t>
            </a:r>
            <a:r>
              <a:rPr lang="ko-KR" altLang="en-US" dirty="0"/>
              <a:t> 경우 스택에 </a:t>
            </a:r>
            <a:r>
              <a:rPr lang="ko-KR" altLang="en-US" dirty="0" err="1"/>
              <a:t>push를</a:t>
            </a:r>
            <a:r>
              <a:rPr lang="ko-KR" altLang="en-US" dirty="0"/>
              <a:t> 합니다.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입력에 연산자가 나올 경우 두 수를 </a:t>
            </a:r>
            <a:r>
              <a:rPr lang="ko-KR" altLang="en-US" dirty="0" err="1"/>
              <a:t>pop하여</a:t>
            </a:r>
            <a:r>
              <a:rPr lang="ko-KR" altLang="en-US" dirty="0"/>
              <a:t> 연산을 한 후 스택에 </a:t>
            </a:r>
            <a:r>
              <a:rPr lang="ko-KR" altLang="en-US" dirty="0" err="1"/>
              <a:t>push를</a:t>
            </a:r>
            <a:r>
              <a:rPr lang="ko-KR" altLang="en-US" dirty="0"/>
              <a:t> 합니다.</a:t>
            </a:r>
          </a:p>
        </p:txBody>
      </p:sp>
      <p:sp>
        <p:nvSpPr>
          <p:cNvPr id="3" name="실행 단추: 도움말 2">
            <a:hlinkClick r:id="" action="ppaction://noaction" highlightClick="1"/>
          </p:cNvPr>
          <p:cNvSpPr/>
          <p:nvPr/>
        </p:nvSpPr>
        <p:spPr>
          <a:xfrm>
            <a:off x="1230922" y="2778369"/>
            <a:ext cx="1916723" cy="1802424"/>
          </a:xfrm>
          <a:prstGeom prst="actionButtonHelp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3991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postfix.c</a:t>
            </a:r>
            <a:r>
              <a:rPr lang="en-US" altLang="ko-KR" sz="2400" dirty="0"/>
              <a:t> –</a:t>
            </a:r>
            <a:r>
              <a:rPr lang="ko-KR" altLang="en-US" sz="2400" dirty="0"/>
              <a:t>후위 표기 식 계산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3239" y="1064461"/>
            <a:ext cx="5829300" cy="168597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main()</a:t>
            </a:r>
            <a:endParaRPr lang="ko-KR" altLang="ko-KR" sz="1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4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result;</a:t>
            </a:r>
            <a:endParaRPr lang="ko-KR" altLang="ko-KR" sz="1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4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4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4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후위표기식은</a:t>
            </a:r>
            <a:r>
              <a:rPr lang="en-US" altLang="ko-KR" sz="14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82/3-32*+\n"</a:t>
            </a: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result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eval</a:t>
            </a: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4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"82/3-32*+"</a:t>
            </a: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4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4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4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결과값은</a:t>
            </a:r>
            <a:r>
              <a:rPr lang="en-US" altLang="ko-KR" sz="14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%d\n"</a:t>
            </a: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result);</a:t>
            </a:r>
            <a:endParaRPr lang="ko-KR" altLang="ko-KR" sz="1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07046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postfix.c</a:t>
            </a:r>
            <a:r>
              <a:rPr lang="en-US" altLang="ko-KR" sz="2400" dirty="0"/>
              <a:t> –</a:t>
            </a:r>
            <a:r>
              <a:rPr lang="ko-KR" altLang="en-US" sz="2400" dirty="0"/>
              <a:t>후위 표기 식 계산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5902" y="914400"/>
            <a:ext cx="7257560" cy="5728235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후위 표기 수식 계산 함수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eval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exp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[])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op1, op2, value,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0;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len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strlen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200" b="1" kern="0" dirty="0" err="1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exp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char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StackType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s;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init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(&amp;s);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for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0;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len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++)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exp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[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];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!=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'+'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&amp;&amp;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!=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'-'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&amp;&amp;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!=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'*'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&amp;&amp;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!=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'/'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value = 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-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'0'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push(&amp;s, value);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op2 = pop(&amp;s);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op1 = pop(&amp;s);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switch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2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ch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{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'+'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push(&amp;s, op1 + op2);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break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'-'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push(&amp;s, op1 - op2);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break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'*'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push(&amp;s, op1*op2);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break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case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2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'/'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: push(&amp;s, op1 / op2); 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break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pop(&amp;s);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실행 단추: 사용자 지정 3">
            <a:hlinkClick r:id="" action="ppaction://noaction" highlightClick="1"/>
          </p:cNvPr>
          <p:cNvSpPr/>
          <p:nvPr/>
        </p:nvSpPr>
        <p:spPr>
          <a:xfrm>
            <a:off x="281940" y="2399296"/>
            <a:ext cx="7117080" cy="3826243"/>
          </a:xfrm>
          <a:prstGeom prst="actionButtonBlank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5715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&amp; pop – using global variables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1895" y="914400"/>
            <a:ext cx="3854936" cy="5754139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MAX_STACK_SIZE 100</a:t>
            </a:r>
          </a:p>
          <a:p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element;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  stack[MAX_STACK_SIZE]; </a:t>
            </a:r>
          </a:p>
          <a:p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top = -1; </a:t>
            </a:r>
            <a:endParaRPr lang="ko-KR" altLang="en-US" sz="14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공백 상태 검출 함수</a:t>
            </a:r>
            <a:endParaRPr lang="ko-KR" altLang="en-US" sz="14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is_empty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reverse(n);</a:t>
            </a:r>
            <a:endParaRPr lang="ko-KR" altLang="ko-KR" sz="1400" b="1" kern="1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포화 상태 검출 함수</a:t>
            </a:r>
            <a:endParaRPr lang="ko-KR" altLang="en-US" sz="14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is_full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reverse(n);</a:t>
            </a:r>
            <a:endParaRPr lang="ko-KR" altLang="ko-KR" sz="1400" b="1" kern="1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삽입 함수</a:t>
            </a:r>
            <a:endParaRPr lang="ko-KR" altLang="en-US" sz="14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push(element item)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</a:p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reverse(n);</a:t>
            </a:r>
            <a:endParaRPr lang="ko-KR" altLang="ko-KR" sz="1400" b="1" kern="1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 함수</a:t>
            </a:r>
            <a:endParaRPr lang="ko-KR" altLang="en-US" sz="14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 pop() 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</a:p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reverse(n);</a:t>
            </a:r>
            <a:endParaRPr lang="ko-KR" altLang="ko-KR" sz="1400" b="1" kern="1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36831" y="914400"/>
            <a:ext cx="3596054" cy="3985386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피크 함수</a:t>
            </a:r>
            <a:endParaRPr lang="ko-KR" altLang="en-US" sz="14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 peek() 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</a:p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reverse(n);</a:t>
            </a:r>
            <a:endParaRPr lang="ko-KR" altLang="ko-KR" sz="1400" b="1" kern="1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stack[top]; 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 함수</a:t>
            </a:r>
            <a:endParaRPr lang="ko-KR" altLang="en-US" sz="1400" b="1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push(1);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push(2);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push(3);</a:t>
            </a:r>
          </a:p>
          <a:p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pop());</a:t>
            </a:r>
          </a:p>
          <a:p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pop());</a:t>
            </a:r>
          </a:p>
          <a:p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pop());</a:t>
            </a:r>
          </a:p>
          <a:p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b="1" dirty="0" err="1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is_empty</a:t>
            </a:r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71095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postfix.c</a:t>
            </a:r>
            <a:r>
              <a:rPr lang="en-US" altLang="ko-KR" sz="2400" dirty="0"/>
              <a:t> –</a:t>
            </a:r>
            <a:r>
              <a:rPr lang="ko-KR" altLang="en-US" sz="2400" dirty="0"/>
              <a:t>후위 표기 식 계산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3239" y="1064461"/>
            <a:ext cx="5829300" cy="168597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main()</a:t>
            </a:r>
            <a:endParaRPr lang="ko-KR" altLang="ko-KR" sz="1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4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result;</a:t>
            </a:r>
            <a:endParaRPr lang="ko-KR" altLang="ko-KR" sz="1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4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4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4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후위표기식은</a:t>
            </a:r>
            <a:r>
              <a:rPr lang="en-US" altLang="ko-KR" sz="14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82/3-32*+\n"</a:t>
            </a: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result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eval</a:t>
            </a: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4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"82/3-32*+"</a:t>
            </a: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4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4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4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결과값은</a:t>
            </a:r>
            <a:r>
              <a:rPr lang="en-US" altLang="ko-KR" sz="1400" b="1" kern="0" dirty="0">
                <a:solidFill>
                  <a:srgbClr val="A31515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%d\n"</a:t>
            </a: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result);</a:t>
            </a:r>
            <a:endParaRPr lang="ko-KR" altLang="ko-KR" sz="1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0317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&amp; pop – using global variables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914400"/>
            <a:ext cx="4572000" cy="4786247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1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stdio.h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#define</a:t>
            </a: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 MAX_STACK_SIZE 100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typedef</a:t>
            </a: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 element;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element  stack[MAX_STACK_SIZE]; 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  top = -1; 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공백 상태 검출 함수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 err="1"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()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(top == -1);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포화 상태 검출 함수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 err="1">
                <a:latin typeface="돋움체" panose="020B0609000101010101" pitchFamily="49" charset="-127"/>
                <a:cs typeface="돋움체" panose="020B0609000101010101" pitchFamily="49" charset="-127"/>
              </a:rPr>
              <a:t>is_full</a:t>
            </a: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()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(top == (MAX_STACK_SIZE-1));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삽입 함수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 push(element item)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{ 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  	  </a:t>
            </a:r>
            <a:r>
              <a:rPr lang="en-US" altLang="ko-KR" sz="1100" b="1" kern="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( </a:t>
            </a:r>
            <a:r>
              <a:rPr lang="en-US" altLang="ko-KR" sz="1100" b="1" kern="0" dirty="0" err="1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is_full</a:t>
            </a: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() ) { 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100" b="1" kern="0" dirty="0" err="1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fprintf</a:t>
            </a: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stderr</a:t>
            </a: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100" b="1" kern="0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100" b="1" kern="0" dirty="0">
                <a:solidFill>
                  <a:srgbClr val="A31515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스택 포화 에러</a:t>
            </a:r>
            <a:r>
              <a:rPr lang="en-US" altLang="ko-KR" sz="1100" b="1" kern="0" dirty="0">
                <a:solidFill>
                  <a:srgbClr val="A31515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\n"</a:t>
            </a: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100" b="1" kern="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; 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  } 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  </a:t>
            </a:r>
            <a:r>
              <a:rPr lang="en-US" altLang="ko-KR" sz="1100" b="1" kern="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stack[++top] = item;</a:t>
            </a: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72000" y="914400"/>
            <a:ext cx="4572000" cy="532966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삭제 함수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element pop() 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{ 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   	</a:t>
            </a:r>
            <a:r>
              <a:rPr lang="en-US" altLang="ko-KR" sz="1100" b="1" kern="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( </a:t>
            </a:r>
            <a:r>
              <a:rPr lang="en-US" altLang="ko-KR" sz="1100" b="1" kern="0" dirty="0" err="1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() ) 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100" b="1" kern="0" dirty="0" err="1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fprintf</a:t>
            </a: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stderr</a:t>
            </a: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100" b="1" kern="0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100" b="1" kern="0" dirty="0">
                <a:solidFill>
                  <a:srgbClr val="A31515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스택 공백 에러</a:t>
            </a:r>
            <a:r>
              <a:rPr lang="en-US" altLang="ko-KR" sz="1100" b="1" kern="0" dirty="0">
                <a:solidFill>
                  <a:srgbClr val="A31515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\n"</a:t>
            </a: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	exit(1); 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stack[top--];</a:t>
            </a: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} 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피크 함수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element peek() 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{ 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   	</a:t>
            </a:r>
            <a:r>
              <a:rPr lang="en-US" altLang="ko-KR" sz="1100" b="1" kern="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if</a:t>
            </a: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( </a:t>
            </a:r>
            <a:r>
              <a:rPr lang="en-US" altLang="ko-KR" sz="1100" b="1" kern="0" dirty="0" err="1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(s) ) 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100" b="1" kern="0" dirty="0" err="1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fprintf</a:t>
            </a: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stderr</a:t>
            </a: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100" b="1" kern="0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"</a:t>
            </a:r>
            <a:r>
              <a:rPr lang="ko-KR" altLang="ko-KR" sz="1100" b="1" kern="0" dirty="0">
                <a:solidFill>
                  <a:srgbClr val="A31515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스택 공백 에러</a:t>
            </a:r>
            <a:r>
              <a:rPr lang="en-US" altLang="ko-KR" sz="1100" b="1" kern="0" dirty="0">
                <a:solidFill>
                  <a:srgbClr val="A31515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\n"</a:t>
            </a: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	exit(1); 		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else</a:t>
            </a: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100" b="1" kern="0" dirty="0">
                <a:highlight>
                  <a:srgbClr val="FFFF0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 stack[top];</a:t>
            </a: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주 함수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void</a:t>
            </a: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 main()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	push(1);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	push(2);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	push(3);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 err="1"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"%d\n"</a:t>
            </a: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, pop());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 err="1"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"%d\n"</a:t>
            </a: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, pop());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 err="1"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"%d\n"</a:t>
            </a: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, pop());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 err="1"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"%d\n"</a:t>
            </a: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100" b="1" kern="0" dirty="0" err="1">
                <a:latin typeface="돋움체" panose="020B0609000101010101" pitchFamily="49" charset="-127"/>
                <a:cs typeface="돋움체" panose="020B0609000101010101" pitchFamily="49" charset="-127"/>
              </a:rPr>
              <a:t>is_empty</a:t>
            </a: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());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900546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&amp; pop – using structure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2089" y="914400"/>
            <a:ext cx="4347822" cy="478746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289E63-1016-45BB-9B18-B994AEBD85EE}"/>
              </a:ext>
            </a:extLst>
          </p:cNvPr>
          <p:cNvSpPr/>
          <p:nvPr/>
        </p:nvSpPr>
        <p:spPr>
          <a:xfrm>
            <a:off x="215902" y="966090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MAX_STACK_SIZE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100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element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stack[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MAX_STACK_SIZE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top;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//stack initialization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reverse(n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//check empty state of stack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is_empty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reverse(n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7CF69A-AEB2-4AE5-8318-E05392D4E147}"/>
              </a:ext>
            </a:extLst>
          </p:cNvPr>
          <p:cNvSpPr/>
          <p:nvPr/>
        </p:nvSpPr>
        <p:spPr>
          <a:xfrm>
            <a:off x="4459912" y="914400"/>
            <a:ext cx="4572000" cy="478746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D3F95F-FC3C-456C-8E05-183694905035}"/>
              </a:ext>
            </a:extLst>
          </p:cNvPr>
          <p:cNvSpPr/>
          <p:nvPr/>
        </p:nvSpPr>
        <p:spPr>
          <a:xfrm>
            <a:off x="4459912" y="1043911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//check full state of stack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is_full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b="1" kern="0" dirty="0">
                <a:solidFill>
                  <a:srgbClr val="0000FF"/>
                </a:solidFill>
                <a:highlight>
                  <a:srgbClr val="808080"/>
                </a:highlight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	 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reverse(n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//add an item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push(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is_full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stderr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스택 포화 에러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  <a:r>
              <a:rPr lang="en-US" altLang="ko-KR" sz="1400" b="1" kern="0" dirty="0">
                <a:solidFill>
                  <a:srgbClr val="0000FF"/>
                </a:solidFill>
                <a:highlight>
                  <a:srgbClr val="808080"/>
                </a:highlight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	 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reverse(n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368400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&amp; pop – using structure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2089" y="914400"/>
            <a:ext cx="4572000" cy="496860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7CF69A-AEB2-4AE5-8318-E05392D4E147}"/>
              </a:ext>
            </a:extLst>
          </p:cNvPr>
          <p:cNvSpPr/>
          <p:nvPr/>
        </p:nvSpPr>
        <p:spPr>
          <a:xfrm>
            <a:off x="4684089" y="914400"/>
            <a:ext cx="4347822" cy="478746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D3F95F-FC3C-456C-8E05-183694905035}"/>
              </a:ext>
            </a:extLst>
          </p:cNvPr>
          <p:cNvSpPr/>
          <p:nvPr/>
        </p:nvSpPr>
        <p:spPr>
          <a:xfrm>
            <a:off x="4779053" y="1156136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(&amp;s);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push(&amp;s, 1);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push(&amp;s, 2);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push(&amp;s, 3);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printf(</a:t>
            </a:r>
            <a:r>
              <a:rPr lang="pt-BR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pop(&amp;s));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printf(</a:t>
            </a:r>
            <a:r>
              <a:rPr lang="pt-BR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pop(&amp;s));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printf(</a:t>
            </a:r>
            <a:r>
              <a:rPr lang="pt-BR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pop(&amp;s));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is_empty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(&amp;s));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 0;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67A664-089E-4955-BF8F-7D93D9C21330}"/>
              </a:ext>
            </a:extLst>
          </p:cNvPr>
          <p:cNvSpPr/>
          <p:nvPr/>
        </p:nvSpPr>
        <p:spPr>
          <a:xfrm>
            <a:off x="112089" y="874934"/>
            <a:ext cx="4572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//delete top item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pop(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is_empty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stderr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스택 공백 에러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exit(1);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b="1" kern="0" dirty="0">
                <a:solidFill>
                  <a:srgbClr val="0000FF"/>
                </a:solidFill>
                <a:highlight>
                  <a:srgbClr val="808080"/>
                </a:highlight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reverse(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//peek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peek(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is_empty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stderr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스택 공백 에러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exit(1);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</a:t>
            </a:r>
            <a:r>
              <a:rPr lang="en-US" altLang="ko-KR" sz="1400" b="1" kern="0" dirty="0">
                <a:solidFill>
                  <a:srgbClr val="0000FF"/>
                </a:solidFill>
                <a:highlight>
                  <a:srgbClr val="808080"/>
                </a:highlight>
                <a:latin typeface="돋움체" panose="020B0609000101010101" pitchFamily="49" charset="-127"/>
                <a:ea typeface="돋움체" panose="020B0609000101010101" pitchFamily="49" charset="-127"/>
                <a:cs typeface="돋움체" panose="020B0609000101010101" pitchFamily="49" charset="-127"/>
              </a:rPr>
              <a:t>	 </a:t>
            </a:r>
            <a:r>
              <a:rPr lang="en-US" altLang="ko-KR" sz="1400" b="1" kern="0" dirty="0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돋움체" panose="020B0609000101010101" pitchFamily="49" charset="-127"/>
                <a:cs typeface="돋움체" panose="020B0609000101010101" pitchFamily="49" charset="-127"/>
              </a:rPr>
              <a:t>	reverse(n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51816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&amp; pop – using structure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2089" y="914400"/>
            <a:ext cx="4347822" cy="478746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289E63-1016-45BB-9B18-B994AEBD85EE}"/>
              </a:ext>
            </a:extLst>
          </p:cNvPr>
          <p:cNvSpPr/>
          <p:nvPr/>
        </p:nvSpPr>
        <p:spPr>
          <a:xfrm>
            <a:off x="215902" y="966090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MAX_STACK_SIZE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100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element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stack[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MAX_STACK_SIZE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top;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//stack initialization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 top = -1;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//check empty state of stack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is_empty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 top == -1);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7CF69A-AEB2-4AE5-8318-E05392D4E147}"/>
              </a:ext>
            </a:extLst>
          </p:cNvPr>
          <p:cNvSpPr/>
          <p:nvPr/>
        </p:nvSpPr>
        <p:spPr>
          <a:xfrm>
            <a:off x="4459912" y="914400"/>
            <a:ext cx="4572000" cy="478746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D3F95F-FC3C-456C-8E05-183694905035}"/>
              </a:ext>
            </a:extLst>
          </p:cNvPr>
          <p:cNvSpPr/>
          <p:nvPr/>
        </p:nvSpPr>
        <p:spPr>
          <a:xfrm>
            <a:off x="4459912" y="1043911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//check full state of stack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is_full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-&gt;top == 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MAX_STACK_SIZE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//add an item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push(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is_full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stderr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스택 포화 에러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</a:t>
            </a: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exit(1)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 stack[++(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 top)] 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400583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&amp; pop – using structure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2089" y="914400"/>
            <a:ext cx="4572000" cy="496860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7CF69A-AEB2-4AE5-8318-E05392D4E147}"/>
              </a:ext>
            </a:extLst>
          </p:cNvPr>
          <p:cNvSpPr/>
          <p:nvPr/>
        </p:nvSpPr>
        <p:spPr>
          <a:xfrm>
            <a:off x="4684089" y="914400"/>
            <a:ext cx="4347822" cy="478746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en-US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D3F95F-FC3C-456C-8E05-183694905035}"/>
              </a:ext>
            </a:extLst>
          </p:cNvPr>
          <p:cNvSpPr/>
          <p:nvPr/>
        </p:nvSpPr>
        <p:spPr>
          <a:xfrm>
            <a:off x="4779053" y="1156136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(&amp;s);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push(&amp;s, 1);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push(&amp;s, 2);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push(&amp;s, 3);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printf(</a:t>
            </a:r>
            <a:r>
              <a:rPr lang="pt-BR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pop(&amp;s));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printf(</a:t>
            </a:r>
            <a:r>
              <a:rPr lang="pt-BR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pop(&amp;s));</a:t>
            </a:r>
          </a:p>
          <a:p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printf(</a:t>
            </a:r>
            <a:r>
              <a:rPr lang="pt-BR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pt-B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pop(&amp;s));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is_empty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(&amp;s));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 0;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67A664-089E-4955-BF8F-7D93D9C21330}"/>
              </a:ext>
            </a:extLst>
          </p:cNvPr>
          <p:cNvSpPr/>
          <p:nvPr/>
        </p:nvSpPr>
        <p:spPr>
          <a:xfrm>
            <a:off x="112089" y="874934"/>
            <a:ext cx="4572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//delete top item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pop(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is_empty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stderr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스택 공백 에러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exit(1);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 stack[(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 top)--];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//peek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peek(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StackType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is_empty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stderr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스택 공백 에러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exit(1);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else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 stack[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 top]);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007491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Linked </a:t>
            </a:r>
            <a:r>
              <a:rPr lang="en-US" altLang="ko-KR" dirty="0" err="1"/>
              <a:t>stack.c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5902" y="826476"/>
            <a:ext cx="8519746" cy="5707653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1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stdio.h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80808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#include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&lt;</a:t>
            </a:r>
            <a:r>
              <a:rPr lang="en-US" altLang="ko-KR" sz="1100" b="1" kern="0" dirty="0" err="1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stdlib.h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&gt;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   </a:t>
            </a: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en-US" altLang="ko-KR" sz="1100" b="1" kern="0" dirty="0" err="1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malloc</a:t>
            </a: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free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함수가 선언된 헤더 파일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NODE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{             </a:t>
            </a: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연결 리스트의 노드 구조체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NODE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*next;    </a:t>
            </a: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다음 노드의 주소를 저장할 포인터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data;             </a:t>
            </a: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데이터를 저장할 멤버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};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int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main()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NODE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*head = 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malloc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sizeof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NODE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));    </a:t>
            </a: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머리 노드 생성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												</a:t>
            </a: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머리 노드는 데이터를 저장하지 않음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NODE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*node1 = 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malloc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sizeof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NODE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));   </a:t>
            </a: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첫 번째 노드 생성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head-&gt;next = node1;                                 </a:t>
            </a: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머리 노드 다음은 첫 번째 노드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node1-&gt;data = 10;                                   </a:t>
            </a: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첫 번째 노드에</a:t>
            </a:r>
            <a:r>
              <a:rPr lang="en-US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10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저장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NODE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*node2 = 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malloc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sizeof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NODE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));   </a:t>
            </a: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두 번째 노드 생성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node1-&gt;next = node2;                                </a:t>
            </a: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첫 번째 노드 다음은 두 번째 노드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node2-&gt;data = 20;                                   </a:t>
            </a: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두 번째 노드에</a:t>
            </a:r>
            <a:r>
              <a:rPr lang="en-US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20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저장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node2-&gt;next = </a:t>
            </a:r>
            <a:r>
              <a:rPr lang="en-US" altLang="ko-KR" sz="11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                                 </a:t>
            </a: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두 번째 노드 다음은 노드가 없음</a:t>
            </a:r>
            <a:r>
              <a:rPr lang="en-US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(NULL)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 err="1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struct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1100" b="1" kern="0" dirty="0">
                <a:solidFill>
                  <a:srgbClr val="2B91A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NODE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*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curr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head-&gt;next;    </a:t>
            </a: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연결 리스트 </a:t>
            </a:r>
            <a:r>
              <a:rPr lang="ko-KR" altLang="ko-KR" sz="1100" b="1" kern="0" dirty="0" err="1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순회용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포인터에 첫 번째 노드의 주소 저장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1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while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(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curr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!= </a:t>
            </a:r>
            <a:r>
              <a:rPr lang="en-US" altLang="ko-KR" sz="1100" b="1" kern="0" dirty="0">
                <a:solidFill>
                  <a:srgbClr val="6F008A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NULL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)               </a:t>
            </a: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포인터가</a:t>
            </a:r>
            <a:r>
              <a:rPr lang="en-US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 NULL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이 아닐 때 계속 반복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{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printf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(</a:t>
            </a:r>
            <a:r>
              <a:rPr lang="en-US" altLang="ko-KR" sz="1100" b="1" kern="0" dirty="0">
                <a:solidFill>
                  <a:srgbClr val="A31515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"%d\n"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, 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curr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-&gt;data);    </a:t>
            </a: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현재 노드의 데이터 출력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	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curr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= </a:t>
            </a:r>
            <a:r>
              <a:rPr lang="en-US" altLang="ko-KR" sz="1100" b="1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curr</a:t>
            </a: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-&gt;next;             </a:t>
            </a:r>
            <a:r>
              <a:rPr lang="en-US" altLang="ko-KR" sz="11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1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포인터에 다음 노드의 주소 저장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}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1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6606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Linked </a:t>
            </a:r>
            <a:r>
              <a:rPr lang="en-US" altLang="ko-KR" dirty="0" err="1"/>
              <a:t>stack.c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53915" y="1213930"/>
            <a:ext cx="6005146" cy="1260923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free(node2);    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노드 메모리 해제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free(node1);    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노드 메모리 해제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free(head);     </a:t>
            </a:r>
            <a:r>
              <a:rPr lang="en-US" altLang="ko-KR" sz="1200" b="1" kern="0" dirty="0">
                <a:solidFill>
                  <a:srgbClr val="008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// </a:t>
            </a:r>
            <a:r>
              <a:rPr lang="ko-KR" altLang="ko-KR" sz="1200" b="1" kern="0" dirty="0">
                <a:solidFill>
                  <a:srgbClr val="008000"/>
                </a:solidFill>
                <a:latin typeface="맑은 고딕" panose="020B0503020000020004" pitchFamily="50" charset="-127"/>
                <a:ea typeface="돋움체" panose="020B0609000101010101" pitchFamily="49" charset="-127"/>
                <a:cs typeface="돋움체" panose="020B0609000101010101" pitchFamily="49" charset="-127"/>
              </a:rPr>
              <a:t>머리 노드 메모리 해제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 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sz="1200" b="1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return</a:t>
            </a: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0;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}</a:t>
            </a:r>
            <a:endParaRPr lang="ko-KR" altLang="ko-KR" sz="12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0813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SA_제안서 발표자료.pptx" id="{FCBE3F21-05FF-4069-8D92-0AAEB16D2E5D}" vid="{89419939-6AF5-4390-967E-13FC00DD9B14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3824</TotalTime>
  <Words>577</Words>
  <Application>Microsoft Office PowerPoint</Application>
  <PresentationFormat>화면 슬라이드 쇼(4:3)</PresentationFormat>
  <Paragraphs>817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돋움체</vt:lpstr>
      <vt:lpstr>맑은 고딕</vt:lpstr>
      <vt:lpstr>Arial</vt:lpstr>
      <vt:lpstr>Calibri</vt:lpstr>
      <vt:lpstr>Calibri Light</vt:lpstr>
      <vt:lpstr>Office 테마</vt:lpstr>
      <vt:lpstr>1_Office 테마</vt:lpstr>
      <vt:lpstr>데이터구조론 실습 –   스택(Stack)</vt:lpstr>
      <vt:lpstr>Push &amp; pop – using global variables</vt:lpstr>
      <vt:lpstr>Push &amp; pop – using global variables</vt:lpstr>
      <vt:lpstr>Push &amp; pop – using structure</vt:lpstr>
      <vt:lpstr>Push &amp; pop – using structure</vt:lpstr>
      <vt:lpstr>Push &amp; pop – using structure</vt:lpstr>
      <vt:lpstr>Push &amp; pop – using structure</vt:lpstr>
      <vt:lpstr>Linked stack.c</vt:lpstr>
      <vt:lpstr>Linked stack.c</vt:lpstr>
      <vt:lpstr>parentheses.c – 괄호검사</vt:lpstr>
      <vt:lpstr>parentheses.c – 괄호검사</vt:lpstr>
      <vt:lpstr>parentheses.c – 괄호검사</vt:lpstr>
      <vt:lpstr>parentheses.c – 괄호검사</vt:lpstr>
      <vt:lpstr>parentheses.c – 괄호검사</vt:lpstr>
      <vt:lpstr>parentheses.c – 괄호검사</vt:lpstr>
      <vt:lpstr>postfix.c –후위 표기 식 계산</vt:lpstr>
      <vt:lpstr>postfix.c –후위 표기 식 계산</vt:lpstr>
      <vt:lpstr>postfix.c –후위 표기 식 계산</vt:lpstr>
      <vt:lpstr>postfix.c –후위 표기 식 계산</vt:lpstr>
      <vt:lpstr>postfix.c –후위 표기 식 계산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오윤석</dc:creator>
  <cp:lastModifiedBy>soojinlee</cp:lastModifiedBy>
  <cp:revision>72</cp:revision>
  <cp:lastPrinted>2017-09-21T03:17:39Z</cp:lastPrinted>
  <dcterms:created xsi:type="dcterms:W3CDTF">2017-09-12T16:14:22Z</dcterms:created>
  <dcterms:modified xsi:type="dcterms:W3CDTF">2019-10-10T04:47:20Z</dcterms:modified>
</cp:coreProperties>
</file>