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2" r:id="rId6"/>
    <p:sldId id="281" r:id="rId7"/>
    <p:sldId id="261" r:id="rId8"/>
    <p:sldId id="266" r:id="rId9"/>
    <p:sldId id="264" r:id="rId10"/>
    <p:sldId id="267" r:id="rId11"/>
    <p:sldId id="270" r:id="rId12"/>
    <p:sldId id="269" r:id="rId13"/>
    <p:sldId id="265" r:id="rId14"/>
    <p:sldId id="272" r:id="rId15"/>
    <p:sldId id="273" r:id="rId16"/>
    <p:sldId id="277" r:id="rId17"/>
    <p:sldId id="278" r:id="rId18"/>
    <p:sldId id="280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2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425C8-05AC-449B-BD55-296B433CBF8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7085A-0EAB-451A-8A5B-08484F9A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0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4465-D85D-4768-9C16-3ACEA8B178F5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F895BB1-9B1B-4A7D-97CD-6A7D1A5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0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6F5-45CA-4495-98AF-CF6EE5555F04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1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8659-560C-4C0C-8AC5-B16D84997420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9F47-3540-4913-9F82-41E376B5CF0C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5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8815F13-03CA-400F-A9AC-F3D54B780BCE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F895BB1-9B1B-4A7D-97CD-6A7D1A5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6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46B-B518-450A-9C70-BD8B86413AE6}" type="datetime1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4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7514-46C8-43FB-9052-A212FB3D9432}" type="datetime1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7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5075-19FD-44A2-BE21-29167A6F2DD4}" type="datetime1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627B-C252-4526-ADC7-8CBD4FC221F3}" type="datetime1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B76-E4C5-4283-AC4C-A174B53CA0EE}" type="datetime1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5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FB6E-8CB1-467E-AD73-3EEDB4CD2E9D}" type="datetime1">
              <a:rPr lang="en-US" smtClean="0"/>
              <a:t>1/31/2018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2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CFD8604-4066-428D-8DFB-EC30200BC57F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F895BB1-9B1B-4A7D-97CD-6A7D1A512B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0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NoSQL </a:t>
            </a:r>
            <a:r>
              <a:rPr lang="en-US" sz="6600" dirty="0" smtClean="0"/>
              <a:t>Databases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th-TH" sz="6600" dirty="0" smtClean="0"/>
              <a:t>ฐานข้อมูล โนเอสคิวแอล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156" y="4745865"/>
            <a:ext cx="8915399" cy="1737546"/>
          </a:xfrm>
        </p:spPr>
        <p:txBody>
          <a:bodyPr>
            <a:noAutofit/>
          </a:bodyPr>
          <a:lstStyle/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ผศ.ดร.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เกรียงไกร ปอแก้ว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คณะเทคโนโลยีสารสนเทศ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มหาวิทยาลัยเทคโนโลยี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พระจอมเกล้า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ธนบุรี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 smtClean="0"/>
              <a:t>1 </a:t>
            </a:r>
            <a:r>
              <a:rPr lang="th-TH" sz="3200" dirty="0" smtClean="0"/>
              <a:t>ก.พ. </a:t>
            </a:r>
            <a:r>
              <a:rPr lang="en-US" sz="3200" dirty="0" smtClean="0"/>
              <a:t>2561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961" y="214085"/>
            <a:ext cx="10403167" cy="1280890"/>
          </a:xfrm>
        </p:spPr>
        <p:txBody>
          <a:bodyPr>
            <a:normAutofit/>
          </a:bodyPr>
          <a:lstStyle/>
          <a:p>
            <a:r>
              <a:rPr lang="th-TH" sz="4400" b="1" dirty="0" smtClean="0"/>
              <a:t>ลักษณะเด่นของฐานข้อมูล </a:t>
            </a:r>
            <a:r>
              <a:rPr lang="en-US" sz="4400" b="1" dirty="0" smtClean="0"/>
              <a:t>NoSQL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89" y="1307336"/>
            <a:ext cx="10742467" cy="47521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th-TH" sz="3200" dirty="0" smtClean="0"/>
              <a:t>ไม่มีโครงสร้างที่ต้องกำหนดตายตัวไว้ก่อน</a:t>
            </a:r>
            <a:endParaRPr lang="en-US" sz="3200" dirty="0"/>
          </a:p>
          <a:p>
            <a:pPr lvl="1">
              <a:spcBef>
                <a:spcPts val="0"/>
              </a:spcBef>
            </a:pPr>
            <a:r>
              <a:rPr lang="th-TH" sz="2800" dirty="0" smtClean="0"/>
              <a:t>ข้อมูลและโครงสร้างอยู่รวมกัน และเปลี่ยนแปลงได้เสมอ</a:t>
            </a:r>
            <a:endParaRPr lang="en-US" sz="2800" dirty="0"/>
          </a:p>
          <a:p>
            <a:pPr>
              <a:spcBef>
                <a:spcPts val="0"/>
              </a:spcBef>
            </a:pPr>
            <a:r>
              <a:rPr lang="th-TH" sz="3200" dirty="0" smtClean="0"/>
              <a:t>ไม่มีภาษาขั้นสูงสำหรับเข้าถึงข้อมูล</a:t>
            </a:r>
            <a:endParaRPr lang="en-US" sz="3200" dirty="0"/>
          </a:p>
          <a:p>
            <a:pPr lvl="1">
              <a:spcBef>
                <a:spcPts val="0"/>
              </a:spcBef>
            </a:pPr>
            <a:r>
              <a:rPr lang="th-TH" sz="2800" dirty="0"/>
              <a:t>ไม่รองรับภาษา </a:t>
            </a:r>
            <a:r>
              <a:rPr lang="en-US" sz="2800" dirty="0"/>
              <a:t>SQL</a:t>
            </a:r>
            <a:r>
              <a:rPr lang="th-TH" sz="2800" dirty="0"/>
              <a:t> หรือการเชื่อมโยงข้อมูลแบบ </a:t>
            </a:r>
            <a:r>
              <a:rPr lang="en-US" sz="2800" dirty="0"/>
              <a:t>JOIN</a:t>
            </a:r>
          </a:p>
          <a:p>
            <a:pPr lvl="1">
              <a:spcBef>
                <a:spcPts val="0"/>
              </a:spcBef>
            </a:pPr>
            <a:r>
              <a:rPr lang="th-TH" sz="2800" dirty="0"/>
              <a:t>เข้าถึงข้อมูลด้วยรหัสประจำตัวของข้อมูลที่ใช้เชื่อมโยงข้อมูล</a:t>
            </a:r>
            <a:endParaRPr lang="en-US" sz="2800" dirty="0"/>
          </a:p>
          <a:p>
            <a:pPr>
              <a:spcBef>
                <a:spcPts val="0"/>
              </a:spcBef>
            </a:pPr>
            <a:r>
              <a:rPr lang="th-TH" sz="3200" dirty="0" smtClean="0"/>
              <a:t>ข้อมูลอยู่รวมกันเป็นชิ้น</a:t>
            </a:r>
            <a:endParaRPr lang="en-US" sz="3200" dirty="0" smtClean="0"/>
          </a:p>
          <a:p>
            <a:pPr lvl="1">
              <a:spcBef>
                <a:spcPts val="0"/>
              </a:spcBef>
            </a:pPr>
            <a:r>
              <a:rPr lang="th-TH" sz="2800" dirty="0"/>
              <a:t>ไม่แยกข้อมูลเป็นส่วน ๆ (ไม่เก็บข้อมูลแบบ </a:t>
            </a:r>
            <a:r>
              <a:rPr lang="en-US" sz="2800" dirty="0"/>
              <a:t>Normalized Format</a:t>
            </a:r>
            <a:r>
              <a:rPr lang="th-TH" sz="2800" dirty="0"/>
              <a:t>)</a:t>
            </a:r>
            <a:endParaRPr lang="en-US" sz="2800" dirty="0"/>
          </a:p>
          <a:p>
            <a:pPr lvl="1">
              <a:spcBef>
                <a:spcPts val="0"/>
              </a:spcBef>
            </a:pPr>
            <a:r>
              <a:rPr lang="th-TH" sz="2800" dirty="0"/>
              <a:t>เข้าถึงข้อมูลรหัสประจำตัว</a:t>
            </a:r>
            <a:endParaRPr lang="en-US" sz="2800" dirty="0"/>
          </a:p>
          <a:p>
            <a:pPr>
              <a:spcBef>
                <a:spcPts val="0"/>
              </a:spcBef>
            </a:pPr>
            <a:r>
              <a:rPr lang="th-TH" sz="3200" dirty="0" smtClean="0"/>
              <a:t>ไม่รองรับคุณสมบัติ </a:t>
            </a:r>
            <a:r>
              <a:rPr lang="en-US" sz="3200" dirty="0" smtClean="0"/>
              <a:t>ACID</a:t>
            </a:r>
            <a:r>
              <a:rPr lang="th-TH" sz="3200" dirty="0" smtClean="0"/>
              <a:t> ของ</a:t>
            </a:r>
            <a:r>
              <a:rPr lang="en-US" sz="3200" dirty="0" smtClean="0"/>
              <a:t> transaction</a:t>
            </a:r>
          </a:p>
          <a:p>
            <a:pPr lvl="1">
              <a:spcBef>
                <a:spcPts val="0"/>
              </a:spcBef>
            </a:pPr>
            <a:r>
              <a:rPr lang="th-TH" sz="2800" dirty="0"/>
              <a:t>เ</a:t>
            </a:r>
            <a:r>
              <a:rPr lang="th-TH" sz="2800" dirty="0"/>
              <a:t>ข้</a:t>
            </a:r>
            <a:r>
              <a:rPr lang="th-TH" sz="2800" dirty="0"/>
              <a:t>าถึงข้อมูลที่แม่ข่ายใดของระบบฐานข้อมูลก็ได้</a:t>
            </a:r>
            <a:endParaRPr lang="en-US" sz="2800" dirty="0"/>
          </a:p>
          <a:p>
            <a:pPr lvl="1">
              <a:spcBef>
                <a:spcPts val="0"/>
              </a:spcBef>
            </a:pPr>
            <a:r>
              <a:rPr lang="th-TH" sz="2800" dirty="0"/>
              <a:t>เขียนข้อมูลที่แม่ข่ายใดของระบบฐานข้อมูลก็ได้ และในที่สุดแล้ว ข้อมูลที่เขียนก็จะกระจายไปสู่แม่ข่ายอื่น ๆ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926" y="321457"/>
            <a:ext cx="9719774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NoSQL </a:t>
            </a:r>
            <a:r>
              <a:rPr lang="th-TH" sz="4400" b="1" dirty="0" smtClean="0"/>
              <a:t>เป็น </a:t>
            </a:r>
            <a:r>
              <a:rPr lang="en-US" sz="4400" b="1" dirty="0" smtClean="0"/>
              <a:t>BASE</a:t>
            </a:r>
            <a:r>
              <a:rPr lang="en-US" sz="4400" b="1" dirty="0"/>
              <a:t>,</a:t>
            </a:r>
            <a:r>
              <a:rPr lang="en-US" sz="4400" b="1" dirty="0" smtClean="0"/>
              <a:t> </a:t>
            </a:r>
            <a:r>
              <a:rPr lang="th-TH" sz="4400" b="1" dirty="0" smtClean="0"/>
              <a:t>ไม่ใช่</a:t>
            </a:r>
            <a:r>
              <a:rPr lang="en-US" sz="4400" b="1" dirty="0" smtClean="0"/>
              <a:t> ACID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415" y="1521069"/>
            <a:ext cx="9254957" cy="460927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BASE</a:t>
            </a:r>
            <a:r>
              <a:rPr lang="en-US" sz="3200" dirty="0" smtClean="0"/>
              <a:t> = </a:t>
            </a:r>
            <a:r>
              <a:rPr lang="en-US" sz="3200" b="1" dirty="0" smtClean="0"/>
              <a:t>B</a:t>
            </a:r>
            <a:r>
              <a:rPr lang="en-US" sz="3200" dirty="0" smtClean="0"/>
              <a:t>asically </a:t>
            </a:r>
            <a:r>
              <a:rPr lang="en-US" sz="3200" b="1" dirty="0" smtClean="0"/>
              <a:t>A</a:t>
            </a:r>
            <a:r>
              <a:rPr lang="en-US" sz="3200" dirty="0" smtClean="0"/>
              <a:t>vailable, </a:t>
            </a:r>
            <a:r>
              <a:rPr lang="en-US" sz="3200" b="1" dirty="0" smtClean="0"/>
              <a:t>S</a:t>
            </a:r>
            <a:r>
              <a:rPr lang="en-US" sz="3200" dirty="0" smtClean="0"/>
              <a:t>oft-state, </a:t>
            </a:r>
            <a:r>
              <a:rPr lang="en-US" sz="3200" b="1" dirty="0"/>
              <a:t>E</a:t>
            </a:r>
            <a:r>
              <a:rPr lang="en-US" sz="3200" dirty="0" smtClean="0"/>
              <a:t>ventually Consistent</a:t>
            </a:r>
          </a:p>
          <a:p>
            <a:pPr lvl="1"/>
            <a:r>
              <a:rPr lang="en-US" sz="3200" b="1" dirty="0" smtClean="0"/>
              <a:t>B</a:t>
            </a:r>
            <a:r>
              <a:rPr lang="en-US" sz="3200" dirty="0" smtClean="0"/>
              <a:t>asically </a:t>
            </a:r>
            <a:r>
              <a:rPr lang="en-US" sz="3200" b="1" dirty="0" smtClean="0"/>
              <a:t>A</a:t>
            </a:r>
            <a:r>
              <a:rPr lang="en-US" sz="3200" dirty="0" smtClean="0"/>
              <a:t>vailable </a:t>
            </a:r>
          </a:p>
          <a:p>
            <a:pPr lvl="2"/>
            <a:r>
              <a:rPr lang="th-TH" sz="3200" dirty="0" smtClean="0"/>
              <a:t>พร้อมใช้</a:t>
            </a:r>
            <a:endParaRPr lang="en-US" sz="3200" dirty="0" smtClean="0"/>
          </a:p>
          <a:p>
            <a:pPr lvl="1"/>
            <a:r>
              <a:rPr lang="en-US" sz="3200" b="1" dirty="0" smtClean="0"/>
              <a:t>S</a:t>
            </a:r>
            <a:r>
              <a:rPr lang="en-US" sz="3200" dirty="0" smtClean="0"/>
              <a:t>oft-state</a:t>
            </a:r>
          </a:p>
          <a:p>
            <a:pPr lvl="2"/>
            <a:r>
              <a:rPr lang="th-TH" sz="3200" dirty="0" smtClean="0"/>
              <a:t>สถานะของข้อมูลจะค่อย ๆ เปลี่ยนไปเรื่อย ๆ </a:t>
            </a:r>
            <a:r>
              <a:rPr lang="th-TH" sz="3200" dirty="0" smtClean="0"/>
              <a:t/>
            </a:r>
            <a:br>
              <a:rPr lang="th-TH" sz="3200" dirty="0" smtClean="0"/>
            </a:br>
            <a:r>
              <a:rPr lang="th-TH" sz="3200" dirty="0" smtClean="0"/>
              <a:t>ตาม</a:t>
            </a:r>
            <a:r>
              <a:rPr lang="th-TH" sz="3200" dirty="0" smtClean="0"/>
              <a:t>การปรับปรุงข้อมูลที่ค่อย ๆ กระจายออกไป</a:t>
            </a:r>
            <a:endParaRPr lang="en-US" sz="3200" dirty="0" smtClean="0"/>
          </a:p>
          <a:p>
            <a:pPr lvl="1"/>
            <a:r>
              <a:rPr lang="en-US" sz="3200" b="1" dirty="0" smtClean="0"/>
              <a:t>E</a:t>
            </a:r>
            <a:r>
              <a:rPr lang="en-US" sz="3200" dirty="0" smtClean="0"/>
              <a:t>ventually consistent</a:t>
            </a:r>
          </a:p>
          <a:p>
            <a:pPr lvl="2"/>
            <a:r>
              <a:rPr lang="th-TH" sz="3200" dirty="0" smtClean="0"/>
              <a:t>ในที่สุดแล้ว ข้อมูลทั้งหมดในทุกแม่ข่ายจะถูกต้องสอดคล้องกัน </a:t>
            </a:r>
            <a:r>
              <a:rPr lang="th-TH" sz="3200" dirty="0"/>
              <a:t/>
            </a:r>
            <a:br>
              <a:rPr lang="th-TH" sz="3200" dirty="0"/>
            </a:br>
            <a:r>
              <a:rPr lang="th-TH" sz="3200" dirty="0" smtClean="0"/>
              <a:t>เมื่อไม่มีการ</a:t>
            </a:r>
            <a:r>
              <a:rPr lang="th-TH" sz="3200" dirty="0" smtClean="0"/>
              <a:t>ปรับปรุงอีกต่อไปแล้ว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669" y="87433"/>
            <a:ext cx="9719774" cy="860864"/>
          </a:xfrm>
        </p:spPr>
        <p:txBody>
          <a:bodyPr>
            <a:noAutofit/>
          </a:bodyPr>
          <a:lstStyle/>
          <a:p>
            <a:r>
              <a:rPr lang="th-TH" sz="4800" dirty="0" smtClean="0"/>
              <a:t>ประเภทของฐานข้อมูล </a:t>
            </a:r>
            <a:r>
              <a:rPr lang="en-US" sz="4800" dirty="0" smtClean="0"/>
              <a:t>NoSQL (</a:t>
            </a:r>
            <a:r>
              <a:rPr lang="th-TH" sz="4800" dirty="0" smtClean="0"/>
              <a:t>ตามโครงสร้าง/รูปแบบ</a:t>
            </a:r>
            <a:r>
              <a:rPr lang="en-US" sz="4800" dirty="0" smtClean="0"/>
              <a:t>)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832" y="825948"/>
            <a:ext cx="10178296" cy="572921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 smtClean="0"/>
              <a:t>Key-Value Stores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th-TH" sz="2400" dirty="0" smtClean="0"/>
              <a:t>เก็บคู่ </a:t>
            </a:r>
            <a:r>
              <a:rPr lang="en-US" sz="2400" dirty="0" smtClean="0"/>
              <a:t>key-value; </a:t>
            </a:r>
            <a:r>
              <a:rPr lang="th-TH" sz="2400" dirty="0" smtClean="0"/>
              <a:t>ข้อมูลเข้าถึงได้ด้วย </a:t>
            </a:r>
            <a:r>
              <a:rPr lang="en-US" sz="2400" dirty="0" smtClean="0"/>
              <a:t>key (</a:t>
            </a:r>
            <a:r>
              <a:rPr lang="th-TH" sz="2400" dirty="0" smtClean="0"/>
              <a:t>ใช้</a:t>
            </a:r>
            <a:r>
              <a:rPr lang="en-US" sz="2400" dirty="0" smtClean="0"/>
              <a:t> hash table</a:t>
            </a:r>
            <a:r>
              <a:rPr lang="th-TH" sz="2400" dirty="0" smtClean="0"/>
              <a:t> ของ </a:t>
            </a:r>
            <a:r>
              <a:rPr lang="en-US" sz="2400" dirty="0" smtClean="0"/>
              <a:t>key</a:t>
            </a:r>
            <a:r>
              <a:rPr lang="th-TH" sz="2400" dirty="0" smtClean="0"/>
              <a:t> ในการเข้าถึงข้อมูล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th-TH" sz="2400" dirty="0" smtClean="0"/>
              <a:t>เช่น</a:t>
            </a:r>
            <a:r>
              <a:rPr lang="en-US" sz="2400" dirty="0" smtClean="0"/>
              <a:t> </a:t>
            </a:r>
            <a:r>
              <a:rPr lang="en-US" sz="2400" dirty="0"/>
              <a:t>Amazon’s Dynamo, </a:t>
            </a:r>
            <a:r>
              <a:rPr lang="en-US" sz="2400" dirty="0" smtClean="0"/>
              <a:t>Voldemort, </a:t>
            </a:r>
            <a:r>
              <a:rPr lang="en-US" sz="2400" dirty="0" err="1" smtClean="0"/>
              <a:t>BerkeleyDB</a:t>
            </a:r>
            <a:endParaRPr lang="en-US" sz="2400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 smtClean="0"/>
              <a:t>Document Stores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th-TH" sz="2400" dirty="0" smtClean="0"/>
              <a:t>เก็บข้อมูลเป็น</a:t>
            </a:r>
            <a:r>
              <a:rPr lang="en-US" sz="2400" dirty="0" smtClean="0"/>
              <a:t> document (</a:t>
            </a:r>
            <a:r>
              <a:rPr lang="th-TH" sz="2400" dirty="0" smtClean="0"/>
              <a:t>เช่น</a:t>
            </a:r>
            <a:r>
              <a:rPr lang="en-US" sz="2400" dirty="0" smtClean="0"/>
              <a:t> XML</a:t>
            </a:r>
            <a:r>
              <a:rPr lang="th-TH" sz="2400" dirty="0" smtClean="0"/>
              <a:t> หรือ</a:t>
            </a:r>
            <a:r>
              <a:rPr lang="en-US" sz="2400" dirty="0" smtClean="0"/>
              <a:t> JSON);</a:t>
            </a:r>
            <a:r>
              <a:rPr lang="th-TH" sz="2400" dirty="0" smtClean="0"/>
              <a:t> เนื้อข้อมูล สามารถทำดัชนีและใช้สืบค้นได้</a:t>
            </a:r>
            <a:endParaRPr lang="en-US" sz="2400" dirty="0" smtClean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th-TH" sz="2400" dirty="0" smtClean="0"/>
              <a:t>เช่น</a:t>
            </a:r>
            <a:r>
              <a:rPr lang="en-US" sz="2400" dirty="0" smtClean="0"/>
              <a:t> MongoDB, </a:t>
            </a:r>
            <a:r>
              <a:rPr lang="en-US" sz="2400" dirty="0" err="1" smtClean="0"/>
              <a:t>CouchDB</a:t>
            </a:r>
            <a:endParaRPr lang="en-US" sz="2400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 smtClean="0"/>
              <a:t>Column-Family Databases / Column Stores / Columnar Databases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th-TH" sz="2400" dirty="0" smtClean="0"/>
              <a:t>แทนการเก็บข้อมูลเป็นแถวแบบฐานข้อมูลเชิงสัมพันธ์</a:t>
            </a:r>
            <a:br>
              <a:rPr lang="th-TH" sz="2400" dirty="0" smtClean="0"/>
            </a:br>
            <a:r>
              <a:rPr lang="th-TH" sz="2400" dirty="0" smtClean="0"/>
              <a:t>ด้วยการเก็บข้อมูลตาม </a:t>
            </a:r>
            <a:r>
              <a:rPr lang="en-US" sz="2400" dirty="0" smtClean="0"/>
              <a:t>column </a:t>
            </a:r>
            <a:r>
              <a:rPr lang="th-TH" sz="2400" dirty="0" smtClean="0"/>
              <a:t>โดยเก็บเป็นกลุ่ม เรียกว่า </a:t>
            </a:r>
            <a:r>
              <a:rPr lang="en-US" sz="2400" dirty="0" smtClean="0"/>
              <a:t>column-family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th-TH" sz="2400" dirty="0" smtClean="0"/>
              <a:t>เช่น</a:t>
            </a:r>
            <a:r>
              <a:rPr lang="en-US" sz="2400" dirty="0" smtClean="0"/>
              <a:t> Google’s </a:t>
            </a:r>
            <a:r>
              <a:rPr lang="en-US" sz="2400" dirty="0" err="1" smtClean="0"/>
              <a:t>BigTable</a:t>
            </a:r>
            <a:r>
              <a:rPr lang="en-US" sz="2400" dirty="0" smtClean="0"/>
              <a:t>, Hadoop’s HBASE, Cassandra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 smtClean="0"/>
              <a:t>Graph Databases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th-TH" sz="2400" dirty="0" smtClean="0"/>
              <a:t>เก็บข้อมูลเป็น</a:t>
            </a:r>
            <a:r>
              <a:rPr lang="en-US" sz="2400" dirty="0" smtClean="0"/>
              <a:t> nodes </a:t>
            </a:r>
            <a:r>
              <a:rPr lang="th-TH" sz="2400" dirty="0" smtClean="0"/>
              <a:t>และ</a:t>
            </a:r>
            <a:r>
              <a:rPr lang="en-US" sz="2400" dirty="0" smtClean="0"/>
              <a:t> edges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400" dirty="0" smtClean="0"/>
              <a:t>Node</a:t>
            </a:r>
            <a:r>
              <a:rPr lang="th-TH" sz="2400" dirty="0" smtClean="0"/>
              <a:t> มี</a:t>
            </a:r>
            <a:r>
              <a:rPr lang="en-US" sz="2400" dirty="0" smtClean="0"/>
              <a:t> </a:t>
            </a:r>
            <a:r>
              <a:rPr lang="en-US" sz="2400" dirty="0" smtClean="0"/>
              <a:t>labels </a:t>
            </a:r>
            <a:r>
              <a:rPr lang="en-US" sz="2400" dirty="0" smtClean="0"/>
              <a:t>(</a:t>
            </a:r>
            <a:r>
              <a:rPr lang="th-TH" sz="2400" dirty="0" smtClean="0"/>
              <a:t>เช่น</a:t>
            </a:r>
            <a:r>
              <a:rPr lang="en-US" sz="2400" dirty="0" smtClean="0"/>
              <a:t> student, course</a:t>
            </a:r>
            <a:r>
              <a:rPr lang="th-TH" sz="2400" dirty="0" smtClean="0"/>
              <a:t> เปรียบได้กับชื่อตาราง</a:t>
            </a:r>
            <a:r>
              <a:rPr lang="en-US" sz="2400" dirty="0" smtClean="0"/>
              <a:t>)</a:t>
            </a:r>
            <a:r>
              <a:rPr lang="th-TH" sz="2400" dirty="0" smtClean="0"/>
              <a:t/>
            </a:r>
            <a:br>
              <a:rPr lang="th-TH" sz="2400" dirty="0" smtClean="0"/>
            </a:br>
            <a:r>
              <a:rPr lang="th-TH" sz="2400" dirty="0" smtClean="0"/>
              <a:t>และ</a:t>
            </a:r>
            <a:r>
              <a:rPr lang="th-TH" sz="2400" dirty="0" smtClean="0"/>
              <a:t>มี </a:t>
            </a:r>
            <a:r>
              <a:rPr lang="en-US" sz="2400" dirty="0" smtClean="0"/>
              <a:t>properties </a:t>
            </a:r>
            <a:r>
              <a:rPr lang="en-US" sz="2400" dirty="0" smtClean="0"/>
              <a:t>(</a:t>
            </a:r>
            <a:r>
              <a:rPr lang="th-TH" sz="2400" dirty="0" smtClean="0"/>
              <a:t>เช่น</a:t>
            </a:r>
            <a:r>
              <a:rPr lang="en-US" sz="2400" dirty="0" smtClean="0"/>
              <a:t> id, name, birthdate</a:t>
            </a:r>
            <a:r>
              <a:rPr lang="th-TH" sz="2400" dirty="0" smtClean="0"/>
              <a:t> เปรียบได้กับชื่อ </a:t>
            </a:r>
            <a:r>
              <a:rPr lang="en-US" sz="2400" dirty="0" smtClean="0"/>
              <a:t>column)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400" dirty="0" smtClean="0"/>
              <a:t>Edge </a:t>
            </a:r>
            <a:r>
              <a:rPr lang="en-US" sz="2400" dirty="0" smtClean="0"/>
              <a:t>(</a:t>
            </a:r>
            <a:r>
              <a:rPr lang="th-TH" sz="2400" dirty="0" smtClean="0"/>
              <a:t>มี </a:t>
            </a:r>
            <a:r>
              <a:rPr lang="en-US" sz="2400" dirty="0" smtClean="0"/>
              <a:t>type) </a:t>
            </a:r>
            <a:r>
              <a:rPr lang="th-TH" sz="2400" dirty="0" smtClean="0"/>
              <a:t>เป็น</a:t>
            </a:r>
            <a:r>
              <a:rPr lang="th-TH" sz="2400" dirty="0" smtClean="0"/>
              <a:t>เส้น</a:t>
            </a:r>
            <a:r>
              <a:rPr lang="th-TH" sz="2400" dirty="0" smtClean="0"/>
              <a:t>เชื่อมโยงความสัมพันธ์ระหว่าง </a:t>
            </a:r>
            <a:r>
              <a:rPr lang="en-US" sz="2400" dirty="0" smtClean="0"/>
              <a:t>node (</a:t>
            </a:r>
            <a:r>
              <a:rPr lang="th-TH" sz="2400" dirty="0" smtClean="0"/>
              <a:t>เช่น</a:t>
            </a:r>
            <a:r>
              <a:rPr lang="en-US" sz="2400" dirty="0" smtClean="0"/>
              <a:t> registers </a:t>
            </a:r>
            <a:r>
              <a:rPr lang="th-TH" sz="2400" dirty="0" smtClean="0"/>
              <a:t>เปรียบได้กับ </a:t>
            </a:r>
            <a:r>
              <a:rPr lang="en-US" sz="2400" dirty="0" smtClean="0"/>
              <a:t>foreign key)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th-TH" sz="2400" dirty="0" smtClean="0"/>
              <a:t>เช่น</a:t>
            </a:r>
            <a:r>
              <a:rPr lang="en-US" sz="2400" dirty="0" smtClean="0"/>
              <a:t> Neo4J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746" y="121834"/>
            <a:ext cx="6313496" cy="805445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Types of NoSQL Databases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803" y="1486952"/>
            <a:ext cx="5628127" cy="312900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13128" y="6215414"/>
            <a:ext cx="4778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https://plus.google.com/+VikramTakkar</a:t>
            </a:r>
          </a:p>
          <a:p>
            <a:pPr algn="r"/>
            <a:r>
              <a:rPr lang="en-US" dirty="0" smtClean="0"/>
              <a:t>http://bigdata-blog.com/nosql-definition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6" y="1611284"/>
            <a:ext cx="5186287" cy="328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" t="3138" r="4391"/>
          <a:stretch/>
        </p:blipFill>
        <p:spPr>
          <a:xfrm>
            <a:off x="212271" y="3535136"/>
            <a:ext cx="5151665" cy="29339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06" y="78669"/>
            <a:ext cx="7733831" cy="79179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Example </a:t>
            </a:r>
            <a:r>
              <a:rPr lang="en-US" sz="4400" dirty="0"/>
              <a:t>– document </a:t>
            </a:r>
            <a:r>
              <a:rPr lang="en-US" sz="4400" dirty="0" smtClean="0"/>
              <a:t>store: </a:t>
            </a:r>
            <a:r>
              <a:rPr lang="en-US" sz="4400" b="1" dirty="0" smtClean="0"/>
              <a:t>MongoDB</a:t>
            </a:r>
            <a:endParaRPr lang="en-US" sz="4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44151" y="6469038"/>
            <a:ext cx="10112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http://bicortex.com/introduction-to-mongodb-nosql-database-for-sql-developers-part-3/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3" y="2062731"/>
            <a:ext cx="6542998" cy="1152227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01" y="843900"/>
            <a:ext cx="5523809" cy="1142857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50" y="3160273"/>
            <a:ext cx="6692851" cy="3451253"/>
          </a:xfrm>
          <a:prstGeom prst="rect">
            <a:avLst/>
          </a:prstGeom>
        </p:spPr>
      </p:pic>
      <p:pic>
        <p:nvPicPr>
          <p:cNvPr id="2050" name="Picture 2" descr="Image result for mongodb structur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870" y="1273629"/>
            <a:ext cx="4694466" cy="226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83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12" y="172845"/>
            <a:ext cx="7031518" cy="83814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Example – Graph Database: </a:t>
            </a:r>
            <a:r>
              <a:rPr lang="en-US" sz="4400" b="1" dirty="0" smtClean="0"/>
              <a:t>Neo4J</a:t>
            </a:r>
            <a:endParaRPr lang="en-US" sz="4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26841" y="6482686"/>
            <a:ext cx="7230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https://neo4j.com/blog/the-top-10-ways-to-get-to-know-neo4j/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76" y="787782"/>
            <a:ext cx="7464603" cy="38690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005" y="4911423"/>
            <a:ext cx="7271453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Node		~ Row</a:t>
            </a:r>
          </a:p>
          <a:p>
            <a:r>
              <a:rPr lang="en-US" sz="2000" b="1" dirty="0" smtClean="0"/>
              <a:t>Node Label	~ Table</a:t>
            </a:r>
          </a:p>
          <a:p>
            <a:r>
              <a:rPr lang="en-US" sz="2000" b="1" dirty="0" smtClean="0"/>
              <a:t>Node Property (Name/Value) ~ Column Name/Value</a:t>
            </a:r>
          </a:p>
          <a:p>
            <a:r>
              <a:rPr lang="en-US" sz="2000" b="1" dirty="0" smtClean="0"/>
              <a:t>Edge / Type	~ Foreign Key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24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84" y="121579"/>
            <a:ext cx="7366784" cy="67528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Example – Column-Family: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Cassandra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1812" y="4481005"/>
            <a:ext cx="7271453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TABLE ~ Column-Family </a:t>
            </a:r>
          </a:p>
          <a:p>
            <a:r>
              <a:rPr lang="en-US" sz="2000" b="1" dirty="0" smtClean="0"/>
              <a:t>= Map &lt;</a:t>
            </a:r>
            <a:r>
              <a:rPr lang="en-US" sz="2000" b="1" dirty="0" err="1" smtClean="0"/>
              <a:t>RowKey</a:t>
            </a:r>
            <a:r>
              <a:rPr lang="en-US" sz="2000" b="1" dirty="0" smtClean="0"/>
              <a:t>, Map &lt;</a:t>
            </a:r>
            <a:r>
              <a:rPr lang="en-US" sz="2000" b="1" dirty="0" err="1" smtClean="0"/>
              <a:t>ColumnKey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ColumnValue</a:t>
            </a:r>
            <a:r>
              <a:rPr lang="en-US" sz="2000" b="1" dirty="0" smtClean="0"/>
              <a:t>&gt;&gt;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4856" y="970344"/>
            <a:ext cx="4004891" cy="3112467"/>
          </a:xfrm>
          <a:prstGeom prst="rect">
            <a:avLst/>
          </a:prstGeom>
        </p:spPr>
      </p:pic>
      <p:pic>
        <p:nvPicPr>
          <p:cNvPr id="18" name="Picture 2" descr="Image result for cassandra structur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20749" y="787782"/>
            <a:ext cx="5999107" cy="387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604407" y="6387878"/>
            <a:ext cx="9650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https://www.slideshare.net/jaykumarpatel/cassandra-data-modeling-best-practices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5434" y="5291811"/>
            <a:ext cx="10016495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แต่ละแถว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Row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Column Family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เดียวกัน ไม่จำเป็นต้องมี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Column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เหมือนกันทุกแถว </a:t>
            </a:r>
          </a:p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สามารถเพิ่มหรือลบ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Column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ของแถวใด ๆ ได้อิสระ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23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45" y="125379"/>
            <a:ext cx="7714513" cy="7375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Example – Column-Family: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Cassandra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45" y="6453243"/>
            <a:ext cx="11430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https://github.com/msabramo/pycon2012-notes/blob/master/apache_cassandra_and_python.rst</a:t>
            </a:r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1" y="1651397"/>
            <a:ext cx="5921841" cy="40799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07" y="694580"/>
            <a:ext cx="5362225" cy="39087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516" y="3259147"/>
            <a:ext cx="5278615" cy="32997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761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99" y="35121"/>
            <a:ext cx="7398184" cy="71074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Example – Key-value Store: </a:t>
            </a:r>
            <a:r>
              <a:rPr lang="en-US" sz="4400" b="1" dirty="0" smtClean="0"/>
              <a:t>Firebase</a:t>
            </a:r>
            <a:endParaRPr lang="en-US" sz="4400" b="1" dirty="0"/>
          </a:p>
        </p:txBody>
      </p:sp>
      <p:pic>
        <p:nvPicPr>
          <p:cNvPr id="8" name="Picture 2" descr="Image result for firebase stru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28" y="743855"/>
            <a:ext cx="3867936" cy="537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2005" y="4911423"/>
            <a:ext cx="7271453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Key-Value Pair</a:t>
            </a:r>
          </a:p>
          <a:p>
            <a:r>
              <a:rPr lang="en-US" sz="2000" b="1" dirty="0" smtClean="0"/>
              <a:t>Value can be another level of a key-value pair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693" y="819730"/>
            <a:ext cx="4802337" cy="38320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483" y="6416995"/>
            <a:ext cx="923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http://experisspark.com/2017/10/19/building-web-app-angular-4-firebase-part-3/</a:t>
            </a:r>
          </a:p>
        </p:txBody>
      </p:sp>
    </p:spTree>
    <p:extLst>
      <p:ext uri="{BB962C8B-B14F-4D97-AF65-F5344CB8AC3E}">
        <p14:creationId xmlns:p14="http://schemas.microsoft.com/office/powerpoint/2010/main" val="5934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7724" y="4444886"/>
            <a:ext cx="5543453" cy="1609344"/>
          </a:xfrm>
        </p:spPr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8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354" y="240179"/>
            <a:ext cx="9719774" cy="1280890"/>
          </a:xfrm>
        </p:spPr>
        <p:txBody>
          <a:bodyPr>
            <a:normAutofit/>
          </a:bodyPr>
          <a:lstStyle/>
          <a:p>
            <a:r>
              <a:rPr lang="th-TH" sz="4400" dirty="0" smtClean="0"/>
              <a:t>ประวัติของแบบจำลองฐานข้อมูล (</a:t>
            </a:r>
            <a:r>
              <a:rPr lang="en-US" sz="4400" dirty="0" smtClean="0"/>
              <a:t>Database Models</a:t>
            </a:r>
            <a:r>
              <a:rPr lang="th-TH" sz="4400" dirty="0" smtClean="0"/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415" y="1521069"/>
            <a:ext cx="10770577" cy="5090746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1960s</a:t>
            </a:r>
          </a:p>
          <a:p>
            <a:pPr lvl="1"/>
            <a:r>
              <a:rPr lang="en-US" sz="2800" dirty="0" smtClean="0"/>
              <a:t>Hierarchical Database</a:t>
            </a:r>
            <a:r>
              <a:rPr lang="th-TH" sz="2800" dirty="0" smtClean="0"/>
              <a:t> (แบบลำดับชั้น)</a:t>
            </a:r>
            <a:endParaRPr lang="en-US" sz="2800" dirty="0" smtClean="0"/>
          </a:p>
          <a:p>
            <a:pPr lvl="1"/>
            <a:r>
              <a:rPr lang="en-US" sz="2800" dirty="0" smtClean="0"/>
              <a:t>Network Database</a:t>
            </a:r>
            <a:r>
              <a:rPr lang="th-TH" sz="2800" dirty="0" smtClean="0"/>
              <a:t> (แบบเครือข่าย)</a:t>
            </a:r>
            <a:endParaRPr lang="en-US" sz="2800" dirty="0" smtClean="0"/>
          </a:p>
          <a:p>
            <a:pPr lvl="1"/>
            <a:r>
              <a:rPr lang="en-US" sz="2800" dirty="0" smtClean="0"/>
              <a:t>Definition: structures and relationships</a:t>
            </a:r>
            <a:r>
              <a:rPr lang="th-TH" sz="2800" dirty="0" smtClean="0"/>
              <a:t> (ข้อมูลตามโครงสร้าง และความเชื่อมโยงระหว่างข้อมูล)</a:t>
            </a:r>
            <a:endParaRPr lang="en-US" sz="2800" dirty="0" smtClean="0"/>
          </a:p>
          <a:p>
            <a:pPr lvl="1"/>
            <a:r>
              <a:rPr lang="en-US" sz="2800" dirty="0" smtClean="0"/>
              <a:t>Manipulation: structure navigation</a:t>
            </a:r>
            <a:r>
              <a:rPr lang="th-TH" sz="2800" dirty="0" smtClean="0"/>
              <a:t> (เข้าถึงข้อมูลโดยเดินตามเส้นเชื่อมโยงข้อมูล)</a:t>
            </a:r>
            <a:endParaRPr lang="en-US" sz="2800" dirty="0" smtClean="0"/>
          </a:p>
          <a:p>
            <a:r>
              <a:rPr lang="en-US" sz="3000" dirty="0" smtClean="0"/>
              <a:t>1969</a:t>
            </a:r>
          </a:p>
          <a:p>
            <a:pPr lvl="1"/>
            <a:r>
              <a:rPr lang="th-TH" sz="2800" dirty="0" smtClean="0"/>
              <a:t>นักวิจัย </a:t>
            </a:r>
            <a:r>
              <a:rPr lang="en-US" sz="2800" dirty="0" smtClean="0"/>
              <a:t>Edgar </a:t>
            </a:r>
            <a:r>
              <a:rPr lang="en-US" sz="2800" dirty="0" err="1"/>
              <a:t>Codd</a:t>
            </a:r>
            <a:r>
              <a:rPr lang="th-TH" sz="2800" dirty="0"/>
              <a:t> </a:t>
            </a:r>
            <a:r>
              <a:rPr lang="th-TH" sz="2800" dirty="0"/>
              <a:t>ทำงาน</a:t>
            </a:r>
            <a:r>
              <a:rPr lang="en-US" sz="2800" dirty="0"/>
              <a:t> IBM </a:t>
            </a:r>
            <a:r>
              <a:rPr lang="th-TH" sz="2800" dirty="0" smtClean="0"/>
              <a:t>เสนอแบบจำลองข้อมูลเชิงสัมพันธ์</a:t>
            </a:r>
            <a:r>
              <a:rPr lang="en-US" sz="2800" dirty="0" smtClean="0"/>
              <a:t> </a:t>
            </a:r>
            <a:r>
              <a:rPr lang="th-TH" sz="2800" dirty="0" smtClean="0"/>
              <a:t>– </a:t>
            </a:r>
            <a:r>
              <a:rPr lang="en-US" sz="2800" dirty="0" smtClean="0"/>
              <a:t>Relational</a:t>
            </a:r>
            <a:r>
              <a:rPr lang="th-TH" sz="2800" dirty="0" smtClean="0"/>
              <a:t> </a:t>
            </a:r>
            <a:r>
              <a:rPr lang="en-US" sz="2800" dirty="0" smtClean="0"/>
              <a:t>Data Model</a:t>
            </a:r>
          </a:p>
          <a:p>
            <a:pPr lvl="1"/>
            <a:r>
              <a:rPr lang="th-TH" sz="2800" dirty="0" smtClean="0"/>
              <a:t>ต่อมา มีนักวิจัยหลายกลุ่มได้สร้างระบบจัดการฐานข้อมูลเชิงสัมพันธ์ขึ้น</a:t>
            </a:r>
            <a:r>
              <a:rPr lang="en-US" sz="2800" dirty="0" smtClean="0"/>
              <a:t>: System R, Ingres, …</a:t>
            </a:r>
          </a:p>
          <a:p>
            <a:pPr lvl="1"/>
            <a:r>
              <a:rPr lang="en-US" sz="2800" dirty="0" smtClean="0"/>
              <a:t>IBM </a:t>
            </a:r>
            <a:r>
              <a:rPr lang="th-TH" sz="2800" dirty="0" smtClean="0"/>
              <a:t>เสนอภาษาสำหรับจัดการข้อมูล ชื่อ</a:t>
            </a:r>
            <a:r>
              <a:rPr lang="en-US" sz="2800" dirty="0" smtClean="0"/>
              <a:t> </a:t>
            </a:r>
            <a:r>
              <a:rPr lang="en-US" sz="2800" b="1" dirty="0" smtClean="0"/>
              <a:t>S</a:t>
            </a:r>
            <a:r>
              <a:rPr lang="en-US" sz="2800" dirty="0" smtClean="0"/>
              <a:t>tructured </a:t>
            </a:r>
            <a:r>
              <a:rPr lang="en-US" sz="2800" b="1" dirty="0" smtClean="0"/>
              <a:t>E</a:t>
            </a:r>
            <a:r>
              <a:rPr lang="en-US" sz="2800" dirty="0" smtClean="0"/>
              <a:t>nglish </a:t>
            </a:r>
            <a:r>
              <a:rPr lang="en-US" sz="2800" b="1" dirty="0" err="1" smtClean="0"/>
              <a:t>QUE</a:t>
            </a:r>
            <a:r>
              <a:rPr lang="en-US" sz="2800" dirty="0" err="1" smtClean="0"/>
              <a:t>ry</a:t>
            </a:r>
            <a:r>
              <a:rPr lang="en-US" sz="2800" dirty="0" smtClean="0"/>
              <a:t> </a:t>
            </a:r>
            <a:r>
              <a:rPr lang="en-US" sz="2800" b="1" dirty="0" smtClean="0"/>
              <a:t>L</a:t>
            </a:r>
            <a:r>
              <a:rPr lang="en-US" sz="2800" dirty="0" smtClean="0"/>
              <a:t>anguage (SEQUEL)</a:t>
            </a:r>
          </a:p>
          <a:p>
            <a:pPr lvl="1"/>
            <a:r>
              <a:rPr lang="th-TH" sz="2800" dirty="0"/>
              <a:t>บริษัทต่าง ๆ ร่วมกันกำหนดมาตรฐานภาษา</a:t>
            </a:r>
            <a:r>
              <a:rPr lang="en-US" sz="2800" dirty="0"/>
              <a:t> </a:t>
            </a:r>
            <a:r>
              <a:rPr lang="en-US" sz="2800" b="1" dirty="0"/>
              <a:t>S</a:t>
            </a:r>
            <a:r>
              <a:rPr lang="en-US" sz="2800" dirty="0"/>
              <a:t>tructured </a:t>
            </a:r>
            <a:r>
              <a:rPr lang="en-US" sz="2800" b="1" dirty="0"/>
              <a:t>Q</a:t>
            </a:r>
            <a:r>
              <a:rPr lang="en-US" sz="2800" dirty="0"/>
              <a:t>uery </a:t>
            </a:r>
            <a:r>
              <a:rPr lang="en-US" sz="2800" b="1" dirty="0"/>
              <a:t>L</a:t>
            </a:r>
            <a:r>
              <a:rPr lang="en-US" sz="2800" dirty="0"/>
              <a:t>anguage (SQL)</a:t>
            </a:r>
          </a:p>
          <a:p>
            <a:pPr lvl="1"/>
            <a:r>
              <a:rPr lang="th-TH" sz="3000" dirty="0" smtClean="0"/>
              <a:t>มาตรฐานภาษา </a:t>
            </a:r>
            <a:r>
              <a:rPr lang="en-US" sz="3000" dirty="0" smtClean="0"/>
              <a:t>SQL 1986, 1987; 1992; 1999 (Object-Relational); 2003 (XML); 2011 (Temporal)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836" y="321456"/>
            <a:ext cx="9719774" cy="128089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Relational Databases </a:t>
            </a:r>
            <a:r>
              <a:rPr lang="th-TH" sz="4400" dirty="0" smtClean="0"/>
              <a:t>กับภาษา</a:t>
            </a:r>
            <a:r>
              <a:rPr lang="en-US" sz="4400" dirty="0" smtClean="0"/>
              <a:t> SQL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1521069"/>
            <a:ext cx="10992119" cy="5090746"/>
          </a:xfrm>
        </p:spPr>
        <p:txBody>
          <a:bodyPr>
            <a:normAutofit/>
          </a:bodyPr>
          <a:lstStyle/>
          <a:p>
            <a:r>
              <a:rPr lang="th-TH" sz="3600" dirty="0" smtClean="0"/>
              <a:t>ความหมาย และวิธีการจัดการข้อมูล</a:t>
            </a:r>
            <a:endParaRPr lang="en-US" sz="3600" dirty="0" smtClean="0"/>
          </a:p>
          <a:p>
            <a:pPr lvl="1"/>
            <a:r>
              <a:rPr lang="th-TH" sz="3200" dirty="0" smtClean="0"/>
              <a:t>เก็บข้อมูลในตารางที่มี</a:t>
            </a:r>
            <a:r>
              <a:rPr lang="th-TH" sz="3200" dirty="0"/>
              <a:t>ชื่อ </a:t>
            </a:r>
            <a:r>
              <a:rPr lang="th-TH" sz="3200" dirty="0" smtClean="0"/>
              <a:t>มีคอลัมน์ที่มีชื่อและชนิดข้อมูล</a:t>
            </a:r>
            <a:r>
              <a:rPr lang="en-US" sz="3200" dirty="0" smtClean="0"/>
              <a:t> </a:t>
            </a:r>
            <a:r>
              <a:rPr lang="th-TH" sz="3200" dirty="0" smtClean="0"/>
              <a:t>มีคีย์สำหรับใช้อ้างอิงเพื่อเข้าถึงข้อมูล</a:t>
            </a:r>
            <a:endParaRPr lang="en-US" sz="3200" dirty="0" smtClean="0"/>
          </a:p>
          <a:p>
            <a:pPr lvl="1"/>
            <a:r>
              <a:rPr lang="th-TH" sz="3200" dirty="0" smtClean="0"/>
              <a:t>ข้อมูลจะถูกแยกเก็บเป็นส่วน ๆ (แยกเป็นตาราง) เพื่อไม่ให้ข้อมูลซ้ำซ้อนกัน</a:t>
            </a:r>
            <a:endParaRPr lang="en-US" sz="3200" dirty="0" smtClean="0"/>
          </a:p>
          <a:p>
            <a:pPr lvl="1"/>
            <a:r>
              <a:rPr lang="th-TH" sz="3200" dirty="0" smtClean="0"/>
              <a:t>เข้าถึงข้อมูลโดยใช้ภาษา </a:t>
            </a:r>
            <a:r>
              <a:rPr lang="en-US" sz="3200" dirty="0" smtClean="0"/>
              <a:t>SQL</a:t>
            </a:r>
            <a:r>
              <a:rPr lang="th-TH" sz="3200" dirty="0" smtClean="0"/>
              <a:t> กรองข้อมูล </a:t>
            </a:r>
            <a:r>
              <a:rPr lang="en-US" sz="3200" dirty="0" smtClean="0"/>
              <a:t>(WHERE) </a:t>
            </a:r>
            <a:r>
              <a:rPr lang="th-TH" sz="3200" dirty="0" smtClean="0"/>
              <a:t>เชื่อมโยงข้อมูล</a:t>
            </a:r>
            <a:r>
              <a:rPr lang="en-US" sz="3200" dirty="0" smtClean="0"/>
              <a:t> (JOIN) </a:t>
            </a:r>
            <a:r>
              <a:rPr lang="th-TH" sz="3200" dirty="0" smtClean="0"/>
              <a:t>รวมข้อมูล (</a:t>
            </a:r>
            <a:r>
              <a:rPr lang="en-US" sz="3200" dirty="0" smtClean="0"/>
              <a:t>GROUP</a:t>
            </a:r>
            <a:r>
              <a:rPr lang="th-TH" sz="3200" dirty="0" smtClean="0"/>
              <a:t>)</a:t>
            </a:r>
            <a:endParaRPr lang="en-US" sz="3200" dirty="0" smtClean="0"/>
          </a:p>
          <a:p>
            <a:pPr lvl="1"/>
            <a:r>
              <a:rPr lang="th-TH" sz="3200" dirty="0" smtClean="0"/>
              <a:t>พึ่งพิงการปรับแต่งประสิทธิภาพ</a:t>
            </a:r>
            <a:r>
              <a:rPr lang="th-TH" sz="3200" dirty="0"/>
              <a:t>ที่อยู่</a:t>
            </a:r>
            <a:r>
              <a:rPr lang="th-TH" sz="3200" dirty="0" smtClean="0"/>
              <a:t>เบื้องหลัง ในการเข้าถึงข้อมูล</a:t>
            </a:r>
            <a:endParaRPr lang="en-US" sz="3200" dirty="0"/>
          </a:p>
          <a:p>
            <a:r>
              <a:rPr lang="th-TH" sz="3600" dirty="0" smtClean="0"/>
              <a:t>รับประกันคุณสมบัติที่สำคัญของ </a:t>
            </a:r>
            <a:r>
              <a:rPr lang="en-US" sz="3600" dirty="0" smtClean="0"/>
              <a:t>Transaction </a:t>
            </a:r>
            <a:r>
              <a:rPr lang="th-TH" sz="3600" dirty="0" smtClean="0"/>
              <a:t>ที่เรียกว่า </a:t>
            </a:r>
            <a:r>
              <a:rPr lang="en-US" sz="3600" dirty="0" smtClean="0"/>
              <a:t>ACID</a:t>
            </a:r>
          </a:p>
          <a:p>
            <a:pPr lvl="1"/>
            <a:r>
              <a:rPr lang="en-US" sz="3200" dirty="0" smtClean="0"/>
              <a:t>ACID </a:t>
            </a:r>
            <a:r>
              <a:rPr lang="th-TH" sz="3200" dirty="0" smtClean="0"/>
              <a:t>เป็นคุณสมบัติที่สำคัญของการประมวลผลเชิงธุรกิจ</a:t>
            </a:r>
            <a:r>
              <a:rPr lang="en-US" sz="3200" dirty="0" smtClean="0"/>
              <a:t> (OLTP)</a:t>
            </a:r>
          </a:p>
          <a:p>
            <a:pPr lvl="1"/>
            <a:r>
              <a:rPr lang="en-US" sz="3200" dirty="0" smtClean="0"/>
              <a:t>ACID </a:t>
            </a:r>
            <a:r>
              <a:rPr lang="th-TH" sz="3200" dirty="0" smtClean="0"/>
              <a:t>เป็นภาระมากในเรื่องประสิทธิภาพในการทำงานของระบบ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639" y="405169"/>
            <a:ext cx="9719774" cy="806584"/>
          </a:xfrm>
        </p:spPr>
        <p:txBody>
          <a:bodyPr>
            <a:normAutofit/>
          </a:bodyPr>
          <a:lstStyle/>
          <a:p>
            <a:r>
              <a:rPr lang="th-TH" sz="4400" dirty="0" smtClean="0"/>
              <a:t>คุณสมบัติ </a:t>
            </a:r>
            <a:r>
              <a:rPr lang="en-US" sz="4400" b="1" dirty="0" smtClean="0"/>
              <a:t>ACID</a:t>
            </a:r>
            <a:r>
              <a:rPr lang="en-US" sz="4400" dirty="0" smtClean="0"/>
              <a:t> </a:t>
            </a:r>
            <a:r>
              <a:rPr lang="th-TH" sz="4400" dirty="0" smtClean="0"/>
              <a:t>ของ</a:t>
            </a:r>
            <a:r>
              <a:rPr lang="en-US" sz="4400" dirty="0" smtClean="0"/>
              <a:t> </a:t>
            </a:r>
            <a:r>
              <a:rPr lang="en-US" sz="4400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415" y="1521069"/>
            <a:ext cx="10770577" cy="5090746"/>
          </a:xfrm>
        </p:spPr>
        <p:txBody>
          <a:bodyPr>
            <a:noAutofit/>
          </a:bodyPr>
          <a:lstStyle/>
          <a:p>
            <a:pPr marL="231775" indent="-231775">
              <a:spcBef>
                <a:spcPts val="0"/>
              </a:spcBef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3600" b="1" dirty="0" smtClean="0"/>
              <a:t>tomicity</a:t>
            </a:r>
            <a:r>
              <a:rPr lang="th-TH" sz="3600" dirty="0" smtClean="0"/>
              <a:t> ความเป็นหน่วยเดียว แบ่งแยกไม่ได้</a:t>
            </a:r>
            <a:endParaRPr lang="en-US" sz="3600" dirty="0" smtClean="0"/>
          </a:p>
          <a:p>
            <a:pPr lvl="1">
              <a:spcBef>
                <a:spcPts val="0"/>
              </a:spcBef>
            </a:pPr>
            <a:r>
              <a:rPr lang="en-US" sz="2800" dirty="0"/>
              <a:t>transaction</a:t>
            </a:r>
            <a:r>
              <a:rPr lang="th-TH" sz="2800" dirty="0"/>
              <a:t> </a:t>
            </a:r>
            <a:r>
              <a:rPr lang="th-TH" sz="2800" dirty="0" smtClean="0"/>
              <a:t>ทำงานสำเร็จทั้งชิ้น หรือ </a:t>
            </a:r>
            <a:r>
              <a:rPr lang="en-US" sz="2800" dirty="0" smtClean="0"/>
              <a:t>transaction </a:t>
            </a:r>
            <a:r>
              <a:rPr lang="th-TH" sz="2800" dirty="0" smtClean="0"/>
              <a:t>ไม่ทำอะไรเลย</a:t>
            </a:r>
            <a:endParaRPr lang="en-US" sz="2800" dirty="0" smtClean="0"/>
          </a:p>
          <a:p>
            <a:pPr lvl="1">
              <a:spcBef>
                <a:spcPts val="0"/>
              </a:spcBef>
            </a:pPr>
            <a:r>
              <a:rPr lang="th-TH" sz="2800" dirty="0" smtClean="0"/>
              <a:t>ไม่ยอมให้ </a:t>
            </a:r>
            <a:r>
              <a:rPr lang="en-US" sz="2800" dirty="0" smtClean="0"/>
              <a:t>transaction</a:t>
            </a:r>
            <a:r>
              <a:rPr lang="th-TH" sz="2800" dirty="0" smtClean="0"/>
              <a:t> ทำงานเพียงบางส่วน</a:t>
            </a:r>
            <a:endParaRPr lang="en-US" sz="2800" dirty="0" smtClean="0"/>
          </a:p>
          <a:p>
            <a:pPr marL="231775" indent="-231775">
              <a:spcBef>
                <a:spcPts val="0"/>
              </a:spcBef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3600" b="1" dirty="0" smtClean="0"/>
              <a:t>onsistency</a:t>
            </a:r>
            <a:r>
              <a:rPr lang="th-TH" sz="3600" dirty="0" smtClean="0"/>
              <a:t> ความถูกต้องสอดคล้องกันของข้อมูลใน</a:t>
            </a:r>
            <a:r>
              <a:rPr lang="en-US" sz="3600" dirty="0" smtClean="0"/>
              <a:t> database</a:t>
            </a:r>
          </a:p>
          <a:p>
            <a:pPr lvl="1">
              <a:spcBef>
                <a:spcPts val="0"/>
              </a:spcBef>
            </a:pPr>
            <a:r>
              <a:rPr lang="en-US" sz="2800" dirty="0"/>
              <a:t>t</a:t>
            </a:r>
            <a:r>
              <a:rPr lang="en-US" sz="2800" dirty="0" smtClean="0"/>
              <a:t>ransaction</a:t>
            </a:r>
            <a:r>
              <a:rPr lang="th-TH" sz="2800" dirty="0" smtClean="0"/>
              <a:t> เปลี่ยน </a:t>
            </a:r>
            <a:r>
              <a:rPr lang="en-US" sz="2800" dirty="0" smtClean="0"/>
              <a:t>database </a:t>
            </a:r>
            <a:r>
              <a:rPr lang="th-TH" sz="2800" dirty="0" smtClean="0"/>
              <a:t>จาก สถานะที่ถูกต้องสอดคล้องกัน ไปยังสถานะที่ถูกต้องอีกสถานะหนึ่ง</a:t>
            </a:r>
            <a:endParaRPr lang="en-US" sz="2800" dirty="0" smtClean="0"/>
          </a:p>
          <a:p>
            <a:pPr lvl="1">
              <a:spcBef>
                <a:spcPts val="0"/>
              </a:spcBef>
            </a:pPr>
            <a:r>
              <a:rPr lang="th-TH" sz="2800" dirty="0" smtClean="0"/>
              <a:t>ระหว่างประมวลผล </a:t>
            </a:r>
            <a:r>
              <a:rPr lang="en-US" sz="2800" dirty="0" smtClean="0"/>
              <a:t>transaction</a:t>
            </a:r>
            <a:r>
              <a:rPr lang="th-TH" sz="2800" dirty="0" smtClean="0"/>
              <a:t> นั้น </a:t>
            </a:r>
            <a:r>
              <a:rPr lang="en-US" sz="2800" dirty="0" smtClean="0"/>
              <a:t>database </a:t>
            </a:r>
            <a:r>
              <a:rPr lang="th-TH" sz="2800" dirty="0" smtClean="0"/>
              <a:t>อาจอยู่ในสถานะที่ไม่ถูกต้องสอดคล้องกันได้</a:t>
            </a:r>
            <a:endParaRPr lang="en-US" sz="2800" dirty="0" smtClean="0"/>
          </a:p>
          <a:p>
            <a:pPr marL="231775" indent="-231775">
              <a:spcBef>
                <a:spcPts val="0"/>
              </a:spcBef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3600" b="1" dirty="0" smtClean="0"/>
              <a:t>solation</a:t>
            </a:r>
            <a:r>
              <a:rPr lang="th-TH" sz="3600" dirty="0" smtClean="0"/>
              <a:t> ภาวะแยกตัวเป็นอิสระจากกันระหว่าง </a:t>
            </a:r>
            <a:r>
              <a:rPr lang="en-US" sz="3600" dirty="0" smtClean="0"/>
              <a:t>transaction</a:t>
            </a:r>
          </a:p>
          <a:p>
            <a:pPr lvl="1">
              <a:spcBef>
                <a:spcPts val="0"/>
              </a:spcBef>
            </a:pPr>
            <a:r>
              <a:rPr lang="th-TH" sz="2800" dirty="0" smtClean="0"/>
              <a:t>ตลอดช่วงชีวิตของ </a:t>
            </a:r>
            <a:r>
              <a:rPr lang="en-US" sz="2800" dirty="0"/>
              <a:t>t</a:t>
            </a:r>
            <a:r>
              <a:rPr lang="en-US" sz="2800" dirty="0" smtClean="0"/>
              <a:t>ransaction </a:t>
            </a:r>
            <a:r>
              <a:rPr lang="th-TH" sz="2800" dirty="0" smtClean="0"/>
              <a:t>หนึ่ง จะเสมือนว่า มีเพียง </a:t>
            </a:r>
            <a:r>
              <a:rPr lang="en-US" sz="2800" dirty="0" smtClean="0"/>
              <a:t>transaction </a:t>
            </a:r>
            <a:r>
              <a:rPr lang="th-TH" sz="2800" dirty="0" smtClean="0"/>
              <a:t>เดียวเท่านั้นในระบบ</a:t>
            </a:r>
            <a:endParaRPr lang="en-US" sz="2800" dirty="0"/>
          </a:p>
          <a:p>
            <a:pPr marL="231775" indent="-231775">
              <a:spcBef>
                <a:spcPts val="0"/>
              </a:spcBef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3600" b="1" dirty="0" smtClean="0"/>
              <a:t>urability</a:t>
            </a:r>
            <a:r>
              <a:rPr lang="en-US" sz="3600" dirty="0" smtClean="0"/>
              <a:t> </a:t>
            </a:r>
            <a:r>
              <a:rPr lang="th-TH" sz="3600" dirty="0" smtClean="0"/>
              <a:t>ความยั่งยืนของผลการทำงานของ </a:t>
            </a:r>
            <a:r>
              <a:rPr lang="en-US" sz="3600" dirty="0" smtClean="0"/>
              <a:t>transaction</a:t>
            </a:r>
          </a:p>
          <a:p>
            <a:pPr lvl="1">
              <a:spcBef>
                <a:spcPts val="0"/>
              </a:spcBef>
            </a:pPr>
            <a:r>
              <a:rPr lang="th-TH" sz="2800" dirty="0" smtClean="0"/>
              <a:t>ผลของ </a:t>
            </a:r>
            <a:r>
              <a:rPr lang="en-US" sz="2800" dirty="0" smtClean="0"/>
              <a:t>transaction </a:t>
            </a:r>
            <a:r>
              <a:rPr lang="th-TH" sz="2800" dirty="0" smtClean="0"/>
              <a:t>ที่ทำงานสำเร็จ</a:t>
            </a:r>
            <a:r>
              <a:rPr lang="en-US" sz="2800" dirty="0" smtClean="0"/>
              <a:t> </a:t>
            </a:r>
            <a:r>
              <a:rPr lang="th-TH" sz="2800" dirty="0" smtClean="0"/>
              <a:t>ต้องยั่งยืนตลอดไป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7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839" y="149333"/>
            <a:ext cx="9719774" cy="756276"/>
          </a:xfrm>
        </p:spPr>
        <p:txBody>
          <a:bodyPr>
            <a:normAutofit/>
          </a:bodyPr>
          <a:lstStyle/>
          <a:p>
            <a:r>
              <a:rPr lang="th-TH" sz="4400" dirty="0" smtClean="0"/>
              <a:t>ความท้าทายของระบบจัดการฐานข้อมูล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930" y="804497"/>
            <a:ext cx="9454579" cy="583341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dirty="0" smtClean="0"/>
              <a:t>Big Data</a:t>
            </a:r>
            <a:r>
              <a:rPr lang="th-TH" sz="3200" dirty="0" smtClean="0"/>
              <a:t> - ข้อมูลขนาดใหญ่</a:t>
            </a:r>
            <a:endParaRPr lang="en-US" sz="3200" dirty="0" smtClean="0"/>
          </a:p>
          <a:p>
            <a:pPr lvl="1">
              <a:spcBef>
                <a:spcPts val="0"/>
              </a:spcBef>
            </a:pPr>
            <a:r>
              <a:rPr lang="th-TH" sz="2800" dirty="0" smtClean="0"/>
              <a:t>ปริมาณข้อมูลมีจำนวนมาก และมีภาระงานสูง</a:t>
            </a:r>
            <a:endParaRPr lang="en-US" sz="2800" dirty="0" smtClean="0"/>
          </a:p>
          <a:p>
            <a:pPr lvl="2">
              <a:spcBef>
                <a:spcPts val="0"/>
              </a:spcBef>
            </a:pPr>
            <a:r>
              <a:rPr lang="th-TH" sz="2800" dirty="0" smtClean="0"/>
              <a:t>การขยายการทำงานไปหลายเครื่องแม่ข่าย และยังคงรักษาคุณสมบัติ </a:t>
            </a:r>
            <a:r>
              <a:rPr lang="en-US" sz="2800" dirty="0" smtClean="0"/>
              <a:t>ACID </a:t>
            </a:r>
            <a:r>
              <a:rPr lang="th-TH" sz="2800" dirty="0" smtClean="0"/>
              <a:t>เป็นเรื่องยาก</a:t>
            </a:r>
            <a:endParaRPr lang="en-US" sz="2800" dirty="0" smtClean="0"/>
          </a:p>
          <a:p>
            <a:pPr lvl="1">
              <a:spcBef>
                <a:spcPts val="0"/>
              </a:spcBef>
            </a:pPr>
            <a:r>
              <a:rPr lang="th-TH" sz="2800" dirty="0" smtClean="0"/>
              <a:t>ข้อมูลมีความหลากหลาย และมีโครงสร้างที่แปรเปลี่ยนไปไม่สม่ำเสมอ</a:t>
            </a:r>
            <a:endParaRPr lang="en-US" sz="2800" dirty="0" smtClean="0"/>
          </a:p>
          <a:p>
            <a:pPr lvl="2">
              <a:spcBef>
                <a:spcPts val="0"/>
              </a:spcBef>
            </a:pPr>
            <a:r>
              <a:rPr lang="en-US" sz="2800" dirty="0" smtClean="0"/>
              <a:t>Relational Database </a:t>
            </a:r>
            <a:r>
              <a:rPr lang="th-TH" sz="2800" dirty="0" smtClean="0"/>
              <a:t>ไม่เหมาะสมกับข้อมูลที่มีหลากหลายรูปแบบ</a:t>
            </a:r>
            <a:endParaRPr lang="en-US" sz="2800" dirty="0" smtClean="0"/>
          </a:p>
          <a:p>
            <a:pPr lvl="2">
              <a:spcBef>
                <a:spcPts val="0"/>
              </a:spcBef>
            </a:pPr>
            <a:r>
              <a:rPr lang="en-US" sz="2800" dirty="0" smtClean="0"/>
              <a:t>Relational Database </a:t>
            </a:r>
            <a:r>
              <a:rPr lang="th-TH" sz="2800" dirty="0" smtClean="0"/>
              <a:t>ไม่เหมาะกับข้อมูลที่ไม่สามารถกำหนดรูปแบบไว้ก่อนได้</a:t>
            </a: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3200" dirty="0" smtClean="0"/>
              <a:t>7Vs of Big Data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Volume – </a:t>
            </a:r>
            <a:r>
              <a:rPr lang="th-TH" sz="2800" dirty="0" smtClean="0"/>
              <a:t>มีปริมาณมาก</a:t>
            </a:r>
            <a:endParaRPr lang="en-US" sz="2800" dirty="0" smtClean="0"/>
          </a:p>
          <a:p>
            <a:pPr lvl="1">
              <a:spcBef>
                <a:spcPts val="0"/>
              </a:spcBef>
            </a:pPr>
            <a:r>
              <a:rPr lang="en-US" sz="2800" dirty="0" smtClean="0"/>
              <a:t>Velocity – </a:t>
            </a:r>
            <a:r>
              <a:rPr lang="th-TH" sz="2800" dirty="0" smtClean="0"/>
              <a:t>เพิ่มจำนวนอย่างรวดเร็ว</a:t>
            </a:r>
            <a:endParaRPr lang="en-US" sz="2800" dirty="0" smtClean="0"/>
          </a:p>
          <a:p>
            <a:pPr lvl="1">
              <a:spcBef>
                <a:spcPts val="0"/>
              </a:spcBef>
            </a:pPr>
            <a:r>
              <a:rPr lang="en-US" sz="2800" dirty="0" smtClean="0"/>
              <a:t>Variety – </a:t>
            </a:r>
            <a:r>
              <a:rPr lang="th-TH" sz="2800" dirty="0" smtClean="0"/>
              <a:t>มีหลากหลายรูปแบบ</a:t>
            </a:r>
            <a:endParaRPr lang="en-US" sz="2800" dirty="0" smtClean="0"/>
          </a:p>
          <a:p>
            <a:pPr lvl="1">
              <a:spcBef>
                <a:spcPts val="0"/>
              </a:spcBef>
            </a:pPr>
            <a:r>
              <a:rPr lang="en-US" sz="2800" dirty="0" smtClean="0"/>
              <a:t>Variability – </a:t>
            </a:r>
            <a:r>
              <a:rPr lang="th-TH" sz="2800" dirty="0" smtClean="0"/>
              <a:t>เปลี่ยนแปลงบ่อย เปลี่ยนแปลงแม้กระทั่งรูปแบบ/โครงสร้าง</a:t>
            </a:r>
            <a:endParaRPr lang="en-US" sz="2800" dirty="0" smtClean="0"/>
          </a:p>
          <a:p>
            <a:pPr lvl="1">
              <a:spcBef>
                <a:spcPts val="0"/>
              </a:spcBef>
            </a:pPr>
            <a:r>
              <a:rPr lang="en-US" sz="2800" dirty="0" smtClean="0"/>
              <a:t>Veracity – </a:t>
            </a:r>
            <a:r>
              <a:rPr lang="th-TH" sz="2800" dirty="0" smtClean="0"/>
              <a:t>ความถูกต้องของข้อมูลเป็นประเด็นสำคัญ</a:t>
            </a:r>
            <a:endParaRPr lang="en-US" sz="2800" dirty="0" smtClean="0"/>
          </a:p>
          <a:p>
            <a:pPr lvl="1">
              <a:spcBef>
                <a:spcPts val="0"/>
              </a:spcBef>
            </a:pPr>
            <a:r>
              <a:rPr lang="en-US" sz="2800" dirty="0" smtClean="0"/>
              <a:t>Visualization – </a:t>
            </a:r>
            <a:r>
              <a:rPr lang="th-TH" sz="2800" dirty="0" smtClean="0"/>
              <a:t>ความเข้าใจในข้อมูลเป็นสิ่งที่ต้องการ</a:t>
            </a:r>
            <a:endParaRPr lang="en-US" sz="2800" dirty="0" smtClean="0"/>
          </a:p>
          <a:p>
            <a:pPr lvl="1">
              <a:spcBef>
                <a:spcPts val="0"/>
              </a:spcBef>
            </a:pPr>
            <a:r>
              <a:rPr lang="en-US" sz="2800" dirty="0" smtClean="0"/>
              <a:t>Value – </a:t>
            </a:r>
            <a:r>
              <a:rPr lang="th-TH" sz="2800" dirty="0" smtClean="0"/>
              <a:t>การใช้ประโยชน์จากข้อมูลช่วยเพิ่มคุณค่าให้ข้อมูล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0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8"/>
          <a:stretch/>
        </p:blipFill>
        <p:spPr>
          <a:xfrm>
            <a:off x="0" y="3398526"/>
            <a:ext cx="3965331" cy="3459474"/>
          </a:xfrm>
          <a:prstGeom prst="rect">
            <a:avLst/>
          </a:prstGeom>
        </p:spPr>
      </p:pic>
      <p:sp>
        <p:nvSpPr>
          <p:cNvPr id="6" name="Slide Number Placeholder 1"/>
          <p:cNvSpPr txBox="1">
            <a:spLocks/>
          </p:cNvSpPr>
          <p:nvPr/>
        </p:nvSpPr>
        <p:spPr>
          <a:xfrm>
            <a:off x="150395" y="781767"/>
            <a:ext cx="3911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895BB1-9B1B-4A7D-97CD-6A7D1A512B7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94161" y="5879426"/>
            <a:ext cx="84978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http://www.infoivy.com/2014_05_01_archive.html</a:t>
            </a:r>
          </a:p>
          <a:p>
            <a:pPr algn="r"/>
            <a:r>
              <a:rPr lang="en-US" dirty="0" smtClean="0"/>
              <a:t>http://www.ibmbigdatahub.com/infographic/four-vs-big-data</a:t>
            </a:r>
          </a:p>
          <a:p>
            <a:pPr algn="r"/>
            <a:r>
              <a:rPr lang="en-US" dirty="0" smtClean="0"/>
              <a:t>http://iihtofficialblog.blogspot.com/2014/07/5-vs-of-hadoop-big-data.html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5" t="3011" r="10581" b="4283"/>
          <a:stretch/>
        </p:blipFill>
        <p:spPr>
          <a:xfrm>
            <a:off x="0" y="68579"/>
            <a:ext cx="3789485" cy="34263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86" y="0"/>
            <a:ext cx="855752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0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837" y="250686"/>
            <a:ext cx="9719774" cy="80293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th-TH" sz="4800" b="1" dirty="0"/>
              <a:t>ทฤษฎี </a:t>
            </a:r>
            <a:r>
              <a:rPr lang="en-US" sz="4800" b="1" dirty="0"/>
              <a:t>CAP </a:t>
            </a:r>
            <a:r>
              <a:rPr lang="th-TH" sz="4800" b="1" dirty="0"/>
              <a:t>ของ </a:t>
            </a:r>
            <a:r>
              <a:rPr lang="en-US" sz="4800" b="1" dirty="0"/>
              <a:t>Eric </a:t>
            </a:r>
            <a:r>
              <a:rPr lang="en-US" sz="4800" b="1" dirty="0" smtClean="0"/>
              <a:t>Brewer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838" y="1141434"/>
            <a:ext cx="10047146" cy="540865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th-TH" sz="2800" dirty="0" smtClean="0"/>
              <a:t>ทฤษฎี </a:t>
            </a:r>
            <a:r>
              <a:rPr lang="en-US" sz="2800" dirty="0" smtClean="0"/>
              <a:t>CAP </a:t>
            </a:r>
            <a:r>
              <a:rPr lang="th-TH" sz="2800" dirty="0" smtClean="0"/>
              <a:t>ของ </a:t>
            </a:r>
            <a:r>
              <a:rPr lang="en-US" sz="2800" dirty="0" smtClean="0"/>
              <a:t>Eric Brewer </a:t>
            </a:r>
            <a:endParaRPr lang="en-US" sz="2800" dirty="0"/>
          </a:p>
          <a:p>
            <a:pPr lvl="1">
              <a:spcBef>
                <a:spcPts val="0"/>
              </a:spcBef>
            </a:pPr>
            <a:r>
              <a:rPr lang="th-TH" sz="2800" dirty="0" smtClean="0"/>
              <a:t>เป็นไปไม่ได้ที่กระจายข้อมูลอยู่หลายแม่ข่าย โดยยังคงรักษาคุณสมบัติ </a:t>
            </a:r>
            <a:r>
              <a:rPr lang="en-US" sz="2800" dirty="0" smtClean="0"/>
              <a:t>3 </a:t>
            </a:r>
            <a:r>
              <a:rPr lang="th-TH" sz="2800" dirty="0" smtClean="0"/>
              <a:t>ประการนี้ไว้ได้ครบถ้วน คือ </a:t>
            </a:r>
            <a:br>
              <a:rPr lang="th-TH" sz="2800" dirty="0" smtClean="0"/>
            </a:br>
            <a:r>
              <a:rPr lang="en-US" sz="2800" dirty="0"/>
              <a:t>– </a:t>
            </a:r>
            <a:r>
              <a:rPr lang="th-TH" sz="2800" dirty="0" smtClean="0"/>
              <a:t>ความ</a:t>
            </a:r>
            <a:r>
              <a:rPr lang="th-TH" sz="2800" dirty="0" smtClean="0"/>
              <a:t>ถูกต้องสอดคล้องกัน (</a:t>
            </a:r>
            <a:r>
              <a:rPr lang="en-US" sz="2800" b="1" dirty="0" smtClean="0"/>
              <a:t>Consistency</a:t>
            </a:r>
            <a:r>
              <a:rPr lang="th-TH" sz="2800" dirty="0" smtClean="0"/>
              <a:t>)</a:t>
            </a:r>
            <a:r>
              <a:rPr lang="en-US" sz="28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– </a:t>
            </a:r>
            <a:r>
              <a:rPr lang="th-TH" sz="2800" dirty="0" smtClean="0"/>
              <a:t>ความพร้อมใช้งาน (</a:t>
            </a:r>
            <a:r>
              <a:rPr lang="en-US" sz="2800" b="1" dirty="0" smtClean="0"/>
              <a:t>Availability</a:t>
            </a:r>
            <a:r>
              <a:rPr lang="th-TH" sz="2800" dirty="0" smtClean="0"/>
              <a:t>)</a:t>
            </a:r>
            <a:r>
              <a:rPr lang="en-US" sz="28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– </a:t>
            </a:r>
            <a:r>
              <a:rPr lang="th-TH" sz="2800" dirty="0" smtClean="0"/>
              <a:t>ความ</a:t>
            </a:r>
            <a:r>
              <a:rPr lang="th-TH" sz="2800" dirty="0" smtClean="0"/>
              <a:t>ทนทานต่อการถูกตัดขาด (</a:t>
            </a:r>
            <a:r>
              <a:rPr lang="en-US" sz="2800" b="1" dirty="0" smtClean="0"/>
              <a:t>Partition Tolerance</a:t>
            </a:r>
            <a:r>
              <a:rPr lang="th-TH" sz="2800" dirty="0" smtClean="0"/>
              <a:t>)</a:t>
            </a:r>
            <a:r>
              <a:rPr lang="en-US" sz="2800" dirty="0" smtClean="0"/>
              <a:t>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 smtClean="0"/>
              <a:t>อ้างอิง </a:t>
            </a:r>
            <a:r>
              <a:rPr lang="en-US" sz="2800" dirty="0" smtClean="0"/>
              <a:t>https://en.wikipedia.org/wiki/CAP_theorem</a:t>
            </a:r>
          </a:p>
          <a:p>
            <a:pPr lvl="1">
              <a:spcBef>
                <a:spcPts val="0"/>
              </a:spcBef>
            </a:pPr>
            <a:endParaRPr lang="en-US" sz="2800" dirty="0" smtClean="0"/>
          </a:p>
          <a:p>
            <a:pPr lvl="1">
              <a:spcBef>
                <a:spcPts val="0"/>
              </a:spcBef>
            </a:pPr>
            <a:r>
              <a:rPr lang="en-US" sz="2800" b="1" dirty="0" smtClean="0"/>
              <a:t>Consistency</a:t>
            </a:r>
            <a:r>
              <a:rPr lang="en-US" sz="2800" dirty="0" smtClean="0"/>
              <a:t> </a:t>
            </a:r>
            <a:r>
              <a:rPr lang="th-TH" sz="2800" dirty="0"/>
              <a:t>ความ</a:t>
            </a:r>
            <a:r>
              <a:rPr lang="th-TH" sz="2800" dirty="0" smtClean="0"/>
              <a:t>ถูกต้องสอดคล้องกัน</a:t>
            </a:r>
            <a:endParaRPr lang="en-US" sz="2800" dirty="0" smtClean="0"/>
          </a:p>
          <a:p>
            <a:pPr lvl="2">
              <a:spcBef>
                <a:spcPts val="0"/>
              </a:spcBef>
            </a:pPr>
            <a:r>
              <a:rPr lang="th-TH" sz="2800" dirty="0" smtClean="0"/>
              <a:t>ทุกครั้งที่ขอใช้ข้อมูล จะได้ใช้ข้อมูลล่าสุดเสมอ หรือไม่ก็จะไม่สามารถใช้ข้อมูลได้</a:t>
            </a:r>
            <a:endParaRPr lang="en-US" sz="2800" dirty="0"/>
          </a:p>
          <a:p>
            <a:pPr lvl="1">
              <a:spcBef>
                <a:spcPts val="0"/>
              </a:spcBef>
            </a:pPr>
            <a:r>
              <a:rPr lang="en-US" sz="2800" b="1" dirty="0" smtClean="0"/>
              <a:t>Availability</a:t>
            </a:r>
            <a:r>
              <a:rPr lang="en-US" sz="2800" dirty="0" smtClean="0"/>
              <a:t> </a:t>
            </a:r>
            <a:r>
              <a:rPr lang="th-TH" sz="2800" dirty="0"/>
              <a:t>ความพร้อมใช้งาน</a:t>
            </a:r>
            <a:endParaRPr lang="en-US" sz="2800" dirty="0" smtClean="0"/>
          </a:p>
          <a:p>
            <a:pPr lvl="2">
              <a:spcBef>
                <a:spcPts val="0"/>
              </a:spcBef>
            </a:pPr>
            <a:r>
              <a:rPr lang="th-TH" sz="2800" dirty="0" smtClean="0"/>
              <a:t>ทุกครั้งที่ใช้ข้อมูล จะได้ใช้ข้อมูลเสมอ แต่ไม่ได้รับรองว่าจะได้ใช้ข้อมูลล่าสุด</a:t>
            </a:r>
            <a:endParaRPr lang="en-US" sz="2800" dirty="0"/>
          </a:p>
          <a:p>
            <a:pPr lvl="1">
              <a:spcBef>
                <a:spcPts val="0"/>
              </a:spcBef>
            </a:pPr>
            <a:r>
              <a:rPr lang="en-US" sz="2800" b="1" dirty="0"/>
              <a:t>Partition </a:t>
            </a:r>
            <a:r>
              <a:rPr lang="en-US" sz="2800" b="1" dirty="0" smtClean="0"/>
              <a:t>tolerance </a:t>
            </a:r>
            <a:r>
              <a:rPr lang="th-TH" sz="2800" dirty="0"/>
              <a:t>ความทนทานต่อการถูกตัดขาด </a:t>
            </a:r>
            <a:endParaRPr lang="en-US" sz="2800" dirty="0" smtClean="0"/>
          </a:p>
          <a:p>
            <a:pPr lvl="2">
              <a:spcBef>
                <a:spcPts val="0"/>
              </a:spcBef>
            </a:pPr>
            <a:r>
              <a:rPr lang="th-TH" sz="2800" dirty="0" smtClean="0"/>
              <a:t>ระบบจะทำงานได้เสมอ ถึงแม้ว่าจะถูกตัดขาดการติดต่อเป็นส่วน ๆ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15" y="185172"/>
            <a:ext cx="9719774" cy="849455"/>
          </a:xfrm>
        </p:spPr>
        <p:txBody>
          <a:bodyPr>
            <a:normAutofit/>
          </a:bodyPr>
          <a:lstStyle/>
          <a:p>
            <a:r>
              <a:rPr lang="th-TH" sz="4400" b="1" dirty="0" smtClean="0"/>
              <a:t>ประเภทของฐานข้อมูลตามทฤษฎี </a:t>
            </a:r>
            <a:r>
              <a:rPr lang="en-US" sz="4400" b="1" dirty="0" smtClean="0"/>
              <a:t>CAP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42" y="1095816"/>
            <a:ext cx="10130720" cy="530575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th-TH" sz="3200" dirty="0" smtClean="0"/>
              <a:t>ถูกต้องสอดคล้องกันและพร้อมใช้เสมอ ถ้าไม่ถูกตัดขาดเป็นส่วน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th-TH" sz="3200" b="1" dirty="0" smtClean="0"/>
              <a:t>– </a:t>
            </a:r>
            <a:r>
              <a:rPr lang="en-US" sz="3200" b="1" dirty="0" smtClean="0"/>
              <a:t>Consistency + Availability (CA)</a:t>
            </a:r>
          </a:p>
          <a:p>
            <a:pPr lvl="1">
              <a:spcBef>
                <a:spcPts val="0"/>
              </a:spcBef>
            </a:pPr>
            <a:r>
              <a:rPr lang="th-TH" sz="2400" dirty="0" smtClean="0"/>
              <a:t>เข้าถึงข้อมูลได้เสมอ และได้ข้อมูลที่ทันสมัยเท่าเทียมกัน</a:t>
            </a:r>
            <a:endParaRPr lang="en-US" sz="2400" dirty="0" smtClean="0"/>
          </a:p>
          <a:p>
            <a:pPr lvl="1">
              <a:spcBef>
                <a:spcPts val="0"/>
              </a:spcBef>
            </a:pPr>
            <a:r>
              <a:rPr lang="th-TH" sz="2400" dirty="0" smtClean="0"/>
              <a:t>แต่ถ้าระบบถูกตัดขาดเป็นส่วน ระบบจะไม่สามารถใช้งานได้ต่อไป</a:t>
            </a:r>
            <a:endParaRPr lang="en-US" sz="2400" dirty="0" smtClean="0"/>
          </a:p>
          <a:p>
            <a:pPr lvl="1">
              <a:spcBef>
                <a:spcPts val="0"/>
              </a:spcBef>
            </a:pPr>
            <a:r>
              <a:rPr lang="th-TH" sz="2400" dirty="0" smtClean="0"/>
              <a:t>เช่น</a:t>
            </a:r>
            <a:r>
              <a:rPr lang="en-US" sz="2400" dirty="0" smtClean="0"/>
              <a:t> </a:t>
            </a:r>
            <a:r>
              <a:rPr lang="th-TH" sz="2400" dirty="0" smtClean="0"/>
              <a:t>ระบบฐานข้อมูลเชิงสัมพันธ์ </a:t>
            </a:r>
            <a:r>
              <a:rPr lang="en-US" sz="2400" dirty="0" smtClean="0"/>
              <a:t>(</a:t>
            </a:r>
            <a:r>
              <a:rPr lang="th-TH" sz="2400" dirty="0" smtClean="0"/>
              <a:t>ใช้เทคนิค </a:t>
            </a:r>
            <a:r>
              <a:rPr lang="en-US" sz="2400" dirty="0" smtClean="0"/>
              <a:t>2PC – 2-phase Commit), Neo4J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th-TH" sz="3200" dirty="0" smtClean="0"/>
              <a:t>ถูกต้องสอดคล้องกันเสมอแม้จะถูกตัดขาดเป็นส่วน แต่บางส่วนอาจไม่พร้อมให้ใช้</a:t>
            </a:r>
            <a:br>
              <a:rPr lang="th-TH" sz="3200" dirty="0" smtClean="0"/>
            </a:br>
            <a:r>
              <a:rPr lang="th-TH" sz="3200" b="1" dirty="0" smtClean="0"/>
              <a:t>– </a:t>
            </a:r>
            <a:r>
              <a:rPr lang="en-US" sz="3200" b="1" dirty="0" smtClean="0"/>
              <a:t>Consistency + Partition Tolerance (CP)</a:t>
            </a:r>
          </a:p>
          <a:p>
            <a:pPr lvl="1">
              <a:spcBef>
                <a:spcPts val="0"/>
              </a:spcBef>
            </a:pPr>
            <a:r>
              <a:rPr lang="th-TH" sz="2400" dirty="0" smtClean="0"/>
              <a:t>ข้อมูลถูกต้องและสอดคล้องกันเสมอ แม้ระบบจะถูกตัดขาดเป็นส่วน แต่บางส่วนที่ถูกตัดขาดไป จะไม่สามารถใช้งานได้</a:t>
            </a:r>
            <a:endParaRPr lang="en-US" sz="2400" dirty="0" smtClean="0"/>
          </a:p>
          <a:p>
            <a:pPr lvl="1">
              <a:spcBef>
                <a:spcPts val="0"/>
              </a:spcBef>
            </a:pPr>
            <a:r>
              <a:rPr lang="th-TH" sz="2400" dirty="0" smtClean="0"/>
              <a:t>เช่น</a:t>
            </a:r>
            <a:r>
              <a:rPr lang="en-US" sz="2400" dirty="0" smtClean="0"/>
              <a:t> MongoDB, </a:t>
            </a:r>
            <a:r>
              <a:rPr lang="en-US" sz="2400" dirty="0" err="1" smtClean="0"/>
              <a:t>HBase</a:t>
            </a:r>
            <a:r>
              <a:rPr lang="en-US" sz="2400" dirty="0" smtClean="0"/>
              <a:t>, </a:t>
            </a:r>
            <a:r>
              <a:rPr lang="en-US" sz="2400" dirty="0" err="1" smtClean="0"/>
              <a:t>BigTable</a:t>
            </a:r>
            <a:r>
              <a:rPr lang="en-US" sz="2400" dirty="0" smtClean="0"/>
              <a:t>, </a:t>
            </a:r>
            <a:r>
              <a:rPr lang="en-US" sz="2400" dirty="0" err="1" smtClean="0"/>
              <a:t>BerkeleyDB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th-TH" sz="3200" dirty="0" smtClean="0"/>
              <a:t>พร้อมใช้เสมอแม้จะถูกตัดขาดเป็นส่วน แต่ข้อมูลอาจไม่ถูกต้องสอดคล้องกัน </a:t>
            </a:r>
            <a:br>
              <a:rPr lang="th-TH" sz="3200" dirty="0" smtClean="0"/>
            </a:br>
            <a:r>
              <a:rPr lang="th-TH" sz="3200" b="1" dirty="0" smtClean="0"/>
              <a:t>– </a:t>
            </a:r>
            <a:r>
              <a:rPr lang="en-US" sz="3200" b="1" dirty="0" smtClean="0"/>
              <a:t>Availability + Partition Tolerance (AP)</a:t>
            </a:r>
          </a:p>
          <a:p>
            <a:pPr lvl="1">
              <a:spcBef>
                <a:spcPts val="0"/>
              </a:spcBef>
            </a:pPr>
            <a:r>
              <a:rPr lang="th-TH" sz="2400" dirty="0" smtClean="0"/>
              <a:t>ระบบทุกส่วนพร้อมใช้เสมอ แม้แต่ส่วนที่ถูกตัดขาดการติดต่อ แต่ข้อมูลอาจไม่ถูกต้องสอดคล้องกันทุกส่วน</a:t>
            </a:r>
            <a:r>
              <a:rPr lang="en-US" sz="2400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th-TH" sz="2400" dirty="0" smtClean="0"/>
              <a:t>เช่น </a:t>
            </a:r>
            <a:r>
              <a:rPr lang="en-US" sz="2400" dirty="0" smtClean="0"/>
              <a:t>Cassandra, </a:t>
            </a:r>
            <a:r>
              <a:rPr lang="en-US" sz="2400" dirty="0" err="1" smtClean="0"/>
              <a:t>SimpleDB</a:t>
            </a:r>
            <a:r>
              <a:rPr lang="en-US" sz="2400" dirty="0" smtClean="0"/>
              <a:t>, </a:t>
            </a:r>
            <a:r>
              <a:rPr lang="en-US" sz="2400" dirty="0" err="1" smtClean="0"/>
              <a:t>CouchDB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7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3881265" y="3302365"/>
            <a:ext cx="3644443" cy="2533565"/>
          </a:xfrm>
          <a:custGeom>
            <a:avLst/>
            <a:gdLst>
              <a:gd name="connsiteX0" fmla="*/ 3499718 w 3499718"/>
              <a:gd name="connsiteY0" fmla="*/ 1105174 h 2907660"/>
              <a:gd name="connsiteX1" fmla="*/ 1578820 w 3499718"/>
              <a:gd name="connsiteY1" fmla="*/ 2907660 h 2907660"/>
              <a:gd name="connsiteX2" fmla="*/ 0 w 3499718"/>
              <a:gd name="connsiteY2" fmla="*/ 1605134 h 2907660"/>
              <a:gd name="connsiteX3" fmla="*/ 0 w 3499718"/>
              <a:gd name="connsiteY3" fmla="*/ 638106 h 2907660"/>
              <a:gd name="connsiteX4" fmla="*/ 1545928 w 3499718"/>
              <a:gd name="connsiteY4" fmla="*/ 0 h 2907660"/>
              <a:gd name="connsiteX5" fmla="*/ 3499718 w 3499718"/>
              <a:gd name="connsiteY5" fmla="*/ 1105174 h 2907660"/>
              <a:gd name="connsiteX0" fmla="*/ 3499718 w 3499718"/>
              <a:gd name="connsiteY0" fmla="*/ 1105174 h 2907660"/>
              <a:gd name="connsiteX1" fmla="*/ 1578820 w 3499718"/>
              <a:gd name="connsiteY1" fmla="*/ 2907660 h 2907660"/>
              <a:gd name="connsiteX2" fmla="*/ 1156046 w 3499718"/>
              <a:gd name="connsiteY2" fmla="*/ 2551659 h 2907660"/>
              <a:gd name="connsiteX3" fmla="*/ 0 w 3499718"/>
              <a:gd name="connsiteY3" fmla="*/ 1605134 h 2907660"/>
              <a:gd name="connsiteX4" fmla="*/ 0 w 3499718"/>
              <a:gd name="connsiteY4" fmla="*/ 638106 h 2907660"/>
              <a:gd name="connsiteX5" fmla="*/ 1545928 w 3499718"/>
              <a:gd name="connsiteY5" fmla="*/ 0 h 2907660"/>
              <a:gd name="connsiteX6" fmla="*/ 3499718 w 3499718"/>
              <a:gd name="connsiteY6" fmla="*/ 1105174 h 2907660"/>
              <a:gd name="connsiteX0" fmla="*/ 3499718 w 3499718"/>
              <a:gd name="connsiteY0" fmla="*/ 1105174 h 2551659"/>
              <a:gd name="connsiteX1" fmla="*/ 1957851 w 3499718"/>
              <a:gd name="connsiteY1" fmla="*/ 2526227 h 2551659"/>
              <a:gd name="connsiteX2" fmla="*/ 1156046 w 3499718"/>
              <a:gd name="connsiteY2" fmla="*/ 2551659 h 2551659"/>
              <a:gd name="connsiteX3" fmla="*/ 0 w 3499718"/>
              <a:gd name="connsiteY3" fmla="*/ 1605134 h 2551659"/>
              <a:gd name="connsiteX4" fmla="*/ 0 w 3499718"/>
              <a:gd name="connsiteY4" fmla="*/ 638106 h 2551659"/>
              <a:gd name="connsiteX5" fmla="*/ 1545928 w 3499718"/>
              <a:gd name="connsiteY5" fmla="*/ 0 h 2551659"/>
              <a:gd name="connsiteX6" fmla="*/ 3499718 w 3499718"/>
              <a:gd name="connsiteY6" fmla="*/ 1105174 h 2551659"/>
              <a:gd name="connsiteX0" fmla="*/ 3499718 w 3499718"/>
              <a:gd name="connsiteY0" fmla="*/ 1105174 h 2526227"/>
              <a:gd name="connsiteX1" fmla="*/ 1957851 w 3499718"/>
              <a:gd name="connsiteY1" fmla="*/ 2526227 h 2526227"/>
              <a:gd name="connsiteX2" fmla="*/ 1092874 w 3499718"/>
              <a:gd name="connsiteY2" fmla="*/ 2518777 h 2526227"/>
              <a:gd name="connsiteX3" fmla="*/ 0 w 3499718"/>
              <a:gd name="connsiteY3" fmla="*/ 1605134 h 2526227"/>
              <a:gd name="connsiteX4" fmla="*/ 0 w 3499718"/>
              <a:gd name="connsiteY4" fmla="*/ 638106 h 2526227"/>
              <a:gd name="connsiteX5" fmla="*/ 1545928 w 3499718"/>
              <a:gd name="connsiteY5" fmla="*/ 0 h 2526227"/>
              <a:gd name="connsiteX6" fmla="*/ 3499718 w 3499718"/>
              <a:gd name="connsiteY6" fmla="*/ 1105174 h 2526227"/>
              <a:gd name="connsiteX0" fmla="*/ 3499718 w 3499718"/>
              <a:gd name="connsiteY0" fmla="*/ 1105174 h 2532804"/>
              <a:gd name="connsiteX1" fmla="*/ 1844143 w 3499718"/>
              <a:gd name="connsiteY1" fmla="*/ 2532804 h 2532804"/>
              <a:gd name="connsiteX2" fmla="*/ 1092874 w 3499718"/>
              <a:gd name="connsiteY2" fmla="*/ 2518777 h 2532804"/>
              <a:gd name="connsiteX3" fmla="*/ 0 w 3499718"/>
              <a:gd name="connsiteY3" fmla="*/ 1605134 h 2532804"/>
              <a:gd name="connsiteX4" fmla="*/ 0 w 3499718"/>
              <a:gd name="connsiteY4" fmla="*/ 638106 h 2532804"/>
              <a:gd name="connsiteX5" fmla="*/ 1545928 w 3499718"/>
              <a:gd name="connsiteY5" fmla="*/ 0 h 2532804"/>
              <a:gd name="connsiteX6" fmla="*/ 3499718 w 3499718"/>
              <a:gd name="connsiteY6" fmla="*/ 1105174 h 253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9718" h="2532804">
                <a:moveTo>
                  <a:pt x="3499718" y="1105174"/>
                </a:moveTo>
                <a:lnTo>
                  <a:pt x="1844143" y="2532804"/>
                </a:lnTo>
                <a:lnTo>
                  <a:pt x="1092874" y="2518777"/>
                </a:lnTo>
                <a:lnTo>
                  <a:pt x="0" y="1605134"/>
                </a:lnTo>
                <a:lnTo>
                  <a:pt x="0" y="638106"/>
                </a:lnTo>
                <a:lnTo>
                  <a:pt x="1545928" y="0"/>
                </a:lnTo>
                <a:lnTo>
                  <a:pt x="3499718" y="1105174"/>
                </a:lnTo>
                <a:close/>
              </a:path>
            </a:pathLst>
          </a:cu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6" y="238724"/>
            <a:ext cx="11236816" cy="12808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Consistency – Availability – Partition Tolerance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BB1-9B1B-4A7D-97CD-6A7D1A512B7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8" b="4399"/>
          <a:stretch/>
        </p:blipFill>
        <p:spPr>
          <a:xfrm>
            <a:off x="3881266" y="3354993"/>
            <a:ext cx="3425306" cy="2374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595" y="1352356"/>
            <a:ext cx="4906100" cy="44225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04117" y="6256025"/>
            <a:ext cx="7604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/>
              <a:t>http://blog.flux7.com/blogs/nosql/cap-theorem-why-does-it-matter</a:t>
            </a:r>
          </a:p>
          <a:p>
            <a:pPr algn="r"/>
            <a:r>
              <a:rPr lang="en-US" sz="1200" dirty="0" smtClean="0"/>
              <a:t>http://4.bp.blogspot.com/-fzIb2RLqqyQ/U4zA-WeXubI/AAAAAAAAAR0/Xf3yf0a0qaE/s1600/cap.jpg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612" y="1519614"/>
            <a:ext cx="5295627" cy="42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668</TotalTime>
  <Words>957</Words>
  <Application>Microsoft Office PowerPoint</Application>
  <PresentationFormat>Widescreen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Rockwell</vt:lpstr>
      <vt:lpstr>Rockwell Condensed</vt:lpstr>
      <vt:lpstr>TH Sarabun New</vt:lpstr>
      <vt:lpstr>Wingdings</vt:lpstr>
      <vt:lpstr>Wood Type</vt:lpstr>
      <vt:lpstr>NoSQL Databases ฐานข้อมูล โนเอสคิวแอล</vt:lpstr>
      <vt:lpstr>ประวัติของแบบจำลองฐานข้อมูล (Database Models)</vt:lpstr>
      <vt:lpstr>Relational Databases กับภาษา SQL</vt:lpstr>
      <vt:lpstr>คุณสมบัติ ACID ของ Transactions</vt:lpstr>
      <vt:lpstr>ความท้าทายของระบบจัดการฐานข้อมูล</vt:lpstr>
      <vt:lpstr>PowerPoint Presentation</vt:lpstr>
      <vt:lpstr>ทฤษฎี CAP ของ Eric Brewer</vt:lpstr>
      <vt:lpstr>ประเภทของฐานข้อมูลตามทฤษฎี CAP</vt:lpstr>
      <vt:lpstr>Consistency – Availability – Partition Tolerance</vt:lpstr>
      <vt:lpstr>ลักษณะเด่นของฐานข้อมูล NoSQL</vt:lpstr>
      <vt:lpstr>NoSQL เป็น BASE, ไม่ใช่ ACID</vt:lpstr>
      <vt:lpstr>ประเภทของฐานข้อมูล NoSQL (ตามโครงสร้าง/รูปแบบ) </vt:lpstr>
      <vt:lpstr>Types of NoSQL Databases</vt:lpstr>
      <vt:lpstr>Example – document store: MongoDB</vt:lpstr>
      <vt:lpstr>Example – Graph Database: Neo4J</vt:lpstr>
      <vt:lpstr>Example – Column-Family: Cassandra</vt:lpstr>
      <vt:lpstr>Example – Column-Family: Cassandra</vt:lpstr>
      <vt:lpstr>Example – Key-value Store: Firebase</vt:lpstr>
      <vt:lpstr>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</dc:title>
  <dc:creator>Porkaew Family</dc:creator>
  <cp:lastModifiedBy>kkporkaew@outlook.com</cp:lastModifiedBy>
  <cp:revision>61</cp:revision>
  <dcterms:created xsi:type="dcterms:W3CDTF">2016-10-04T23:50:04Z</dcterms:created>
  <dcterms:modified xsi:type="dcterms:W3CDTF">2018-01-31T05:46:02Z</dcterms:modified>
</cp:coreProperties>
</file>