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572" r:id="rId2"/>
    <p:sldId id="661" r:id="rId3"/>
    <p:sldId id="465" r:id="rId4"/>
    <p:sldId id="384" r:id="rId5"/>
    <p:sldId id="605" r:id="rId6"/>
    <p:sldId id="606" r:id="rId7"/>
    <p:sldId id="386" r:id="rId8"/>
    <p:sldId id="662" r:id="rId9"/>
    <p:sldId id="387" r:id="rId10"/>
    <p:sldId id="388" r:id="rId11"/>
    <p:sldId id="389" r:id="rId12"/>
    <p:sldId id="390" r:id="rId13"/>
    <p:sldId id="391" r:id="rId14"/>
    <p:sldId id="392" r:id="rId15"/>
    <p:sldId id="393" r:id="rId16"/>
    <p:sldId id="436" r:id="rId17"/>
    <p:sldId id="663" r:id="rId18"/>
    <p:sldId id="664" r:id="rId19"/>
    <p:sldId id="670" r:id="rId20"/>
    <p:sldId id="668" r:id="rId21"/>
    <p:sldId id="394" r:id="rId22"/>
    <p:sldId id="395" r:id="rId23"/>
    <p:sldId id="396" r:id="rId24"/>
    <p:sldId id="397" r:id="rId25"/>
    <p:sldId id="399" r:id="rId26"/>
    <p:sldId id="401" r:id="rId27"/>
    <p:sldId id="402" r:id="rId28"/>
    <p:sldId id="404" r:id="rId29"/>
    <p:sldId id="405" r:id="rId30"/>
    <p:sldId id="407" r:id="rId31"/>
    <p:sldId id="671" r:id="rId32"/>
    <p:sldId id="672" r:id="rId33"/>
    <p:sldId id="673" r:id="rId3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4" autoAdjust="0"/>
    <p:restoredTop sz="91204" autoAdjust="0"/>
  </p:normalViewPr>
  <p:slideViewPr>
    <p:cSldViewPr snapToGrid="0">
      <p:cViewPr varScale="1">
        <p:scale>
          <a:sx n="94" d="100"/>
          <a:sy n="94" d="100"/>
        </p:scale>
        <p:origin x="21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333ABA6-B72D-4ED4-A6E7-13A0DAE65F1A}" type="datetimeFigureOut">
              <a:rPr lang="en-US" smtClean="0"/>
              <a:t>7/19/23</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DC303B9-2C3E-4EA0-A819-58B20A5A846C}" type="slidenum">
              <a:rPr lang="en-US" smtClean="0"/>
              <a:t>‹#›</a:t>
            </a:fld>
            <a:endParaRPr lang="en-US"/>
          </a:p>
        </p:txBody>
      </p:sp>
    </p:spTree>
    <p:extLst>
      <p:ext uri="{BB962C8B-B14F-4D97-AF65-F5344CB8AC3E}">
        <p14:creationId xmlns:p14="http://schemas.microsoft.com/office/powerpoint/2010/main" val="272208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a:t>
            </a:fld>
            <a:endParaRPr lang="en-US"/>
          </a:p>
        </p:txBody>
      </p:sp>
    </p:spTree>
    <p:extLst>
      <p:ext uri="{BB962C8B-B14F-4D97-AF65-F5344CB8AC3E}">
        <p14:creationId xmlns:p14="http://schemas.microsoft.com/office/powerpoint/2010/main" val="638035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13</a:t>
            </a:fld>
            <a:endParaRPr lang="en-US"/>
          </a:p>
        </p:txBody>
      </p:sp>
    </p:spTree>
    <p:extLst>
      <p:ext uri="{BB962C8B-B14F-4D97-AF65-F5344CB8AC3E}">
        <p14:creationId xmlns:p14="http://schemas.microsoft.com/office/powerpoint/2010/main" val="2623110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14</a:t>
            </a:fld>
            <a:endParaRPr lang="en-US"/>
          </a:p>
        </p:txBody>
      </p:sp>
    </p:spTree>
    <p:extLst>
      <p:ext uri="{BB962C8B-B14F-4D97-AF65-F5344CB8AC3E}">
        <p14:creationId xmlns:p14="http://schemas.microsoft.com/office/powerpoint/2010/main" val="1106365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15</a:t>
            </a:fld>
            <a:endParaRPr lang="en-US"/>
          </a:p>
        </p:txBody>
      </p:sp>
    </p:spTree>
    <p:extLst>
      <p:ext uri="{BB962C8B-B14F-4D97-AF65-F5344CB8AC3E}">
        <p14:creationId xmlns:p14="http://schemas.microsoft.com/office/powerpoint/2010/main" val="4141395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21</a:t>
            </a:fld>
            <a:endParaRPr lang="en-US"/>
          </a:p>
        </p:txBody>
      </p:sp>
    </p:spTree>
    <p:extLst>
      <p:ext uri="{BB962C8B-B14F-4D97-AF65-F5344CB8AC3E}">
        <p14:creationId xmlns:p14="http://schemas.microsoft.com/office/powerpoint/2010/main" val="3041829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22</a:t>
            </a:fld>
            <a:endParaRPr lang="en-US"/>
          </a:p>
        </p:txBody>
      </p:sp>
    </p:spTree>
    <p:extLst>
      <p:ext uri="{BB962C8B-B14F-4D97-AF65-F5344CB8AC3E}">
        <p14:creationId xmlns:p14="http://schemas.microsoft.com/office/powerpoint/2010/main" val="1114391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23</a:t>
            </a:fld>
            <a:endParaRPr lang="en-US"/>
          </a:p>
        </p:txBody>
      </p:sp>
    </p:spTree>
    <p:extLst>
      <p:ext uri="{BB962C8B-B14F-4D97-AF65-F5344CB8AC3E}">
        <p14:creationId xmlns:p14="http://schemas.microsoft.com/office/powerpoint/2010/main" val="1234139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24</a:t>
            </a:fld>
            <a:endParaRPr lang="en-US"/>
          </a:p>
        </p:txBody>
      </p:sp>
    </p:spTree>
    <p:extLst>
      <p:ext uri="{BB962C8B-B14F-4D97-AF65-F5344CB8AC3E}">
        <p14:creationId xmlns:p14="http://schemas.microsoft.com/office/powerpoint/2010/main" val="4109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25</a:t>
            </a:fld>
            <a:endParaRPr lang="en-US"/>
          </a:p>
        </p:txBody>
      </p:sp>
    </p:spTree>
    <p:extLst>
      <p:ext uri="{BB962C8B-B14F-4D97-AF65-F5344CB8AC3E}">
        <p14:creationId xmlns:p14="http://schemas.microsoft.com/office/powerpoint/2010/main" val="3333175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26</a:t>
            </a:fld>
            <a:endParaRPr lang="en-US"/>
          </a:p>
        </p:txBody>
      </p:sp>
    </p:spTree>
    <p:extLst>
      <p:ext uri="{BB962C8B-B14F-4D97-AF65-F5344CB8AC3E}">
        <p14:creationId xmlns:p14="http://schemas.microsoft.com/office/powerpoint/2010/main" val="3186079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27</a:t>
            </a:fld>
            <a:endParaRPr lang="en-US"/>
          </a:p>
        </p:txBody>
      </p:sp>
    </p:spTree>
    <p:extLst>
      <p:ext uri="{BB962C8B-B14F-4D97-AF65-F5344CB8AC3E}">
        <p14:creationId xmlns:p14="http://schemas.microsoft.com/office/powerpoint/2010/main" val="3050177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4</a:t>
            </a:fld>
            <a:endParaRPr lang="en-US"/>
          </a:p>
        </p:txBody>
      </p:sp>
    </p:spTree>
    <p:extLst>
      <p:ext uri="{BB962C8B-B14F-4D97-AF65-F5344CB8AC3E}">
        <p14:creationId xmlns:p14="http://schemas.microsoft.com/office/powerpoint/2010/main" val="2172806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28</a:t>
            </a:fld>
            <a:endParaRPr lang="en-US"/>
          </a:p>
        </p:txBody>
      </p:sp>
    </p:spTree>
    <p:extLst>
      <p:ext uri="{BB962C8B-B14F-4D97-AF65-F5344CB8AC3E}">
        <p14:creationId xmlns:p14="http://schemas.microsoft.com/office/powerpoint/2010/main" val="4252017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29</a:t>
            </a:fld>
            <a:endParaRPr lang="en-US"/>
          </a:p>
        </p:txBody>
      </p:sp>
    </p:spTree>
    <p:extLst>
      <p:ext uri="{BB962C8B-B14F-4D97-AF65-F5344CB8AC3E}">
        <p14:creationId xmlns:p14="http://schemas.microsoft.com/office/powerpoint/2010/main" val="1719874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30</a:t>
            </a:fld>
            <a:endParaRPr lang="en-US"/>
          </a:p>
        </p:txBody>
      </p:sp>
    </p:spTree>
    <p:extLst>
      <p:ext uri="{BB962C8B-B14F-4D97-AF65-F5344CB8AC3E}">
        <p14:creationId xmlns:p14="http://schemas.microsoft.com/office/powerpoint/2010/main" val="2822907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5</a:t>
            </a:fld>
            <a:endParaRPr lang="en-US"/>
          </a:p>
        </p:txBody>
      </p:sp>
    </p:spTree>
    <p:extLst>
      <p:ext uri="{BB962C8B-B14F-4D97-AF65-F5344CB8AC3E}">
        <p14:creationId xmlns:p14="http://schemas.microsoft.com/office/powerpoint/2010/main" val="94300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6</a:t>
            </a:fld>
            <a:endParaRPr lang="en-US"/>
          </a:p>
        </p:txBody>
      </p:sp>
    </p:spTree>
    <p:extLst>
      <p:ext uri="{BB962C8B-B14F-4D97-AF65-F5344CB8AC3E}">
        <p14:creationId xmlns:p14="http://schemas.microsoft.com/office/powerpoint/2010/main" val="115981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7</a:t>
            </a:fld>
            <a:endParaRPr lang="en-US"/>
          </a:p>
        </p:txBody>
      </p:sp>
    </p:spTree>
    <p:extLst>
      <p:ext uri="{BB962C8B-B14F-4D97-AF65-F5344CB8AC3E}">
        <p14:creationId xmlns:p14="http://schemas.microsoft.com/office/powerpoint/2010/main" val="1635612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9</a:t>
            </a:fld>
            <a:endParaRPr lang="en-US"/>
          </a:p>
        </p:txBody>
      </p:sp>
    </p:spTree>
    <p:extLst>
      <p:ext uri="{BB962C8B-B14F-4D97-AF65-F5344CB8AC3E}">
        <p14:creationId xmlns:p14="http://schemas.microsoft.com/office/powerpoint/2010/main" val="3583617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10</a:t>
            </a:fld>
            <a:endParaRPr lang="en-US"/>
          </a:p>
        </p:txBody>
      </p:sp>
    </p:spTree>
    <p:extLst>
      <p:ext uri="{BB962C8B-B14F-4D97-AF65-F5344CB8AC3E}">
        <p14:creationId xmlns:p14="http://schemas.microsoft.com/office/powerpoint/2010/main" val="1015434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11</a:t>
            </a:fld>
            <a:endParaRPr lang="en-US"/>
          </a:p>
        </p:txBody>
      </p:sp>
    </p:spTree>
    <p:extLst>
      <p:ext uri="{BB962C8B-B14F-4D97-AF65-F5344CB8AC3E}">
        <p14:creationId xmlns:p14="http://schemas.microsoft.com/office/powerpoint/2010/main" val="1578226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12</a:t>
            </a:fld>
            <a:endParaRPr lang="en-US"/>
          </a:p>
        </p:txBody>
      </p:sp>
    </p:spTree>
    <p:extLst>
      <p:ext uri="{BB962C8B-B14F-4D97-AF65-F5344CB8AC3E}">
        <p14:creationId xmlns:p14="http://schemas.microsoft.com/office/powerpoint/2010/main" val="2416915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7/19/23</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04642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7/19/23</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0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7/19/23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76533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7/19/23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66934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7/19/23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60728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7/19/23</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48122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7/19/23</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49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7/19/23</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36198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7/19/23</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52303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7/19/23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03538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7/19/23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15979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7/19/23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898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wartler/DR_DM_Biz"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motionelements.com/stock-video-3902092-successful-black-businessman" TargetMode="External"/><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hyperlink" Target="https://donorbureau.com/" TargetMode="External"/><Relationship Id="rId3" Type="http://schemas.openxmlformats.org/officeDocument/2006/relationships/hyperlink" Target="https://www.redfin.com/how-walk-score-works" TargetMode="External"/><Relationship Id="rId7" Type="http://schemas.openxmlformats.org/officeDocument/2006/relationships/hyperlink" Target="https://sensortower.com/" TargetMode="External"/><Relationship Id="rId2" Type="http://schemas.openxmlformats.org/officeDocument/2006/relationships/hyperlink" Target="https://www.falcon.io/insights-hub/topics/customer-engagement/social-media-can-drive-product-innovation-social-listening/" TargetMode="External"/><Relationship Id="rId1" Type="http://schemas.openxmlformats.org/officeDocument/2006/relationships/slideLayout" Target="../slideLayouts/slideLayout6.xml"/><Relationship Id="rId6" Type="http://schemas.openxmlformats.org/officeDocument/2006/relationships/hyperlink" Target="https://robintrack.net/" TargetMode="External"/><Relationship Id="rId5" Type="http://schemas.openxmlformats.org/officeDocument/2006/relationships/hyperlink" Target="https://clickhole.com/" TargetMode="External"/><Relationship Id="rId10" Type="http://schemas.openxmlformats.org/officeDocument/2006/relationships/hyperlink" Target="https://www.oneclick.ai/home/" TargetMode="External"/><Relationship Id="rId4" Type="http://schemas.openxmlformats.org/officeDocument/2006/relationships/hyperlink" Target="https://www.marketingevolution.com/what-we-do/why-marketing-evolution" TargetMode="External"/><Relationship Id="rId9" Type="http://schemas.openxmlformats.org/officeDocument/2006/relationships/hyperlink" Target="https://www.truecar.com/used-cars-for-sale/listing/WMZYS7C51K3F47165/2019-mini-countryman/?zipcode=03101"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dkfindout.com/uk/animals-and-nature/hippopotamuses/" TargetMode="External"/><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a:xfrm>
            <a:off x="217610" y="365126"/>
            <a:ext cx="8708781" cy="591477"/>
          </a:xfrm>
        </p:spPr>
        <p:txBody>
          <a:bodyPr/>
          <a:lstStyle/>
          <a:p>
            <a:r>
              <a:rPr lang="en-US" dirty="0"/>
              <a:t>If you want to get the slides and code along…</a:t>
            </a:r>
          </a:p>
        </p:txBody>
      </p:sp>
      <p:sp>
        <p:nvSpPr>
          <p:cNvPr id="4" name="Slide Number Placeholder 3"/>
          <p:cNvSpPr>
            <a:spLocks noGrp="1"/>
          </p:cNvSpPr>
          <p:nvPr>
            <p:ph type="sldNum" sz="quarter" idx="12"/>
          </p:nvPr>
        </p:nvSpPr>
        <p:spPr/>
        <p:txBody>
          <a:bodyPr/>
          <a:lstStyle/>
          <a:p>
            <a:fld id="{37290FF7-652B-4475-AEAB-8B1A5D23AE09}" type="slidenum">
              <a:rPr lang="en-US" smtClean="0"/>
              <a:t>1</a:t>
            </a:fld>
            <a:endParaRPr lang="en-US"/>
          </a:p>
        </p:txBody>
      </p:sp>
      <p:sp>
        <p:nvSpPr>
          <p:cNvPr id="7" name="TextBox 6"/>
          <p:cNvSpPr txBox="1"/>
          <p:nvPr/>
        </p:nvSpPr>
        <p:spPr>
          <a:xfrm>
            <a:off x="169257" y="1142999"/>
            <a:ext cx="5310300" cy="461665"/>
          </a:xfrm>
          <a:prstGeom prst="rect">
            <a:avLst/>
          </a:prstGeom>
          <a:noFill/>
        </p:spPr>
        <p:txBody>
          <a:bodyPr wrap="none" rtlCol="0">
            <a:spAutoFit/>
          </a:bodyPr>
          <a:lstStyle/>
          <a:p>
            <a:r>
              <a:rPr lang="en-US" sz="2400" dirty="0">
                <a:hlinkClick r:id="rId2"/>
              </a:rPr>
              <a:t>https://github.com/kwartler/DR_DM_Biz</a:t>
            </a:r>
            <a:endParaRPr lang="en-US" sz="2400" dirty="0"/>
          </a:p>
        </p:txBody>
      </p:sp>
      <p:sp>
        <p:nvSpPr>
          <p:cNvPr id="15" name="Footer Placeholder 4">
            <a:extLst>
              <a:ext uri="{FF2B5EF4-FFF2-40B4-BE49-F238E27FC236}">
                <a16:creationId xmlns:a16="http://schemas.microsoft.com/office/drawing/2014/main" id="{E55887CD-DD55-6D49-BCCC-A4CE0CB62E4B}"/>
              </a:ext>
            </a:extLst>
          </p:cNvPr>
          <p:cNvSpPr>
            <a:spLocks noGrp="1"/>
          </p:cNvSpPr>
          <p:nvPr>
            <p:ph type="ftr" sz="quarter" idx="3"/>
          </p:nvPr>
        </p:nvSpPr>
        <p:spPr>
          <a:xfrm>
            <a:off x="3028950" y="6356351"/>
            <a:ext cx="3086100" cy="365125"/>
          </a:xfrm>
        </p:spPr>
        <p:txBody>
          <a:bodyPr/>
          <a:lstStyle/>
          <a:p>
            <a:r>
              <a:rPr lang="en-US" dirty="0"/>
              <a:t>Kwartler</a:t>
            </a:r>
          </a:p>
        </p:txBody>
      </p:sp>
      <p:sp>
        <p:nvSpPr>
          <p:cNvPr id="5" name="TextBox 4">
            <a:extLst>
              <a:ext uri="{FF2B5EF4-FFF2-40B4-BE49-F238E27FC236}">
                <a16:creationId xmlns:a16="http://schemas.microsoft.com/office/drawing/2014/main" id="{30D6A705-EFD0-14BF-7411-FE7F88577CA3}"/>
              </a:ext>
            </a:extLst>
          </p:cNvPr>
          <p:cNvSpPr txBox="1"/>
          <p:nvPr/>
        </p:nvSpPr>
        <p:spPr>
          <a:xfrm>
            <a:off x="1310947" y="2413337"/>
            <a:ext cx="7437268" cy="2308324"/>
          </a:xfrm>
          <a:prstGeom prst="rect">
            <a:avLst/>
          </a:prstGeom>
          <a:noFill/>
        </p:spPr>
        <p:txBody>
          <a:bodyPr wrap="square" rtlCol="0">
            <a:spAutoFit/>
          </a:bodyPr>
          <a:lstStyle/>
          <a:p>
            <a:r>
              <a:rPr lang="en-US" dirty="0"/>
              <a:t>Caveats:</a:t>
            </a:r>
          </a:p>
          <a:p>
            <a:pPr marL="285750" indent="-285750">
              <a:buFont typeface="Arial" panose="020B0604020202020204" pitchFamily="34" charset="0"/>
              <a:buChar char="•"/>
            </a:pPr>
            <a:r>
              <a:rPr lang="en-US" dirty="0"/>
              <a:t>This is a 45minute lunch &amp; learn…not a full course</a:t>
            </a:r>
          </a:p>
          <a:p>
            <a:pPr marL="285750" indent="-285750">
              <a:buFont typeface="Arial" panose="020B0604020202020204" pitchFamily="34" charset="0"/>
              <a:buChar char="•"/>
            </a:pPr>
            <a:r>
              <a:rPr lang="en-US" dirty="0"/>
              <a:t>This isn’t a </a:t>
            </a:r>
            <a:r>
              <a:rPr lang="en-US" dirty="0" err="1"/>
              <a:t>DataRobot</a:t>
            </a:r>
            <a:r>
              <a:rPr lang="en-US" dirty="0"/>
              <a:t> advertisement or DR specific training</a:t>
            </a:r>
          </a:p>
          <a:p>
            <a:pPr marL="285750" indent="-285750">
              <a:buFont typeface="Arial" panose="020B0604020202020204" pitchFamily="34" charset="0"/>
              <a:buChar char="•"/>
            </a:pPr>
            <a:endParaRPr lang="en-US" dirty="0"/>
          </a:p>
          <a:p>
            <a:r>
              <a:rPr lang="en-US" dirty="0"/>
              <a:t>Goals:</a:t>
            </a:r>
          </a:p>
          <a:p>
            <a:pPr marL="285750" indent="-285750">
              <a:buFont typeface="Arial" panose="020B0604020202020204" pitchFamily="34" charset="0"/>
              <a:buChar char="•"/>
            </a:pPr>
            <a:r>
              <a:rPr lang="en-US" dirty="0"/>
              <a:t>Learn how I’ve approached analytics in my career</a:t>
            </a:r>
          </a:p>
          <a:p>
            <a:pPr marL="285750" indent="-285750">
              <a:buFont typeface="Arial" panose="020B0604020202020204" pitchFamily="34" charset="0"/>
              <a:buChar char="•"/>
            </a:pPr>
            <a:r>
              <a:rPr lang="en-US" dirty="0"/>
              <a:t>Learn a new technique and often overlooked aspect of modeling </a:t>
            </a:r>
            <a:r>
              <a:rPr lang="en-US" i="1" dirty="0"/>
              <a:t>sometimes applicable </a:t>
            </a:r>
          </a:p>
        </p:txBody>
      </p:sp>
    </p:spTree>
    <p:extLst>
      <p:ext uri="{BB962C8B-B14F-4D97-AF65-F5344CB8AC3E}">
        <p14:creationId xmlns:p14="http://schemas.microsoft.com/office/powerpoint/2010/main" val="141615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pic>
        <p:nvPicPr>
          <p:cNvPr id="18434" name="Picture 2" descr="Image result for asshole boss"/>
          <p:cNvPicPr>
            <a:picLocks noChangeAspect="1" noChangeArrowheads="1"/>
          </p:cNvPicPr>
          <p:nvPr/>
        </p:nvPicPr>
        <p:blipFill rotWithShape="1">
          <a:blip r:embed="rId3">
            <a:extLst>
              <a:ext uri="{28A0092B-C50C-407E-A947-70E740481C1C}">
                <a14:useLocalDpi xmlns:a14="http://schemas.microsoft.com/office/drawing/2010/main" val="0"/>
              </a:ext>
            </a:extLst>
          </a:blip>
          <a:srcRect l="7226" r="6348"/>
          <a:stretch/>
        </p:blipFill>
        <p:spPr bwMode="auto">
          <a:xfrm>
            <a:off x="371363" y="2078194"/>
            <a:ext cx="3128210" cy="2714626"/>
          </a:xfrm>
          <a:prstGeom prst="rect">
            <a:avLst/>
          </a:prstGeom>
          <a:noFill/>
          <a:extLst>
            <a:ext uri="{909E8E84-426E-40DD-AFC4-6F175D3DCCD1}">
              <a14:hiddenFill xmlns:a14="http://schemas.microsoft.com/office/drawing/2010/main">
                <a:solidFill>
                  <a:srgbClr val="FFFFFF"/>
                </a:solidFill>
              </a14:hiddenFill>
            </a:ext>
          </a:extLst>
        </p:spPr>
      </p:pic>
      <p:sp>
        <p:nvSpPr>
          <p:cNvPr id="9" name="Oval Callout 8"/>
          <p:cNvSpPr/>
          <p:nvPr/>
        </p:nvSpPr>
        <p:spPr>
          <a:xfrm>
            <a:off x="3176337" y="1090863"/>
            <a:ext cx="5534526" cy="1235242"/>
          </a:xfrm>
          <a:prstGeom prst="wedgeEllipseCallout">
            <a:avLst>
              <a:gd name="adj1" fmla="val -58631"/>
              <a:gd name="adj2" fmla="val 1013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Hey Dale, its me…from </a:t>
            </a:r>
            <a:r>
              <a:rPr lang="en-US" dirty="0" err="1"/>
              <a:t>OfficeSpace</a:t>
            </a:r>
            <a:r>
              <a:rPr lang="en-US" dirty="0"/>
              <a:t>.</a:t>
            </a:r>
          </a:p>
          <a:p>
            <a:pPr algn="ctr"/>
            <a:r>
              <a:rPr lang="en-US" dirty="0"/>
              <a:t>I read in the WSJ that everyone should be using LLMS and blockchain.  </a:t>
            </a:r>
          </a:p>
          <a:p>
            <a:pPr algn="ctr"/>
            <a:r>
              <a:rPr lang="en-US" dirty="0"/>
              <a:t>Should we?</a:t>
            </a:r>
          </a:p>
        </p:txBody>
      </p:sp>
      <p:sp>
        <p:nvSpPr>
          <p:cNvPr id="11" name="TextBox 10"/>
          <p:cNvSpPr txBox="1"/>
          <p:nvPr/>
        </p:nvSpPr>
        <p:spPr>
          <a:xfrm>
            <a:off x="371363" y="4892124"/>
            <a:ext cx="860886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5" name="Footer Placeholder 4">
            <a:extLst>
              <a:ext uri="{FF2B5EF4-FFF2-40B4-BE49-F238E27FC236}">
                <a16:creationId xmlns:a16="http://schemas.microsoft.com/office/drawing/2014/main" id="{94D6DA37-D770-D756-37ED-2D8D494EA67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601959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pic>
        <p:nvPicPr>
          <p:cNvPr id="2052" name="Picture 4" descr="Woman in funny business concept on white, Stock Photo, Picture And Rights  Managed Image. Pic. ZON-7956560 | agefotostock">
            <a:extLst>
              <a:ext uri="{FF2B5EF4-FFF2-40B4-BE49-F238E27FC236}">
                <a16:creationId xmlns:a16="http://schemas.microsoft.com/office/drawing/2014/main" id="{DB0C1DDD-768B-794B-8860-DF13E67AA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18" y="1720023"/>
            <a:ext cx="4491318" cy="297160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4020671" y="1090863"/>
            <a:ext cx="5027794" cy="1734224"/>
          </a:xfrm>
          <a:prstGeom prst="wedgeEllipseCallout">
            <a:avLst>
              <a:gd name="adj1" fmla="val -58873"/>
              <a:gd name="adj2" fmla="val 493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Your </a:t>
            </a:r>
            <a:r>
              <a:rPr lang="en-US" sz="1600" dirty="0" err="1"/>
              <a:t>Daleness</a:t>
            </a:r>
            <a:r>
              <a:rPr lang="en-US" sz="1600" dirty="0"/>
              <a:t>, I work in marketing (and apparently hate phones).  I want to do a mailing to prospective corndog eaters.  Can you identify how many postcards we should send &amp; ROI?</a:t>
            </a:r>
          </a:p>
        </p:txBody>
      </p:sp>
      <p:sp>
        <p:nvSpPr>
          <p:cNvPr id="9" name="TextBox 8">
            <a:extLst>
              <a:ext uri="{FF2B5EF4-FFF2-40B4-BE49-F238E27FC236}">
                <a16:creationId xmlns:a16="http://schemas.microsoft.com/office/drawing/2014/main" id="{7E7D2CE4-ECE7-CB4A-856D-F4AB0E8E96D4}"/>
              </a:ext>
            </a:extLst>
          </p:cNvPr>
          <p:cNvSpPr txBox="1"/>
          <p:nvPr/>
        </p:nvSpPr>
        <p:spPr>
          <a:xfrm>
            <a:off x="341523" y="4892124"/>
            <a:ext cx="863870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5" name="Footer Placeholder 4">
            <a:extLst>
              <a:ext uri="{FF2B5EF4-FFF2-40B4-BE49-F238E27FC236}">
                <a16:creationId xmlns:a16="http://schemas.microsoft.com/office/drawing/2014/main" id="{F77CBE73-2D71-11DE-44DA-139E4841186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13512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 result for funny business stock photos"/>
          <p:cNvPicPr>
            <a:picLocks noChangeAspect="1" noChangeArrowheads="1"/>
          </p:cNvPicPr>
          <p:nvPr/>
        </p:nvPicPr>
        <p:blipFill rotWithShape="1">
          <a:blip r:embed="rId3">
            <a:extLst>
              <a:ext uri="{28A0092B-C50C-407E-A947-70E740481C1C}">
                <a14:useLocalDpi xmlns:a14="http://schemas.microsoft.com/office/drawing/2010/main" val="0"/>
              </a:ext>
            </a:extLst>
          </a:blip>
          <a:srcRect t="2366"/>
          <a:stretch/>
        </p:blipFill>
        <p:spPr bwMode="auto">
          <a:xfrm>
            <a:off x="130838" y="2579427"/>
            <a:ext cx="3629025" cy="358967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11" name="Oval Callout 10"/>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Dale-</a:t>
            </a:r>
            <a:r>
              <a:rPr lang="en-US" dirty="0" err="1"/>
              <a:t>areno</a:t>
            </a:r>
            <a:r>
              <a:rPr lang="en-US" dirty="0"/>
              <a:t>!  I think we are getting a lot more calls than usual about defective corn dogs.    Can you investigate whether that’s true? </a:t>
            </a:r>
          </a:p>
        </p:txBody>
      </p:sp>
      <p:sp>
        <p:nvSpPr>
          <p:cNvPr id="9" name="TextBox 8">
            <a:extLst>
              <a:ext uri="{FF2B5EF4-FFF2-40B4-BE49-F238E27FC236}">
                <a16:creationId xmlns:a16="http://schemas.microsoft.com/office/drawing/2014/main" id="{9D0BE1FF-D164-8F49-BB68-0532DFA90956}"/>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5" name="Footer Placeholder 4">
            <a:extLst>
              <a:ext uri="{FF2B5EF4-FFF2-40B4-BE49-F238E27FC236}">
                <a16:creationId xmlns:a16="http://schemas.microsoft.com/office/drawing/2014/main" id="{5DB883BC-F28F-71AC-B4EB-36612F60EE53}"/>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2507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pic>
        <p:nvPicPr>
          <p:cNvPr id="1028" name="Picture 4" descr="Funny business dog in red necktie showing tongue out at workplace - Stock  Photo - Dissolve">
            <a:extLst>
              <a:ext uri="{FF2B5EF4-FFF2-40B4-BE49-F238E27FC236}">
                <a16:creationId xmlns:a16="http://schemas.microsoft.com/office/drawing/2014/main" id="{762B113B-B408-AC44-AEA7-E20E4E274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64" y="1479177"/>
            <a:ext cx="4611100" cy="3078069"/>
          </a:xfrm>
          <a:prstGeom prst="rect">
            <a:avLst/>
          </a:prstGeom>
          <a:noFill/>
          <a:extLst>
            <a:ext uri="{909E8E84-426E-40DD-AFC4-6F175D3DCCD1}">
              <a14:hiddenFill xmlns:a14="http://schemas.microsoft.com/office/drawing/2010/main">
                <a:solidFill>
                  <a:srgbClr val="FFFFFF"/>
                </a:solidFill>
              </a14:hiddenFill>
            </a:ext>
          </a:extLst>
        </p:spPr>
      </p:pic>
      <p:sp>
        <p:nvSpPr>
          <p:cNvPr id="10" name="Oval Callout 9"/>
          <p:cNvSpPr/>
          <p:nvPr/>
        </p:nvSpPr>
        <p:spPr>
          <a:xfrm>
            <a:off x="4867835" y="1090862"/>
            <a:ext cx="4276164" cy="1706125"/>
          </a:xfrm>
          <a:prstGeom prst="wedgeEllipseCallout">
            <a:avLst>
              <a:gd name="adj1" fmla="val -68822"/>
              <a:gd name="adj2" fmla="val 365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Notorious DALE, let’s forecast how many of our current corn dog debtors will be delinquent.  Is that getting better or worse over time?</a:t>
            </a:r>
          </a:p>
        </p:txBody>
      </p:sp>
      <p:sp>
        <p:nvSpPr>
          <p:cNvPr id="9" name="TextBox 8">
            <a:extLst>
              <a:ext uri="{FF2B5EF4-FFF2-40B4-BE49-F238E27FC236}">
                <a16:creationId xmlns:a16="http://schemas.microsoft.com/office/drawing/2014/main" id="{62576D41-D186-1744-9048-6207DB8491E2}"/>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5" name="Footer Placeholder 4">
            <a:extLst>
              <a:ext uri="{FF2B5EF4-FFF2-40B4-BE49-F238E27FC236}">
                <a16:creationId xmlns:a16="http://schemas.microsoft.com/office/drawing/2014/main" id="{743E6EC9-8326-8AA5-2A8C-95E6CA2756FB}"/>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872128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pic>
        <p:nvPicPr>
          <p:cNvPr id="22532" name="Picture 4" descr="Image result for bo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25" y="2125672"/>
            <a:ext cx="36576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Callout 11"/>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East coast regional corn dog sales are up!  I wonder if my region is worse than them.  </a:t>
            </a:r>
          </a:p>
        </p:txBody>
      </p:sp>
      <p:sp>
        <p:nvSpPr>
          <p:cNvPr id="9" name="TextBox 8">
            <a:extLst>
              <a:ext uri="{FF2B5EF4-FFF2-40B4-BE49-F238E27FC236}">
                <a16:creationId xmlns:a16="http://schemas.microsoft.com/office/drawing/2014/main" id="{D76C47C0-6C0B-1149-8206-E0387BA70B11}"/>
              </a:ext>
            </a:extLst>
          </p:cNvPr>
          <p:cNvSpPr txBox="1"/>
          <p:nvPr/>
        </p:nvSpPr>
        <p:spPr>
          <a:xfrm>
            <a:off x="304725" y="4892124"/>
            <a:ext cx="8675501"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5" name="Footer Placeholder 4">
            <a:extLst>
              <a:ext uri="{FF2B5EF4-FFF2-40B4-BE49-F238E27FC236}">
                <a16:creationId xmlns:a16="http://schemas.microsoft.com/office/drawing/2014/main" id="{59CF8B06-D8C6-21DD-1DAB-A3D6E9406B42}"/>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131718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pic>
        <p:nvPicPr>
          <p:cNvPr id="9" name="Picture 2" descr="Image result for devil wears prada"/>
          <p:cNvPicPr>
            <a:picLocks noChangeAspect="1" noChangeArrowheads="1"/>
          </p:cNvPicPr>
          <p:nvPr/>
        </p:nvPicPr>
        <p:blipFill rotWithShape="1">
          <a:blip r:embed="rId3">
            <a:extLst>
              <a:ext uri="{28A0092B-C50C-407E-A947-70E740481C1C}">
                <a14:useLocalDpi xmlns:a14="http://schemas.microsoft.com/office/drawing/2010/main" val="0"/>
              </a:ext>
            </a:extLst>
          </a:blip>
          <a:srcRect l="23724" r="14187"/>
          <a:stretch/>
        </p:blipFill>
        <p:spPr bwMode="auto">
          <a:xfrm>
            <a:off x="204716" y="1721821"/>
            <a:ext cx="3725839" cy="3371851"/>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2743200" y="1090863"/>
            <a:ext cx="6400799" cy="1235242"/>
          </a:xfrm>
          <a:prstGeom prst="wedgeEllipseCallout">
            <a:avLst>
              <a:gd name="adj1" fmla="val -59990"/>
              <a:gd name="adj2" fmla="val 9801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Despite that idiot in marketing selling defective dogs, we need a new warehouse in the East region.  Which zip code should we build it in to support a strong workforce?  </a:t>
            </a:r>
          </a:p>
        </p:txBody>
      </p:sp>
      <p:sp>
        <p:nvSpPr>
          <p:cNvPr id="12" name="TextBox 11">
            <a:extLst>
              <a:ext uri="{FF2B5EF4-FFF2-40B4-BE49-F238E27FC236}">
                <a16:creationId xmlns:a16="http://schemas.microsoft.com/office/drawing/2014/main" id="{5AC494B1-E5FB-C146-A0ED-A9EE0A49CDA2}"/>
              </a:ext>
            </a:extLst>
          </p:cNvPr>
          <p:cNvSpPr txBox="1"/>
          <p:nvPr/>
        </p:nvSpPr>
        <p:spPr>
          <a:xfrm>
            <a:off x="204717" y="4892124"/>
            <a:ext cx="8775510"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5" name="Footer Placeholder 4">
            <a:extLst>
              <a:ext uri="{FF2B5EF4-FFF2-40B4-BE49-F238E27FC236}">
                <a16:creationId xmlns:a16="http://schemas.microsoft.com/office/drawing/2014/main" id="{AC65E262-7732-E4AF-E2B7-9D788B5C9E3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32287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pic>
        <p:nvPicPr>
          <p:cNvPr id="1026" name="Picture 2" descr="Image result for businessman stock pho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9469" y="2077386"/>
            <a:ext cx="4572000" cy="25717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185138" y="5936958"/>
            <a:ext cx="5363308" cy="415498"/>
          </a:xfrm>
          <a:prstGeom prst="rect">
            <a:avLst/>
          </a:prstGeom>
        </p:spPr>
        <p:txBody>
          <a:bodyPr wrap="square">
            <a:spAutoFit/>
          </a:bodyPr>
          <a:lstStyle/>
          <a:p>
            <a:r>
              <a:rPr lang="en-US" sz="1050" dirty="0">
                <a:hlinkClick r:id="rId3"/>
              </a:rPr>
              <a:t>https://www.motionelements.com/stock-video-3902092-successful-black-businessman</a:t>
            </a:r>
            <a:endParaRPr lang="en-US" sz="1050" dirty="0"/>
          </a:p>
          <a:p>
            <a:endParaRPr lang="en-US" sz="1050" dirty="0"/>
          </a:p>
        </p:txBody>
      </p:sp>
      <p:sp>
        <p:nvSpPr>
          <p:cNvPr id="11" name="Title 2"/>
          <p:cNvSpPr>
            <a:spLocks noGrp="1"/>
          </p:cNvSpPr>
          <p:nvPr>
            <p:ph type="title"/>
          </p:nvPr>
        </p:nvSpPr>
        <p:spPr>
          <a:xfrm>
            <a:off x="628650" y="365126"/>
            <a:ext cx="7886700" cy="591477"/>
          </a:xfrm>
        </p:spPr>
        <p:txBody>
          <a:bodyPr/>
          <a:lstStyle/>
          <a:p>
            <a:r>
              <a:rPr lang="en-US" dirty="0"/>
              <a:t>Dale is so happy!</a:t>
            </a:r>
          </a:p>
        </p:txBody>
      </p:sp>
      <p:sp>
        <p:nvSpPr>
          <p:cNvPr id="3" name="Footer Placeholder 4">
            <a:extLst>
              <a:ext uri="{FF2B5EF4-FFF2-40B4-BE49-F238E27FC236}">
                <a16:creationId xmlns:a16="http://schemas.microsoft.com/office/drawing/2014/main" id="{E2FA70C4-1A28-677D-B7CA-ED5B3A2E60B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687928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C9A319-C941-501C-CD04-140EE844EF00}"/>
              </a:ext>
            </a:extLst>
          </p:cNvPr>
          <p:cNvSpPr>
            <a:spLocks noGrp="1"/>
          </p:cNvSpPr>
          <p:nvPr>
            <p:ph type="dt" sz="half" idx="10"/>
          </p:nvPr>
        </p:nvSpPr>
        <p:spPr/>
        <p:txBody>
          <a:bodyPr/>
          <a:lstStyle/>
          <a:p>
            <a:fld id="{6700A58B-DD98-43D0-B791-721480A02982}" type="datetime1">
              <a:rPr lang="en-US" smtClean="0"/>
              <a:t>7/19/23</a:t>
            </a:fld>
            <a:endParaRPr lang="en-US"/>
          </a:p>
        </p:txBody>
      </p:sp>
      <p:sp>
        <p:nvSpPr>
          <p:cNvPr id="3" name="Title 2">
            <a:extLst>
              <a:ext uri="{FF2B5EF4-FFF2-40B4-BE49-F238E27FC236}">
                <a16:creationId xmlns:a16="http://schemas.microsoft.com/office/drawing/2014/main" id="{32435CCC-9AB6-0AFB-AB00-806481185080}"/>
              </a:ext>
            </a:extLst>
          </p:cNvPr>
          <p:cNvSpPr>
            <a:spLocks noGrp="1"/>
          </p:cNvSpPr>
          <p:nvPr>
            <p:ph type="title"/>
          </p:nvPr>
        </p:nvSpPr>
        <p:spPr/>
        <p:txBody>
          <a:bodyPr/>
          <a:lstStyle/>
          <a:p>
            <a:r>
              <a:rPr lang="en-US" dirty="0"/>
              <a:t>Data Mining Project Types</a:t>
            </a:r>
          </a:p>
        </p:txBody>
      </p:sp>
      <p:sp>
        <p:nvSpPr>
          <p:cNvPr id="4" name="Slide Number Placeholder 3">
            <a:extLst>
              <a:ext uri="{FF2B5EF4-FFF2-40B4-BE49-F238E27FC236}">
                <a16:creationId xmlns:a16="http://schemas.microsoft.com/office/drawing/2014/main" id="{F2A57113-FF09-B75E-F5CD-2B9F448E1FB8}"/>
              </a:ext>
            </a:extLst>
          </p:cNvPr>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a:extLst>
              <a:ext uri="{FF2B5EF4-FFF2-40B4-BE49-F238E27FC236}">
                <a16:creationId xmlns:a16="http://schemas.microsoft.com/office/drawing/2014/main" id="{25B97E96-5D2B-61E8-F9FE-75EB599F4E32}"/>
              </a:ext>
            </a:extLst>
          </p:cNvPr>
          <p:cNvSpPr>
            <a:spLocks noGrp="1"/>
          </p:cNvSpPr>
          <p:nvPr>
            <p:ph type="ftr" sz="quarter" idx="3"/>
          </p:nvPr>
        </p:nvSpPr>
        <p:spPr/>
        <p:txBody>
          <a:bodyPr/>
          <a:lstStyle/>
          <a:p>
            <a:r>
              <a:rPr lang="en-US"/>
              <a:t>Kwartler</a:t>
            </a:r>
            <a:endParaRPr lang="en-US" dirty="0"/>
          </a:p>
        </p:txBody>
      </p:sp>
      <p:sp>
        <p:nvSpPr>
          <p:cNvPr id="10" name="Rectangle 9">
            <a:extLst>
              <a:ext uri="{FF2B5EF4-FFF2-40B4-BE49-F238E27FC236}">
                <a16:creationId xmlns:a16="http://schemas.microsoft.com/office/drawing/2014/main" id="{5D0293C3-3024-CAC6-C645-26044D04FEEB}"/>
              </a:ext>
            </a:extLst>
          </p:cNvPr>
          <p:cNvSpPr/>
          <p:nvPr/>
        </p:nvSpPr>
        <p:spPr>
          <a:xfrm>
            <a:off x="344774" y="2098624"/>
            <a:ext cx="30861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Exploratory</a:t>
            </a:r>
          </a:p>
        </p:txBody>
      </p:sp>
      <p:sp>
        <p:nvSpPr>
          <p:cNvPr id="11" name="Rectangle 10">
            <a:extLst>
              <a:ext uri="{FF2B5EF4-FFF2-40B4-BE49-F238E27FC236}">
                <a16:creationId xmlns:a16="http://schemas.microsoft.com/office/drawing/2014/main" id="{91F9D83B-FE4B-5D2D-3AC6-92EA7490D316}"/>
              </a:ext>
            </a:extLst>
          </p:cNvPr>
          <p:cNvSpPr/>
          <p:nvPr/>
        </p:nvSpPr>
        <p:spPr>
          <a:xfrm>
            <a:off x="344774" y="3507960"/>
            <a:ext cx="30861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Explanatory</a:t>
            </a:r>
          </a:p>
        </p:txBody>
      </p:sp>
      <p:sp>
        <p:nvSpPr>
          <p:cNvPr id="12" name="Rectangle 11">
            <a:extLst>
              <a:ext uri="{FF2B5EF4-FFF2-40B4-BE49-F238E27FC236}">
                <a16:creationId xmlns:a16="http://schemas.microsoft.com/office/drawing/2014/main" id="{F33A332C-5677-39DD-0D39-737B3486D596}"/>
              </a:ext>
            </a:extLst>
          </p:cNvPr>
          <p:cNvSpPr/>
          <p:nvPr/>
        </p:nvSpPr>
        <p:spPr>
          <a:xfrm>
            <a:off x="344774" y="4865091"/>
            <a:ext cx="30861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Predictive</a:t>
            </a:r>
          </a:p>
        </p:txBody>
      </p:sp>
      <p:sp>
        <p:nvSpPr>
          <p:cNvPr id="14" name="TextBox 13">
            <a:extLst>
              <a:ext uri="{FF2B5EF4-FFF2-40B4-BE49-F238E27FC236}">
                <a16:creationId xmlns:a16="http://schemas.microsoft.com/office/drawing/2014/main" id="{6BF238C4-5869-CDF3-50D9-DF10B918E122}"/>
              </a:ext>
            </a:extLst>
          </p:cNvPr>
          <p:cNvSpPr txBox="1"/>
          <p:nvPr/>
        </p:nvSpPr>
        <p:spPr>
          <a:xfrm>
            <a:off x="3642609" y="2277104"/>
            <a:ext cx="5234378" cy="646331"/>
          </a:xfrm>
          <a:prstGeom prst="rect">
            <a:avLst/>
          </a:prstGeom>
          <a:noFill/>
        </p:spPr>
        <p:txBody>
          <a:bodyPr wrap="square">
            <a:spAutoFit/>
          </a:bodyPr>
          <a:lstStyle/>
          <a:p>
            <a:pPr rtl="0">
              <a:spcBef>
                <a:spcPts val="0"/>
              </a:spcBef>
              <a:spcAft>
                <a:spcPts val="0"/>
              </a:spcAft>
            </a:pPr>
            <a:r>
              <a:rPr lang="en-US" sz="1800" b="0" i="0" u="none" strike="noStrike" dirty="0">
                <a:effectLst/>
                <a:latin typeface="Roboto" panose="02000000000000000000" pitchFamily="2" charset="0"/>
              </a:rPr>
              <a:t>To understand a market or business opportunity more fully</a:t>
            </a:r>
            <a:endParaRPr lang="en-US" b="0" dirty="0">
              <a:effectLst/>
            </a:endParaRPr>
          </a:p>
        </p:txBody>
      </p:sp>
      <p:sp>
        <p:nvSpPr>
          <p:cNvPr id="16" name="TextBox 15">
            <a:extLst>
              <a:ext uri="{FF2B5EF4-FFF2-40B4-BE49-F238E27FC236}">
                <a16:creationId xmlns:a16="http://schemas.microsoft.com/office/drawing/2014/main" id="{46BCF90C-7479-6B16-2B41-A7D70132AD4A}"/>
              </a:ext>
            </a:extLst>
          </p:cNvPr>
          <p:cNvSpPr txBox="1"/>
          <p:nvPr/>
        </p:nvSpPr>
        <p:spPr>
          <a:xfrm>
            <a:off x="3642609" y="3641994"/>
            <a:ext cx="4572000" cy="646331"/>
          </a:xfrm>
          <a:prstGeom prst="rect">
            <a:avLst/>
          </a:prstGeom>
          <a:noFill/>
        </p:spPr>
        <p:txBody>
          <a:bodyPr wrap="square">
            <a:spAutoFit/>
          </a:bodyPr>
          <a:lstStyle/>
          <a:p>
            <a:r>
              <a:rPr lang="en-US" sz="1800" b="0" i="0" u="none" strike="noStrike" dirty="0">
                <a:effectLst/>
                <a:latin typeface="Roboto" panose="02000000000000000000" pitchFamily="2" charset="0"/>
              </a:rPr>
              <a:t>Explain or simulate a phenomena seeking profit or decreasing expenses.</a:t>
            </a:r>
            <a:endParaRPr lang="en-US" dirty="0"/>
          </a:p>
        </p:txBody>
      </p:sp>
      <p:sp>
        <p:nvSpPr>
          <p:cNvPr id="18" name="TextBox 17">
            <a:extLst>
              <a:ext uri="{FF2B5EF4-FFF2-40B4-BE49-F238E27FC236}">
                <a16:creationId xmlns:a16="http://schemas.microsoft.com/office/drawing/2014/main" id="{4560606E-0999-E94E-4BFD-BCEEA80BF1EF}"/>
              </a:ext>
            </a:extLst>
          </p:cNvPr>
          <p:cNvSpPr txBox="1"/>
          <p:nvPr/>
        </p:nvSpPr>
        <p:spPr>
          <a:xfrm>
            <a:off x="3642609" y="4847073"/>
            <a:ext cx="4572000" cy="923330"/>
          </a:xfrm>
          <a:prstGeom prst="rect">
            <a:avLst/>
          </a:prstGeom>
          <a:noFill/>
        </p:spPr>
        <p:txBody>
          <a:bodyPr wrap="square">
            <a:spAutoFit/>
          </a:bodyPr>
          <a:lstStyle/>
          <a:p>
            <a:r>
              <a:rPr lang="en-US" sz="1800" b="0" i="0" u="none" strike="noStrike" dirty="0">
                <a:effectLst/>
                <a:latin typeface="Roboto" panose="02000000000000000000" pitchFamily="2" charset="0"/>
              </a:rPr>
              <a:t>Specific record prediction, often most accurate model matters over understanding</a:t>
            </a:r>
            <a:endParaRPr lang="en-US" dirty="0"/>
          </a:p>
        </p:txBody>
      </p:sp>
    </p:spTree>
    <p:extLst>
      <p:ext uri="{BB962C8B-B14F-4D97-AF65-F5344CB8AC3E}">
        <p14:creationId xmlns:p14="http://schemas.microsoft.com/office/powerpoint/2010/main" val="1035795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114244-3224-7D73-1924-1B8DB23B4AFE}"/>
              </a:ext>
            </a:extLst>
          </p:cNvPr>
          <p:cNvSpPr>
            <a:spLocks noGrp="1"/>
          </p:cNvSpPr>
          <p:nvPr>
            <p:ph type="dt" sz="half" idx="10"/>
          </p:nvPr>
        </p:nvSpPr>
        <p:spPr/>
        <p:txBody>
          <a:bodyPr/>
          <a:lstStyle/>
          <a:p>
            <a:fld id="{6700A58B-DD98-43D0-B791-721480A02982}" type="datetime1">
              <a:rPr lang="en-US" smtClean="0"/>
              <a:t>7/19/23</a:t>
            </a:fld>
            <a:endParaRPr lang="en-US"/>
          </a:p>
        </p:txBody>
      </p:sp>
      <p:sp>
        <p:nvSpPr>
          <p:cNvPr id="3" name="Title 2">
            <a:extLst>
              <a:ext uri="{FF2B5EF4-FFF2-40B4-BE49-F238E27FC236}">
                <a16:creationId xmlns:a16="http://schemas.microsoft.com/office/drawing/2014/main" id="{99EBEBD5-BB03-0BD4-3D97-953B6844CBB5}"/>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49B9E08F-223C-3F7A-5918-BABDABAB4E50}"/>
              </a:ext>
            </a:extLst>
          </p:cNvPr>
          <p:cNvSpPr>
            <a:spLocks noGrp="1"/>
          </p:cNvSpPr>
          <p:nvPr>
            <p:ph type="sldNum" sz="quarter" idx="12"/>
          </p:nvPr>
        </p:nvSpPr>
        <p:spPr/>
        <p:txBody>
          <a:bodyPr/>
          <a:lstStyle/>
          <a:p>
            <a:fld id="{37290FF7-652B-4475-AEAB-8B1A5D23AE09}" type="slidenum">
              <a:rPr lang="en-US" smtClean="0"/>
              <a:t>18</a:t>
            </a:fld>
            <a:endParaRPr lang="en-US"/>
          </a:p>
        </p:txBody>
      </p:sp>
      <p:sp>
        <p:nvSpPr>
          <p:cNvPr id="5" name="Footer Placeholder 4">
            <a:extLst>
              <a:ext uri="{FF2B5EF4-FFF2-40B4-BE49-F238E27FC236}">
                <a16:creationId xmlns:a16="http://schemas.microsoft.com/office/drawing/2014/main" id="{4CEBBAAD-F11B-7261-A2FE-4156054008E7}"/>
              </a:ext>
            </a:extLst>
          </p:cNvPr>
          <p:cNvSpPr>
            <a:spLocks noGrp="1"/>
          </p:cNvSpPr>
          <p:nvPr>
            <p:ph type="ftr" sz="quarter" idx="3"/>
          </p:nvPr>
        </p:nvSpPr>
        <p:spPr/>
        <p:txBody>
          <a:bodyPr/>
          <a:lstStyle/>
          <a:p>
            <a:r>
              <a:rPr lang="en-US"/>
              <a:t>Kwartler</a:t>
            </a:r>
            <a:endParaRPr lang="en-US" dirty="0"/>
          </a:p>
        </p:txBody>
      </p:sp>
      <p:sp>
        <p:nvSpPr>
          <p:cNvPr id="6" name="Google Shape;569;p73">
            <a:extLst>
              <a:ext uri="{FF2B5EF4-FFF2-40B4-BE49-F238E27FC236}">
                <a16:creationId xmlns:a16="http://schemas.microsoft.com/office/drawing/2014/main" id="{C3BBA7C1-B921-7221-3321-BA26A61FDD4E}"/>
              </a:ext>
            </a:extLst>
          </p:cNvPr>
          <p:cNvSpPr/>
          <p:nvPr/>
        </p:nvSpPr>
        <p:spPr>
          <a:xfrm>
            <a:off x="228600" y="1974233"/>
            <a:ext cx="2878500" cy="594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solidFill>
                <a:schemeClr val="lt1"/>
              </a:solidFill>
            </a:endParaRPr>
          </a:p>
          <a:p>
            <a:pPr marL="0" lvl="0" indent="0" algn="l" rtl="0">
              <a:spcBef>
                <a:spcPts val="0"/>
              </a:spcBef>
              <a:spcAft>
                <a:spcPts val="0"/>
              </a:spcAft>
              <a:buNone/>
            </a:pPr>
            <a:r>
              <a:rPr lang="en" sz="1300">
                <a:solidFill>
                  <a:schemeClr val="lt1"/>
                </a:solidFill>
              </a:rPr>
              <a:t>Exploratory</a:t>
            </a:r>
            <a:r>
              <a:rPr lang="en" sz="700">
                <a:solidFill>
                  <a:schemeClr val="lt1"/>
                </a:solidFill>
              </a:rPr>
              <a:t> -</a:t>
            </a:r>
            <a:r>
              <a:rPr lang="en" sz="800">
                <a:solidFill>
                  <a:srgbClr val="FFFFFF"/>
                </a:solidFill>
                <a:latin typeface="Roboto"/>
                <a:ea typeface="Roboto"/>
                <a:cs typeface="Roboto"/>
                <a:sym typeface="Roboto"/>
              </a:rPr>
              <a:t>To understand a market or business opportunity more fully</a:t>
            </a:r>
            <a:endParaRPr sz="800">
              <a:solidFill>
                <a:srgbClr val="FFFFFF"/>
              </a:solidFill>
              <a:latin typeface="Roboto"/>
              <a:ea typeface="Roboto"/>
              <a:cs typeface="Roboto"/>
              <a:sym typeface="Roboto"/>
            </a:endParaRPr>
          </a:p>
          <a:p>
            <a:pPr marL="0" lvl="0" indent="0" algn="l" rtl="0">
              <a:spcBef>
                <a:spcPts val="0"/>
              </a:spcBef>
              <a:spcAft>
                <a:spcPts val="0"/>
              </a:spcAft>
              <a:buNone/>
            </a:pPr>
            <a:endParaRPr sz="1300">
              <a:solidFill>
                <a:schemeClr val="lt1"/>
              </a:solidFill>
            </a:endParaRPr>
          </a:p>
        </p:txBody>
      </p:sp>
      <p:sp>
        <p:nvSpPr>
          <p:cNvPr id="7" name="Google Shape;570;p73">
            <a:extLst>
              <a:ext uri="{FF2B5EF4-FFF2-40B4-BE49-F238E27FC236}">
                <a16:creationId xmlns:a16="http://schemas.microsoft.com/office/drawing/2014/main" id="{7EBA7F2C-921B-537F-D455-ABEBEED32B91}"/>
              </a:ext>
            </a:extLst>
          </p:cNvPr>
          <p:cNvSpPr/>
          <p:nvPr/>
        </p:nvSpPr>
        <p:spPr>
          <a:xfrm>
            <a:off x="228600" y="3103983"/>
            <a:ext cx="2878500" cy="594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rPr>
              <a:t>Explanatory -</a:t>
            </a:r>
            <a:r>
              <a:rPr lang="en" sz="900">
                <a:solidFill>
                  <a:srgbClr val="FFFFFF"/>
                </a:solidFill>
                <a:latin typeface="Roboto"/>
                <a:ea typeface="Roboto"/>
                <a:cs typeface="Roboto"/>
                <a:sym typeface="Roboto"/>
              </a:rPr>
              <a:t>Explain or simulate a phenomena seeking profit or decreasing expenses.</a:t>
            </a:r>
            <a:endParaRPr sz="900"/>
          </a:p>
        </p:txBody>
      </p:sp>
      <p:sp>
        <p:nvSpPr>
          <p:cNvPr id="8" name="Google Shape;571;p73">
            <a:extLst>
              <a:ext uri="{FF2B5EF4-FFF2-40B4-BE49-F238E27FC236}">
                <a16:creationId xmlns:a16="http://schemas.microsoft.com/office/drawing/2014/main" id="{2135F3B7-5B9B-BAAD-C918-5A435D48240D}"/>
              </a:ext>
            </a:extLst>
          </p:cNvPr>
          <p:cNvSpPr/>
          <p:nvPr/>
        </p:nvSpPr>
        <p:spPr>
          <a:xfrm>
            <a:off x="228600" y="4234633"/>
            <a:ext cx="2878500" cy="594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rPr>
              <a:t>Predictive -</a:t>
            </a:r>
            <a:r>
              <a:rPr lang="en" sz="900">
                <a:solidFill>
                  <a:srgbClr val="FFFFFF"/>
                </a:solidFill>
                <a:latin typeface="Roboto"/>
                <a:ea typeface="Roboto"/>
                <a:cs typeface="Roboto"/>
                <a:sym typeface="Roboto"/>
              </a:rPr>
              <a:t>Specific record prediction, often most accurate model matters over understanding</a:t>
            </a:r>
            <a:endParaRPr sz="900">
              <a:solidFill>
                <a:srgbClr val="FFFFFF"/>
              </a:solidFill>
              <a:latin typeface="Roboto"/>
              <a:ea typeface="Roboto"/>
              <a:cs typeface="Roboto"/>
              <a:sym typeface="Roboto"/>
            </a:endParaRPr>
          </a:p>
          <a:p>
            <a:pPr marL="0" lvl="0" indent="0" algn="l" rtl="0">
              <a:spcBef>
                <a:spcPts val="0"/>
              </a:spcBef>
              <a:spcAft>
                <a:spcPts val="0"/>
              </a:spcAft>
              <a:buNone/>
            </a:pPr>
            <a:endParaRPr sz="800">
              <a:solidFill>
                <a:schemeClr val="lt1"/>
              </a:solidFill>
            </a:endParaRPr>
          </a:p>
        </p:txBody>
      </p:sp>
      <p:sp>
        <p:nvSpPr>
          <p:cNvPr id="9" name="Google Shape;572;p73">
            <a:extLst>
              <a:ext uri="{FF2B5EF4-FFF2-40B4-BE49-F238E27FC236}">
                <a16:creationId xmlns:a16="http://schemas.microsoft.com/office/drawing/2014/main" id="{60035670-3070-B046-3A19-02EBF7B118FD}"/>
              </a:ext>
            </a:extLst>
          </p:cNvPr>
          <p:cNvSpPr txBox="1"/>
          <p:nvPr/>
        </p:nvSpPr>
        <p:spPr>
          <a:xfrm>
            <a:off x="3137100" y="1974233"/>
            <a:ext cx="2600700" cy="59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Senior Executives</a:t>
            </a:r>
            <a:endParaRPr dirty="0">
              <a:latin typeface="Roboto"/>
              <a:ea typeface="Roboto"/>
              <a:cs typeface="Roboto"/>
              <a:sym typeface="Roboto"/>
            </a:endParaRPr>
          </a:p>
        </p:txBody>
      </p:sp>
      <p:sp>
        <p:nvSpPr>
          <p:cNvPr id="10" name="Google Shape;573;p73">
            <a:extLst>
              <a:ext uri="{FF2B5EF4-FFF2-40B4-BE49-F238E27FC236}">
                <a16:creationId xmlns:a16="http://schemas.microsoft.com/office/drawing/2014/main" id="{57D04C0A-5161-8D2A-E19A-E4420B1C8E08}"/>
              </a:ext>
            </a:extLst>
          </p:cNvPr>
          <p:cNvSpPr txBox="1"/>
          <p:nvPr/>
        </p:nvSpPr>
        <p:spPr>
          <a:xfrm>
            <a:off x="3137100" y="3103983"/>
            <a:ext cx="2600700" cy="59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Middle Management</a:t>
            </a:r>
            <a:endParaRPr>
              <a:latin typeface="Roboto"/>
              <a:ea typeface="Roboto"/>
              <a:cs typeface="Roboto"/>
              <a:sym typeface="Roboto"/>
            </a:endParaRPr>
          </a:p>
        </p:txBody>
      </p:sp>
      <p:sp>
        <p:nvSpPr>
          <p:cNvPr id="11" name="Google Shape;574;p73">
            <a:extLst>
              <a:ext uri="{FF2B5EF4-FFF2-40B4-BE49-F238E27FC236}">
                <a16:creationId xmlns:a16="http://schemas.microsoft.com/office/drawing/2014/main" id="{429EF659-51D3-07D8-0C07-E72B10D0F744}"/>
              </a:ext>
            </a:extLst>
          </p:cNvPr>
          <p:cNvSpPr txBox="1"/>
          <p:nvPr/>
        </p:nvSpPr>
        <p:spPr>
          <a:xfrm>
            <a:off x="3137100" y="4234633"/>
            <a:ext cx="2600700" cy="59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Data Scientists &amp; Practitioners</a:t>
            </a:r>
            <a:endParaRPr>
              <a:latin typeface="Roboto"/>
              <a:ea typeface="Roboto"/>
              <a:cs typeface="Roboto"/>
              <a:sym typeface="Roboto"/>
            </a:endParaRPr>
          </a:p>
        </p:txBody>
      </p:sp>
      <p:sp>
        <p:nvSpPr>
          <p:cNvPr id="12" name="Google Shape;578;p73">
            <a:extLst>
              <a:ext uri="{FF2B5EF4-FFF2-40B4-BE49-F238E27FC236}">
                <a16:creationId xmlns:a16="http://schemas.microsoft.com/office/drawing/2014/main" id="{39388160-057F-4830-495F-8983225E0BF7}"/>
              </a:ext>
            </a:extLst>
          </p:cNvPr>
          <p:cNvSpPr txBox="1"/>
          <p:nvPr/>
        </p:nvSpPr>
        <p:spPr>
          <a:xfrm>
            <a:off x="6273100" y="1974233"/>
            <a:ext cx="2600700" cy="59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300"/>
              <a:t>Confirm their business understanding &amp; expertise</a:t>
            </a:r>
            <a:endParaRPr>
              <a:latin typeface="Roboto"/>
              <a:ea typeface="Roboto"/>
              <a:cs typeface="Roboto"/>
              <a:sym typeface="Roboto"/>
            </a:endParaRPr>
          </a:p>
        </p:txBody>
      </p:sp>
      <p:sp>
        <p:nvSpPr>
          <p:cNvPr id="13" name="Google Shape;579;p73">
            <a:extLst>
              <a:ext uri="{FF2B5EF4-FFF2-40B4-BE49-F238E27FC236}">
                <a16:creationId xmlns:a16="http://schemas.microsoft.com/office/drawing/2014/main" id="{722A12E0-670B-2EB0-1FCC-ABD65D68D058}"/>
              </a:ext>
            </a:extLst>
          </p:cNvPr>
          <p:cNvSpPr txBox="1"/>
          <p:nvPr/>
        </p:nvSpPr>
        <p:spPr>
          <a:xfrm>
            <a:off x="6273100" y="3103983"/>
            <a:ext cx="2600700" cy="59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t>Learn complex interactions in their line of business for more efficient &amp; easier operations</a:t>
            </a:r>
            <a:endParaRPr>
              <a:latin typeface="Roboto"/>
              <a:ea typeface="Roboto"/>
              <a:cs typeface="Roboto"/>
              <a:sym typeface="Roboto"/>
            </a:endParaRPr>
          </a:p>
        </p:txBody>
      </p:sp>
      <p:sp>
        <p:nvSpPr>
          <p:cNvPr id="14" name="Google Shape;580;p73">
            <a:extLst>
              <a:ext uri="{FF2B5EF4-FFF2-40B4-BE49-F238E27FC236}">
                <a16:creationId xmlns:a16="http://schemas.microsoft.com/office/drawing/2014/main" id="{FD144701-8997-2545-F15C-1FA5D390BD8E}"/>
              </a:ext>
            </a:extLst>
          </p:cNvPr>
          <p:cNvSpPr txBox="1"/>
          <p:nvPr/>
        </p:nvSpPr>
        <p:spPr>
          <a:xfrm>
            <a:off x="6273100" y="4234633"/>
            <a:ext cx="2600700" cy="59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t>Drive specific results &amp; automated decision making for value.</a:t>
            </a:r>
            <a:endParaRPr sz="1300"/>
          </a:p>
        </p:txBody>
      </p:sp>
      <p:sp>
        <p:nvSpPr>
          <p:cNvPr id="15" name="Google Shape;581;p73">
            <a:extLst>
              <a:ext uri="{FF2B5EF4-FFF2-40B4-BE49-F238E27FC236}">
                <a16:creationId xmlns:a16="http://schemas.microsoft.com/office/drawing/2014/main" id="{4A2A54B5-BE42-80A5-E379-8B92F44A5254}"/>
              </a:ext>
            </a:extLst>
          </p:cNvPr>
          <p:cNvSpPr txBox="1">
            <a:spLocks/>
          </p:cNvSpPr>
          <p:nvPr/>
        </p:nvSpPr>
        <p:spPr>
          <a:xfrm>
            <a:off x="228600" y="5755016"/>
            <a:ext cx="8691300" cy="409800"/>
          </a:xfrm>
          <a:prstGeom prst="rect">
            <a:avLst/>
          </a:prstGeom>
          <a:solidFill>
            <a:schemeClr val="accent1"/>
          </a:solidFill>
        </p:spPr>
        <p:txBody>
          <a:bodyPr spcFirstLastPara="1" wrap="square" lIns="68575" tIns="34275" rIns="68575" bIns="34275"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US" sz="1500" dirty="0">
                <a:solidFill>
                  <a:schemeClr val="bg1"/>
                </a:solidFill>
              </a:rPr>
              <a:t>Exploratory should inform strategic, explanatory should reduce cost/increase revenue and predictive should be narrowly focused, aligned to a single business use case delivering value.</a:t>
            </a:r>
          </a:p>
        </p:txBody>
      </p:sp>
      <p:sp>
        <p:nvSpPr>
          <p:cNvPr id="16" name="TextBox 15">
            <a:extLst>
              <a:ext uri="{FF2B5EF4-FFF2-40B4-BE49-F238E27FC236}">
                <a16:creationId xmlns:a16="http://schemas.microsoft.com/office/drawing/2014/main" id="{461B2BEC-A982-7F29-FD12-F60907EF2132}"/>
              </a:ext>
            </a:extLst>
          </p:cNvPr>
          <p:cNvSpPr txBox="1"/>
          <p:nvPr/>
        </p:nvSpPr>
        <p:spPr>
          <a:xfrm>
            <a:off x="863575" y="1425474"/>
            <a:ext cx="1587550" cy="369332"/>
          </a:xfrm>
          <a:prstGeom prst="rect">
            <a:avLst/>
          </a:prstGeom>
          <a:noFill/>
        </p:spPr>
        <p:txBody>
          <a:bodyPr wrap="none" rtlCol="0">
            <a:spAutoFit/>
          </a:bodyPr>
          <a:lstStyle/>
          <a:p>
            <a:r>
              <a:rPr lang="en-US" dirty="0"/>
              <a:t>Type of Project</a:t>
            </a:r>
          </a:p>
        </p:txBody>
      </p:sp>
      <p:sp>
        <p:nvSpPr>
          <p:cNvPr id="17" name="TextBox 16">
            <a:extLst>
              <a:ext uri="{FF2B5EF4-FFF2-40B4-BE49-F238E27FC236}">
                <a16:creationId xmlns:a16="http://schemas.microsoft.com/office/drawing/2014/main" id="{CA8091F6-526B-A656-1540-68FCC54B7B27}"/>
              </a:ext>
            </a:extLst>
          </p:cNvPr>
          <p:cNvSpPr txBox="1"/>
          <p:nvPr/>
        </p:nvSpPr>
        <p:spPr>
          <a:xfrm>
            <a:off x="3970302" y="1425474"/>
            <a:ext cx="934295" cy="369332"/>
          </a:xfrm>
          <a:prstGeom prst="rect">
            <a:avLst/>
          </a:prstGeom>
          <a:noFill/>
        </p:spPr>
        <p:txBody>
          <a:bodyPr wrap="none" rtlCol="0">
            <a:spAutoFit/>
          </a:bodyPr>
          <a:lstStyle/>
          <a:p>
            <a:r>
              <a:rPr lang="en-US" dirty="0"/>
              <a:t>Persona</a:t>
            </a:r>
          </a:p>
        </p:txBody>
      </p:sp>
      <p:sp>
        <p:nvSpPr>
          <p:cNvPr id="18" name="TextBox 17">
            <a:extLst>
              <a:ext uri="{FF2B5EF4-FFF2-40B4-BE49-F238E27FC236}">
                <a16:creationId xmlns:a16="http://schemas.microsoft.com/office/drawing/2014/main" id="{5930EEE9-080C-E021-086D-F135A9C7BE16}"/>
              </a:ext>
            </a:extLst>
          </p:cNvPr>
          <p:cNvSpPr txBox="1"/>
          <p:nvPr/>
        </p:nvSpPr>
        <p:spPr>
          <a:xfrm>
            <a:off x="6705534" y="1425474"/>
            <a:ext cx="1483163" cy="369332"/>
          </a:xfrm>
          <a:prstGeom prst="rect">
            <a:avLst/>
          </a:prstGeom>
          <a:noFill/>
        </p:spPr>
        <p:txBody>
          <a:bodyPr wrap="none" rtlCol="0">
            <a:spAutoFit/>
          </a:bodyPr>
          <a:lstStyle/>
          <a:p>
            <a:r>
              <a:rPr lang="en-US" dirty="0"/>
              <a:t>30k Foot Goal</a:t>
            </a:r>
          </a:p>
        </p:txBody>
      </p:sp>
    </p:spTree>
    <p:extLst>
      <p:ext uri="{BB962C8B-B14F-4D97-AF65-F5344CB8AC3E}">
        <p14:creationId xmlns:p14="http://schemas.microsoft.com/office/powerpoint/2010/main" val="283182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58008-331C-64E1-694A-4738ADEFCF05}"/>
              </a:ext>
            </a:extLst>
          </p:cNvPr>
          <p:cNvSpPr>
            <a:spLocks noGrp="1"/>
          </p:cNvSpPr>
          <p:nvPr>
            <p:ph type="dt" sz="half" idx="10"/>
          </p:nvPr>
        </p:nvSpPr>
        <p:spPr/>
        <p:txBody>
          <a:bodyPr/>
          <a:lstStyle/>
          <a:p>
            <a:fld id="{6700A58B-DD98-43D0-B791-721480A02982}" type="datetime1">
              <a:rPr lang="en-US" smtClean="0"/>
              <a:t>7/19/23</a:t>
            </a:fld>
            <a:endParaRPr lang="en-US"/>
          </a:p>
        </p:txBody>
      </p:sp>
      <p:sp>
        <p:nvSpPr>
          <p:cNvPr id="3" name="Title 2">
            <a:extLst>
              <a:ext uri="{FF2B5EF4-FFF2-40B4-BE49-F238E27FC236}">
                <a16:creationId xmlns:a16="http://schemas.microsoft.com/office/drawing/2014/main" id="{5E589B48-485D-CA8D-BE48-D17A7FEC0356}"/>
              </a:ext>
            </a:extLst>
          </p:cNvPr>
          <p:cNvSpPr>
            <a:spLocks noGrp="1"/>
          </p:cNvSpPr>
          <p:nvPr>
            <p:ph type="title"/>
          </p:nvPr>
        </p:nvSpPr>
        <p:spPr>
          <a:xfrm>
            <a:off x="122256" y="136524"/>
            <a:ext cx="7886700" cy="591477"/>
          </a:xfrm>
        </p:spPr>
        <p:txBody>
          <a:bodyPr/>
          <a:lstStyle/>
          <a:p>
            <a:r>
              <a:rPr lang="en-US" dirty="0"/>
              <a:t>Data Mining Project Framework:</a:t>
            </a:r>
            <a:br>
              <a:rPr lang="en-US" dirty="0"/>
            </a:br>
            <a:r>
              <a:rPr lang="en-US" dirty="0"/>
              <a:t>Project type by Biz Need</a:t>
            </a:r>
          </a:p>
        </p:txBody>
      </p:sp>
      <p:sp>
        <p:nvSpPr>
          <p:cNvPr id="4" name="Slide Number Placeholder 3">
            <a:extLst>
              <a:ext uri="{FF2B5EF4-FFF2-40B4-BE49-F238E27FC236}">
                <a16:creationId xmlns:a16="http://schemas.microsoft.com/office/drawing/2014/main" id="{8A8DD736-D6D7-AF13-E983-963DDCE2606F}"/>
              </a:ext>
            </a:extLst>
          </p:cNvPr>
          <p:cNvSpPr>
            <a:spLocks noGrp="1"/>
          </p:cNvSpPr>
          <p:nvPr>
            <p:ph type="sldNum" sz="quarter" idx="12"/>
          </p:nvPr>
        </p:nvSpPr>
        <p:spPr/>
        <p:txBody>
          <a:bodyPr/>
          <a:lstStyle/>
          <a:p>
            <a:fld id="{37290FF7-652B-4475-AEAB-8B1A5D23AE09}" type="slidenum">
              <a:rPr lang="en-US" smtClean="0"/>
              <a:t>19</a:t>
            </a:fld>
            <a:endParaRPr lang="en-US"/>
          </a:p>
        </p:txBody>
      </p:sp>
      <p:sp>
        <p:nvSpPr>
          <p:cNvPr id="5" name="Footer Placeholder 4">
            <a:extLst>
              <a:ext uri="{FF2B5EF4-FFF2-40B4-BE49-F238E27FC236}">
                <a16:creationId xmlns:a16="http://schemas.microsoft.com/office/drawing/2014/main" id="{A6DB3C00-7E22-C9E8-AE5B-6CF1B13A8B83}"/>
              </a:ext>
            </a:extLst>
          </p:cNvPr>
          <p:cNvSpPr>
            <a:spLocks noGrp="1"/>
          </p:cNvSpPr>
          <p:nvPr>
            <p:ph type="ftr" sz="quarter" idx="3"/>
          </p:nvPr>
        </p:nvSpPr>
        <p:spPr/>
        <p:txBody>
          <a:bodyPr/>
          <a:lstStyle/>
          <a:p>
            <a:r>
              <a:rPr lang="en-US"/>
              <a:t>Kwartler</a:t>
            </a:r>
            <a:endParaRPr lang="en-US" dirty="0"/>
          </a:p>
        </p:txBody>
      </p:sp>
      <p:sp>
        <p:nvSpPr>
          <p:cNvPr id="10" name="Google Shape;581;p73">
            <a:extLst>
              <a:ext uri="{FF2B5EF4-FFF2-40B4-BE49-F238E27FC236}">
                <a16:creationId xmlns:a16="http://schemas.microsoft.com/office/drawing/2014/main" id="{2CC6E3DE-D5AF-84CA-9717-F29324E10614}"/>
              </a:ext>
            </a:extLst>
          </p:cNvPr>
          <p:cNvSpPr txBox="1">
            <a:spLocks/>
          </p:cNvSpPr>
          <p:nvPr/>
        </p:nvSpPr>
        <p:spPr>
          <a:xfrm>
            <a:off x="228600" y="5755016"/>
            <a:ext cx="8691300" cy="409800"/>
          </a:xfrm>
          <a:prstGeom prst="rect">
            <a:avLst/>
          </a:prstGeom>
          <a:solidFill>
            <a:schemeClr val="accent1"/>
          </a:solidFill>
        </p:spPr>
        <p:txBody>
          <a:bodyPr spcFirstLastPara="1" wrap="square" lIns="68575" tIns="34275" rIns="68575" bIns="34275"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US" sz="1500" dirty="0">
                <a:solidFill>
                  <a:schemeClr val="bg1"/>
                </a:solidFill>
              </a:rPr>
              <a:t>The analytical tools, methods and consumption methods differ for each intersection.</a:t>
            </a:r>
          </a:p>
        </p:txBody>
      </p:sp>
      <p:graphicFrame>
        <p:nvGraphicFramePr>
          <p:cNvPr id="11" name="Google Shape;618;p77">
            <a:extLst>
              <a:ext uri="{FF2B5EF4-FFF2-40B4-BE49-F238E27FC236}">
                <a16:creationId xmlns:a16="http://schemas.microsoft.com/office/drawing/2014/main" id="{100DE80E-2131-0217-7AC8-2502CF9A4414}"/>
              </a:ext>
            </a:extLst>
          </p:cNvPr>
          <p:cNvGraphicFramePr/>
          <p:nvPr>
            <p:extLst>
              <p:ext uri="{D42A27DB-BD31-4B8C-83A1-F6EECF244321}">
                <p14:modId xmlns:p14="http://schemas.microsoft.com/office/powerpoint/2010/main" val="2803000137"/>
              </p:ext>
            </p:extLst>
          </p:nvPr>
        </p:nvGraphicFramePr>
        <p:xfrm>
          <a:off x="1896800" y="1745574"/>
          <a:ext cx="7116600" cy="3372470"/>
        </p:xfrm>
        <a:graphic>
          <a:graphicData uri="http://schemas.openxmlformats.org/drawingml/2006/table">
            <a:tbl>
              <a:tblPr>
                <a:noFill/>
              </a:tblPr>
              <a:tblGrid>
                <a:gridCol w="2770900">
                  <a:extLst>
                    <a:ext uri="{9D8B030D-6E8A-4147-A177-3AD203B41FA5}">
                      <a16:colId xmlns:a16="http://schemas.microsoft.com/office/drawing/2014/main" val="20001"/>
                    </a:ext>
                  </a:extLst>
                </a:gridCol>
                <a:gridCol w="2172850">
                  <a:extLst>
                    <a:ext uri="{9D8B030D-6E8A-4147-A177-3AD203B41FA5}">
                      <a16:colId xmlns:a16="http://schemas.microsoft.com/office/drawing/2014/main" val="20002"/>
                    </a:ext>
                  </a:extLst>
                </a:gridCol>
                <a:gridCol w="2172850">
                  <a:extLst>
                    <a:ext uri="{9D8B030D-6E8A-4147-A177-3AD203B41FA5}">
                      <a16:colId xmlns:a16="http://schemas.microsoft.com/office/drawing/2014/main" val="20003"/>
                    </a:ext>
                  </a:extLst>
                </a:gridCol>
              </a:tblGrid>
              <a:tr h="376400">
                <a:tc>
                  <a:txBody>
                    <a:bodyPr/>
                    <a:lstStyle/>
                    <a:p>
                      <a:pPr marL="0" lvl="0" indent="0" algn="ctr" rtl="0">
                        <a:spcBef>
                          <a:spcPts val="0"/>
                        </a:spcBef>
                        <a:spcAft>
                          <a:spcPts val="0"/>
                        </a:spcAft>
                        <a:buNone/>
                      </a:pPr>
                      <a:r>
                        <a:rPr lang="en" sz="1300" u="sng" dirty="0">
                          <a:solidFill>
                            <a:schemeClr val="tx1"/>
                          </a:solidFill>
                        </a:rPr>
                        <a:t>Cost Vs Benefit</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Risk Vs Reward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Supply Vs Demand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33825">
                <a:tc>
                  <a:txBody>
                    <a:bodyPr/>
                    <a:lstStyle/>
                    <a:p>
                      <a:pPr marL="0" lvl="0" indent="0" algn="l" rtl="0">
                        <a:spcBef>
                          <a:spcPts val="0"/>
                        </a:spcBef>
                        <a:spcAft>
                          <a:spcPts val="0"/>
                        </a:spcAft>
                        <a:buNone/>
                      </a:pP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33825">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23850">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dirty="0">
                          <a:solidFill>
                            <a:srgbClr val="FFFFFF"/>
                          </a:solidFill>
                        </a:rPr>
                        <a:t>”</a:t>
                      </a: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 name="Google Shape;619;p77">
            <a:extLst>
              <a:ext uri="{FF2B5EF4-FFF2-40B4-BE49-F238E27FC236}">
                <a16:creationId xmlns:a16="http://schemas.microsoft.com/office/drawing/2014/main" id="{1D1144F3-69BB-7603-2724-135032E1BD50}"/>
              </a:ext>
            </a:extLst>
          </p:cNvPr>
          <p:cNvSpPr/>
          <p:nvPr/>
        </p:nvSpPr>
        <p:spPr>
          <a:xfrm>
            <a:off x="68000" y="2346167"/>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Exploratory</a:t>
            </a:r>
            <a:endParaRPr>
              <a:solidFill>
                <a:srgbClr val="FFFFFF"/>
              </a:solidFill>
            </a:endParaRPr>
          </a:p>
        </p:txBody>
      </p:sp>
      <p:sp>
        <p:nvSpPr>
          <p:cNvPr id="13" name="Google Shape;620;p77">
            <a:extLst>
              <a:ext uri="{FF2B5EF4-FFF2-40B4-BE49-F238E27FC236}">
                <a16:creationId xmlns:a16="http://schemas.microsoft.com/office/drawing/2014/main" id="{0498C1ED-B4A6-0159-E777-BB24F65CB4C6}"/>
              </a:ext>
            </a:extLst>
          </p:cNvPr>
          <p:cNvSpPr/>
          <p:nvPr/>
        </p:nvSpPr>
        <p:spPr>
          <a:xfrm>
            <a:off x="68000" y="3241592"/>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Explanatory</a:t>
            </a:r>
            <a:endParaRPr>
              <a:solidFill>
                <a:srgbClr val="FFFFFF"/>
              </a:solidFill>
            </a:endParaRPr>
          </a:p>
        </p:txBody>
      </p:sp>
      <p:sp>
        <p:nvSpPr>
          <p:cNvPr id="14" name="Google Shape;621;p77">
            <a:extLst>
              <a:ext uri="{FF2B5EF4-FFF2-40B4-BE49-F238E27FC236}">
                <a16:creationId xmlns:a16="http://schemas.microsoft.com/office/drawing/2014/main" id="{754FD691-A7A1-FD79-C99E-C415C1CF966F}"/>
              </a:ext>
            </a:extLst>
          </p:cNvPr>
          <p:cNvSpPr/>
          <p:nvPr/>
        </p:nvSpPr>
        <p:spPr>
          <a:xfrm>
            <a:off x="68000" y="4289267"/>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Predictive</a:t>
            </a:r>
            <a:endParaRPr>
              <a:solidFill>
                <a:srgbClr val="FFFFFF"/>
              </a:solidFill>
            </a:endParaRPr>
          </a:p>
        </p:txBody>
      </p:sp>
    </p:spTree>
    <p:extLst>
      <p:ext uri="{BB962C8B-B14F-4D97-AF65-F5344CB8AC3E}">
        <p14:creationId xmlns:p14="http://schemas.microsoft.com/office/powerpoint/2010/main" val="749073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85E57B-BE2D-114B-8DCC-EADA18F2D9AC}"/>
              </a:ext>
            </a:extLst>
          </p:cNvPr>
          <p:cNvSpPr>
            <a:spLocks noGrp="1"/>
          </p:cNvSpPr>
          <p:nvPr>
            <p:ph type="dt" sz="half" idx="10"/>
          </p:nvPr>
        </p:nvSpPr>
        <p:spPr/>
        <p:txBody>
          <a:bodyPr/>
          <a:lstStyle/>
          <a:p>
            <a:fld id="{6700A58B-DD98-43D0-B791-721480A02982}" type="datetime1">
              <a:rPr lang="en-US" smtClean="0"/>
              <a:t>7/19/23</a:t>
            </a:fld>
            <a:endParaRPr lang="en-US"/>
          </a:p>
        </p:txBody>
      </p:sp>
      <p:sp>
        <p:nvSpPr>
          <p:cNvPr id="3" name="Title 2">
            <a:extLst>
              <a:ext uri="{FF2B5EF4-FFF2-40B4-BE49-F238E27FC236}">
                <a16:creationId xmlns:a16="http://schemas.microsoft.com/office/drawing/2014/main" id="{56663DF8-B3F2-0E40-BCAF-A0941E68A9C2}"/>
              </a:ext>
            </a:extLst>
          </p:cNvPr>
          <p:cNvSpPr>
            <a:spLocks noGrp="1"/>
          </p:cNvSpPr>
          <p:nvPr>
            <p:ph type="title"/>
          </p:nvPr>
        </p:nvSpPr>
        <p:spPr/>
        <p:txBody>
          <a:bodyPr/>
          <a:lstStyle/>
          <a:p>
            <a:r>
              <a:rPr lang="en-US" dirty="0"/>
              <a:t>Ted Kwartler, Field Chief Technology Officer</a:t>
            </a:r>
          </a:p>
        </p:txBody>
      </p:sp>
      <p:sp>
        <p:nvSpPr>
          <p:cNvPr id="4" name="Slide Number Placeholder 3">
            <a:extLst>
              <a:ext uri="{FF2B5EF4-FFF2-40B4-BE49-F238E27FC236}">
                <a16:creationId xmlns:a16="http://schemas.microsoft.com/office/drawing/2014/main" id="{A99743C0-5ADD-AB47-8EFA-BB2C94EA13CA}"/>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80CDBB05-3661-B540-8214-9B5AC5F7783E}"/>
              </a:ext>
            </a:extLst>
          </p:cNvPr>
          <p:cNvSpPr>
            <a:spLocks noGrp="1"/>
          </p:cNvSpPr>
          <p:nvPr>
            <p:ph type="ftr" sz="quarter" idx="3"/>
          </p:nvPr>
        </p:nvSpPr>
        <p:spPr/>
        <p:txBody>
          <a:bodyPr/>
          <a:lstStyle/>
          <a:p>
            <a:r>
              <a:rPr lang="en-US"/>
              <a:t>Kwartler</a:t>
            </a:r>
            <a:endParaRPr lang="en-US" dirty="0"/>
          </a:p>
        </p:txBody>
      </p:sp>
      <p:sp>
        <p:nvSpPr>
          <p:cNvPr id="6" name="Google Shape;489;p5">
            <a:extLst>
              <a:ext uri="{FF2B5EF4-FFF2-40B4-BE49-F238E27FC236}">
                <a16:creationId xmlns:a16="http://schemas.microsoft.com/office/drawing/2014/main" id="{4EFA6641-5D4B-0749-816A-7C9C119C990B}"/>
              </a:ext>
            </a:extLst>
          </p:cNvPr>
          <p:cNvSpPr/>
          <p:nvPr/>
        </p:nvSpPr>
        <p:spPr>
          <a:xfrm>
            <a:off x="1653275" y="2115192"/>
            <a:ext cx="7207200" cy="2787094"/>
          </a:xfrm>
          <a:prstGeom prst="rect">
            <a:avLst/>
          </a:prstGeom>
          <a:solidFill>
            <a:schemeClr val="lt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490;p5">
            <a:extLst>
              <a:ext uri="{FF2B5EF4-FFF2-40B4-BE49-F238E27FC236}">
                <a16:creationId xmlns:a16="http://schemas.microsoft.com/office/drawing/2014/main" id="{E1D28499-D95F-344A-AE42-BDCCDF825635}"/>
              </a:ext>
            </a:extLst>
          </p:cNvPr>
          <p:cNvSpPr/>
          <p:nvPr/>
        </p:nvSpPr>
        <p:spPr>
          <a:xfrm>
            <a:off x="152400" y="1491886"/>
            <a:ext cx="3410400" cy="34104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491;p5">
            <a:extLst>
              <a:ext uri="{FF2B5EF4-FFF2-40B4-BE49-F238E27FC236}">
                <a16:creationId xmlns:a16="http://schemas.microsoft.com/office/drawing/2014/main" id="{93006B92-0CCF-5345-BE64-CF72C5FF8CB8}"/>
              </a:ext>
            </a:extLst>
          </p:cNvPr>
          <p:cNvSpPr/>
          <p:nvPr/>
        </p:nvSpPr>
        <p:spPr>
          <a:xfrm>
            <a:off x="242100" y="1581586"/>
            <a:ext cx="3231000" cy="3231000"/>
          </a:xfrm>
          <a:prstGeom prst="ellipse">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 name="Google Shape;492;p5">
            <a:extLst>
              <a:ext uri="{FF2B5EF4-FFF2-40B4-BE49-F238E27FC236}">
                <a16:creationId xmlns:a16="http://schemas.microsoft.com/office/drawing/2014/main" id="{3685104A-B79C-E845-B27E-79E06DD8EF4E}"/>
              </a:ext>
            </a:extLst>
          </p:cNvPr>
          <p:cNvPicPr preferRelativeResize="0"/>
          <p:nvPr/>
        </p:nvPicPr>
        <p:blipFill rotWithShape="1">
          <a:blip r:embed="rId2">
            <a:alphaModFix/>
          </a:blip>
          <a:srcRect/>
          <a:stretch/>
        </p:blipFill>
        <p:spPr>
          <a:xfrm>
            <a:off x="367913" y="1703661"/>
            <a:ext cx="2979375" cy="2986850"/>
          </a:xfrm>
          <a:prstGeom prst="rect">
            <a:avLst/>
          </a:prstGeom>
          <a:noFill/>
          <a:ln>
            <a:noFill/>
          </a:ln>
        </p:spPr>
      </p:pic>
      <p:pic>
        <p:nvPicPr>
          <p:cNvPr id="10" name="Google Shape;494;p5">
            <a:extLst>
              <a:ext uri="{FF2B5EF4-FFF2-40B4-BE49-F238E27FC236}">
                <a16:creationId xmlns:a16="http://schemas.microsoft.com/office/drawing/2014/main" id="{3D46C302-9CE3-0D44-882E-3957D912CDEA}"/>
              </a:ext>
            </a:extLst>
          </p:cNvPr>
          <p:cNvPicPr preferRelativeResize="0"/>
          <p:nvPr/>
        </p:nvPicPr>
        <p:blipFill rotWithShape="1">
          <a:blip r:embed="rId3">
            <a:alphaModFix/>
          </a:blip>
          <a:srcRect/>
          <a:stretch/>
        </p:blipFill>
        <p:spPr>
          <a:xfrm>
            <a:off x="3581038" y="3370177"/>
            <a:ext cx="657225" cy="590550"/>
          </a:xfrm>
          <a:prstGeom prst="rect">
            <a:avLst/>
          </a:prstGeom>
          <a:noFill/>
          <a:ln>
            <a:noFill/>
          </a:ln>
        </p:spPr>
      </p:pic>
      <p:sp>
        <p:nvSpPr>
          <p:cNvPr id="11" name="Google Shape;495;p5">
            <a:extLst>
              <a:ext uri="{FF2B5EF4-FFF2-40B4-BE49-F238E27FC236}">
                <a16:creationId xmlns:a16="http://schemas.microsoft.com/office/drawing/2014/main" id="{16F08D27-05AD-1042-AF04-5B5B95F77EE8}"/>
              </a:ext>
            </a:extLst>
          </p:cNvPr>
          <p:cNvSpPr txBox="1"/>
          <p:nvPr/>
        </p:nvSpPr>
        <p:spPr>
          <a:xfrm>
            <a:off x="3617900" y="2190267"/>
            <a:ext cx="583500" cy="726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sng" strike="noStrike" cap="none">
                <a:solidFill>
                  <a:srgbClr val="000000"/>
                </a:solidFill>
                <a:latin typeface="Roboto"/>
                <a:ea typeface="Roboto"/>
                <a:cs typeface="Roboto"/>
                <a:sym typeface="Roboto"/>
              </a:rPr>
              <a:t>MBA</a:t>
            </a:r>
            <a:endParaRPr sz="1400" b="0" i="0" u="sng" strike="noStrike" cap="none">
              <a:solidFill>
                <a:srgbClr val="000000"/>
              </a:solidFill>
              <a:latin typeface="Roboto"/>
              <a:ea typeface="Roboto"/>
              <a:cs typeface="Roboto"/>
              <a:sym typeface="Roboto"/>
            </a:endParaRPr>
          </a:p>
        </p:txBody>
      </p:sp>
      <p:sp>
        <p:nvSpPr>
          <p:cNvPr id="12" name="Google Shape;496;p5">
            <a:extLst>
              <a:ext uri="{FF2B5EF4-FFF2-40B4-BE49-F238E27FC236}">
                <a16:creationId xmlns:a16="http://schemas.microsoft.com/office/drawing/2014/main" id="{DB80CD2B-8561-A347-80D0-8BB6698A1910}"/>
              </a:ext>
            </a:extLst>
          </p:cNvPr>
          <p:cNvSpPr txBox="1"/>
          <p:nvPr/>
        </p:nvSpPr>
        <p:spPr>
          <a:xfrm>
            <a:off x="4738600" y="2190267"/>
            <a:ext cx="729600" cy="726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sng" strike="noStrike" cap="none">
                <a:solidFill>
                  <a:srgbClr val="000000"/>
                </a:solidFill>
                <a:latin typeface="Roboto"/>
                <a:ea typeface="Roboto"/>
                <a:cs typeface="Roboto"/>
                <a:sym typeface="Roboto"/>
              </a:rPr>
              <a:t>Work</a:t>
            </a:r>
            <a:endParaRPr sz="1400" b="0" i="0" u="sng" strike="noStrike" cap="none">
              <a:solidFill>
                <a:srgbClr val="000000"/>
              </a:solidFill>
              <a:latin typeface="Roboto"/>
              <a:ea typeface="Roboto"/>
              <a:cs typeface="Roboto"/>
              <a:sym typeface="Roboto"/>
            </a:endParaRPr>
          </a:p>
        </p:txBody>
      </p:sp>
      <p:sp>
        <p:nvSpPr>
          <p:cNvPr id="13" name="Google Shape;497;p5">
            <a:extLst>
              <a:ext uri="{FF2B5EF4-FFF2-40B4-BE49-F238E27FC236}">
                <a16:creationId xmlns:a16="http://schemas.microsoft.com/office/drawing/2014/main" id="{C282FF98-8DAC-B448-A100-84A30E769582}"/>
              </a:ext>
            </a:extLst>
          </p:cNvPr>
          <p:cNvSpPr txBox="1"/>
          <p:nvPr/>
        </p:nvSpPr>
        <p:spPr>
          <a:xfrm>
            <a:off x="7379925" y="2190262"/>
            <a:ext cx="1374600" cy="428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sng" strike="noStrike" cap="none">
                <a:solidFill>
                  <a:srgbClr val="000000"/>
                </a:solidFill>
                <a:latin typeface="Roboto"/>
                <a:ea typeface="Roboto"/>
                <a:cs typeface="Roboto"/>
                <a:sym typeface="Roboto"/>
              </a:rPr>
              <a:t>Advisory Roles</a:t>
            </a:r>
            <a:endParaRPr sz="1400" b="0" i="0" u="sng" strike="noStrike" cap="none">
              <a:solidFill>
                <a:srgbClr val="000000"/>
              </a:solidFill>
              <a:latin typeface="Roboto"/>
              <a:ea typeface="Roboto"/>
              <a:cs typeface="Roboto"/>
              <a:sym typeface="Roboto"/>
            </a:endParaRPr>
          </a:p>
        </p:txBody>
      </p:sp>
      <p:sp>
        <p:nvSpPr>
          <p:cNvPr id="14" name="Google Shape;498;p5">
            <a:extLst>
              <a:ext uri="{FF2B5EF4-FFF2-40B4-BE49-F238E27FC236}">
                <a16:creationId xmlns:a16="http://schemas.microsoft.com/office/drawing/2014/main" id="{BD243883-16BB-1547-BC31-9D8964B7A7EC}"/>
              </a:ext>
            </a:extLst>
          </p:cNvPr>
          <p:cNvSpPr txBox="1"/>
          <p:nvPr/>
        </p:nvSpPr>
        <p:spPr>
          <a:xfrm>
            <a:off x="6145160" y="2190267"/>
            <a:ext cx="1028700" cy="726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sng" strike="noStrike" cap="none">
                <a:solidFill>
                  <a:srgbClr val="000000"/>
                </a:solidFill>
                <a:latin typeface="Roboto"/>
                <a:ea typeface="Roboto"/>
                <a:cs typeface="Roboto"/>
                <a:sym typeface="Roboto"/>
              </a:rPr>
              <a:t>Teaching</a:t>
            </a:r>
            <a:endParaRPr sz="1400" b="0" i="0" u="sng" strike="noStrike" cap="none">
              <a:solidFill>
                <a:srgbClr val="000000"/>
              </a:solidFill>
              <a:latin typeface="Roboto"/>
              <a:ea typeface="Roboto"/>
              <a:cs typeface="Roboto"/>
              <a:sym typeface="Roboto"/>
            </a:endParaRPr>
          </a:p>
        </p:txBody>
      </p:sp>
      <p:pic>
        <p:nvPicPr>
          <p:cNvPr id="15" name="Google Shape;499;p5">
            <a:extLst>
              <a:ext uri="{FF2B5EF4-FFF2-40B4-BE49-F238E27FC236}">
                <a16:creationId xmlns:a16="http://schemas.microsoft.com/office/drawing/2014/main" id="{DD372F86-A88A-B844-BEF2-C9A5662D8386}"/>
              </a:ext>
            </a:extLst>
          </p:cNvPr>
          <p:cNvPicPr preferRelativeResize="0"/>
          <p:nvPr/>
        </p:nvPicPr>
        <p:blipFill rotWithShape="1">
          <a:blip r:embed="rId4">
            <a:alphaModFix/>
          </a:blip>
          <a:srcRect/>
          <a:stretch/>
        </p:blipFill>
        <p:spPr>
          <a:xfrm>
            <a:off x="4522124" y="2614117"/>
            <a:ext cx="1290654" cy="726000"/>
          </a:xfrm>
          <a:prstGeom prst="rect">
            <a:avLst/>
          </a:prstGeom>
          <a:noFill/>
          <a:ln>
            <a:noFill/>
          </a:ln>
        </p:spPr>
      </p:pic>
      <p:pic>
        <p:nvPicPr>
          <p:cNvPr id="16" name="Google Shape;500;p5">
            <a:extLst>
              <a:ext uri="{FF2B5EF4-FFF2-40B4-BE49-F238E27FC236}">
                <a16:creationId xmlns:a16="http://schemas.microsoft.com/office/drawing/2014/main" id="{036A3E5D-D752-3441-86A0-26DDA333940B}"/>
              </a:ext>
            </a:extLst>
          </p:cNvPr>
          <p:cNvPicPr preferRelativeResize="0"/>
          <p:nvPr/>
        </p:nvPicPr>
        <p:blipFill rotWithShape="1">
          <a:blip r:embed="rId5">
            <a:alphaModFix/>
          </a:blip>
          <a:srcRect/>
          <a:stretch/>
        </p:blipFill>
        <p:spPr>
          <a:xfrm>
            <a:off x="4636669" y="4250539"/>
            <a:ext cx="933450" cy="281213"/>
          </a:xfrm>
          <a:prstGeom prst="rect">
            <a:avLst/>
          </a:prstGeom>
          <a:noFill/>
          <a:ln>
            <a:noFill/>
          </a:ln>
        </p:spPr>
      </p:pic>
      <p:pic>
        <p:nvPicPr>
          <p:cNvPr id="17" name="Google Shape;501;p5">
            <a:extLst>
              <a:ext uri="{FF2B5EF4-FFF2-40B4-BE49-F238E27FC236}">
                <a16:creationId xmlns:a16="http://schemas.microsoft.com/office/drawing/2014/main" id="{AFF4E7F6-A5C2-AD42-923B-BC5600C51DA2}"/>
              </a:ext>
            </a:extLst>
          </p:cNvPr>
          <p:cNvPicPr preferRelativeResize="0"/>
          <p:nvPr/>
        </p:nvPicPr>
        <p:blipFill rotWithShape="1">
          <a:blip r:embed="rId6">
            <a:alphaModFix/>
          </a:blip>
          <a:srcRect/>
          <a:stretch/>
        </p:blipFill>
        <p:spPr>
          <a:xfrm>
            <a:off x="4700725" y="3346290"/>
            <a:ext cx="933449" cy="638292"/>
          </a:xfrm>
          <a:prstGeom prst="rect">
            <a:avLst/>
          </a:prstGeom>
          <a:noFill/>
          <a:ln>
            <a:noFill/>
          </a:ln>
        </p:spPr>
      </p:pic>
      <p:pic>
        <p:nvPicPr>
          <p:cNvPr id="18" name="Google Shape;502;p5">
            <a:extLst>
              <a:ext uri="{FF2B5EF4-FFF2-40B4-BE49-F238E27FC236}">
                <a16:creationId xmlns:a16="http://schemas.microsoft.com/office/drawing/2014/main" id="{98558A8D-4CC8-244E-8586-47AA6F5C9BD5}"/>
              </a:ext>
            </a:extLst>
          </p:cNvPr>
          <p:cNvPicPr preferRelativeResize="0"/>
          <p:nvPr/>
        </p:nvPicPr>
        <p:blipFill rotWithShape="1">
          <a:blip r:embed="rId7">
            <a:alphaModFix/>
          </a:blip>
          <a:srcRect/>
          <a:stretch/>
        </p:blipFill>
        <p:spPr>
          <a:xfrm>
            <a:off x="7526640" y="2762767"/>
            <a:ext cx="800407" cy="428700"/>
          </a:xfrm>
          <a:prstGeom prst="rect">
            <a:avLst/>
          </a:prstGeom>
          <a:noFill/>
          <a:ln>
            <a:noFill/>
          </a:ln>
        </p:spPr>
      </p:pic>
      <p:pic>
        <p:nvPicPr>
          <p:cNvPr id="19" name="Google Shape;503;p5">
            <a:extLst>
              <a:ext uri="{FF2B5EF4-FFF2-40B4-BE49-F238E27FC236}">
                <a16:creationId xmlns:a16="http://schemas.microsoft.com/office/drawing/2014/main" id="{BD24214B-112C-8C4E-BDC2-246E8CE12711}"/>
              </a:ext>
            </a:extLst>
          </p:cNvPr>
          <p:cNvPicPr preferRelativeResize="0"/>
          <p:nvPr/>
        </p:nvPicPr>
        <p:blipFill rotWithShape="1">
          <a:blip r:embed="rId8">
            <a:alphaModFix/>
          </a:blip>
          <a:srcRect/>
          <a:stretch/>
        </p:blipFill>
        <p:spPr>
          <a:xfrm>
            <a:off x="7454366" y="3460998"/>
            <a:ext cx="1028700" cy="507670"/>
          </a:xfrm>
          <a:prstGeom prst="rect">
            <a:avLst/>
          </a:prstGeom>
          <a:noFill/>
          <a:ln>
            <a:noFill/>
          </a:ln>
        </p:spPr>
      </p:pic>
      <p:pic>
        <p:nvPicPr>
          <p:cNvPr id="20" name="Google Shape;504;p5">
            <a:extLst>
              <a:ext uri="{FF2B5EF4-FFF2-40B4-BE49-F238E27FC236}">
                <a16:creationId xmlns:a16="http://schemas.microsoft.com/office/drawing/2014/main" id="{B4CECFD3-F407-3649-807A-BCDF537A3C40}"/>
              </a:ext>
            </a:extLst>
          </p:cNvPr>
          <p:cNvPicPr preferRelativeResize="0"/>
          <p:nvPr/>
        </p:nvPicPr>
        <p:blipFill rotWithShape="1">
          <a:blip r:embed="rId9">
            <a:alphaModFix/>
          </a:blip>
          <a:srcRect/>
          <a:stretch/>
        </p:blipFill>
        <p:spPr>
          <a:xfrm>
            <a:off x="6139365" y="2762767"/>
            <a:ext cx="1040291" cy="428700"/>
          </a:xfrm>
          <a:prstGeom prst="rect">
            <a:avLst/>
          </a:prstGeom>
          <a:noFill/>
          <a:ln>
            <a:noFill/>
          </a:ln>
        </p:spPr>
      </p:pic>
      <p:pic>
        <p:nvPicPr>
          <p:cNvPr id="21" name="Google Shape;505;p5">
            <a:extLst>
              <a:ext uri="{FF2B5EF4-FFF2-40B4-BE49-F238E27FC236}">
                <a16:creationId xmlns:a16="http://schemas.microsoft.com/office/drawing/2014/main" id="{D5502DEE-FAAF-024D-918E-EDEB2D631914}"/>
              </a:ext>
            </a:extLst>
          </p:cNvPr>
          <p:cNvPicPr preferRelativeResize="0"/>
          <p:nvPr/>
        </p:nvPicPr>
        <p:blipFill rotWithShape="1">
          <a:blip r:embed="rId10">
            <a:alphaModFix/>
          </a:blip>
          <a:srcRect/>
          <a:stretch/>
        </p:blipFill>
        <p:spPr>
          <a:xfrm>
            <a:off x="6259310" y="3430515"/>
            <a:ext cx="800400" cy="469857"/>
          </a:xfrm>
          <a:prstGeom prst="rect">
            <a:avLst/>
          </a:prstGeom>
          <a:noFill/>
          <a:ln>
            <a:noFill/>
          </a:ln>
        </p:spPr>
      </p:pic>
      <p:pic>
        <p:nvPicPr>
          <p:cNvPr id="22" name="Google Shape;506;p5">
            <a:extLst>
              <a:ext uri="{FF2B5EF4-FFF2-40B4-BE49-F238E27FC236}">
                <a16:creationId xmlns:a16="http://schemas.microsoft.com/office/drawing/2014/main" id="{97885903-18E5-A742-91A5-C371E18A73E9}"/>
              </a:ext>
            </a:extLst>
          </p:cNvPr>
          <p:cNvPicPr preferRelativeResize="0"/>
          <p:nvPr/>
        </p:nvPicPr>
        <p:blipFill rotWithShape="1">
          <a:blip r:embed="rId11">
            <a:alphaModFix/>
          </a:blip>
          <a:srcRect/>
          <a:stretch/>
        </p:blipFill>
        <p:spPr>
          <a:xfrm>
            <a:off x="7323400" y="4192167"/>
            <a:ext cx="1290650" cy="397951"/>
          </a:xfrm>
          <a:prstGeom prst="rect">
            <a:avLst/>
          </a:prstGeom>
          <a:noFill/>
          <a:ln>
            <a:noFill/>
          </a:ln>
        </p:spPr>
      </p:pic>
      <p:pic>
        <p:nvPicPr>
          <p:cNvPr id="23" name="Picture 2" descr="Image result for wiley and sons">
            <a:extLst>
              <a:ext uri="{FF2B5EF4-FFF2-40B4-BE49-F238E27FC236}">
                <a16:creationId xmlns:a16="http://schemas.microsoft.com/office/drawing/2014/main" id="{2AF552AB-A40C-7840-A209-B3F2AD5225CD}"/>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5318" t="34851" r="5092" b="31309"/>
          <a:stretch/>
        </p:blipFill>
        <p:spPr bwMode="auto">
          <a:xfrm>
            <a:off x="6150798" y="4191734"/>
            <a:ext cx="1017425" cy="286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520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58008-331C-64E1-694A-4738ADEFCF05}"/>
              </a:ext>
            </a:extLst>
          </p:cNvPr>
          <p:cNvSpPr>
            <a:spLocks noGrp="1"/>
          </p:cNvSpPr>
          <p:nvPr>
            <p:ph type="dt" sz="half" idx="10"/>
          </p:nvPr>
        </p:nvSpPr>
        <p:spPr/>
        <p:txBody>
          <a:bodyPr/>
          <a:lstStyle/>
          <a:p>
            <a:fld id="{6700A58B-DD98-43D0-B791-721480A02982}" type="datetime1">
              <a:rPr lang="en-US" smtClean="0"/>
              <a:t>7/19/23</a:t>
            </a:fld>
            <a:endParaRPr lang="en-US"/>
          </a:p>
        </p:txBody>
      </p:sp>
      <p:sp>
        <p:nvSpPr>
          <p:cNvPr id="3" name="Title 2">
            <a:extLst>
              <a:ext uri="{FF2B5EF4-FFF2-40B4-BE49-F238E27FC236}">
                <a16:creationId xmlns:a16="http://schemas.microsoft.com/office/drawing/2014/main" id="{5E589B48-485D-CA8D-BE48-D17A7FEC0356}"/>
              </a:ext>
            </a:extLst>
          </p:cNvPr>
          <p:cNvSpPr>
            <a:spLocks noGrp="1"/>
          </p:cNvSpPr>
          <p:nvPr>
            <p:ph type="title"/>
          </p:nvPr>
        </p:nvSpPr>
        <p:spPr>
          <a:xfrm>
            <a:off x="266217" y="365126"/>
            <a:ext cx="8657863" cy="591477"/>
          </a:xfrm>
        </p:spPr>
        <p:txBody>
          <a:bodyPr/>
          <a:lstStyle/>
          <a:p>
            <a:r>
              <a:rPr lang="en-US" sz="2800" dirty="0"/>
              <a:t>Startups exist at these intersections &amp; rarely do it all.</a:t>
            </a:r>
          </a:p>
        </p:txBody>
      </p:sp>
      <p:sp>
        <p:nvSpPr>
          <p:cNvPr id="4" name="Slide Number Placeholder 3">
            <a:extLst>
              <a:ext uri="{FF2B5EF4-FFF2-40B4-BE49-F238E27FC236}">
                <a16:creationId xmlns:a16="http://schemas.microsoft.com/office/drawing/2014/main" id="{8A8DD736-D6D7-AF13-E983-963DDCE2606F}"/>
              </a:ext>
            </a:extLst>
          </p:cNvPr>
          <p:cNvSpPr>
            <a:spLocks noGrp="1"/>
          </p:cNvSpPr>
          <p:nvPr>
            <p:ph type="sldNum" sz="quarter" idx="12"/>
          </p:nvPr>
        </p:nvSpPr>
        <p:spPr/>
        <p:txBody>
          <a:bodyPr/>
          <a:lstStyle/>
          <a:p>
            <a:fld id="{37290FF7-652B-4475-AEAB-8B1A5D23AE09}" type="slidenum">
              <a:rPr lang="en-US" smtClean="0"/>
              <a:t>20</a:t>
            </a:fld>
            <a:endParaRPr lang="en-US"/>
          </a:p>
        </p:txBody>
      </p:sp>
      <p:sp>
        <p:nvSpPr>
          <p:cNvPr id="5" name="Footer Placeholder 4">
            <a:extLst>
              <a:ext uri="{FF2B5EF4-FFF2-40B4-BE49-F238E27FC236}">
                <a16:creationId xmlns:a16="http://schemas.microsoft.com/office/drawing/2014/main" id="{A6DB3C00-7E22-C9E8-AE5B-6CF1B13A8B83}"/>
              </a:ext>
            </a:extLst>
          </p:cNvPr>
          <p:cNvSpPr>
            <a:spLocks noGrp="1"/>
          </p:cNvSpPr>
          <p:nvPr>
            <p:ph type="ftr" sz="quarter" idx="3"/>
          </p:nvPr>
        </p:nvSpPr>
        <p:spPr/>
        <p:txBody>
          <a:bodyPr/>
          <a:lstStyle/>
          <a:p>
            <a:r>
              <a:rPr lang="en-US"/>
              <a:t>Kwartler</a:t>
            </a:r>
            <a:endParaRPr lang="en-US" dirty="0"/>
          </a:p>
        </p:txBody>
      </p:sp>
      <p:graphicFrame>
        <p:nvGraphicFramePr>
          <p:cNvPr id="6" name="Google Shape;618;p77">
            <a:extLst>
              <a:ext uri="{FF2B5EF4-FFF2-40B4-BE49-F238E27FC236}">
                <a16:creationId xmlns:a16="http://schemas.microsoft.com/office/drawing/2014/main" id="{27BA3C70-24C9-F85C-38E4-CB6C856C3A72}"/>
              </a:ext>
            </a:extLst>
          </p:cNvPr>
          <p:cNvGraphicFramePr/>
          <p:nvPr>
            <p:extLst>
              <p:ext uri="{D42A27DB-BD31-4B8C-83A1-F6EECF244321}">
                <p14:modId xmlns:p14="http://schemas.microsoft.com/office/powerpoint/2010/main" val="366357491"/>
              </p:ext>
            </p:extLst>
          </p:nvPr>
        </p:nvGraphicFramePr>
        <p:xfrm>
          <a:off x="1896800" y="1745574"/>
          <a:ext cx="7116600" cy="3463575"/>
        </p:xfrm>
        <a:graphic>
          <a:graphicData uri="http://schemas.openxmlformats.org/drawingml/2006/table">
            <a:tbl>
              <a:tblPr>
                <a:noFill/>
              </a:tblPr>
              <a:tblGrid>
                <a:gridCol w="2770900">
                  <a:extLst>
                    <a:ext uri="{9D8B030D-6E8A-4147-A177-3AD203B41FA5}">
                      <a16:colId xmlns:a16="http://schemas.microsoft.com/office/drawing/2014/main" val="20001"/>
                    </a:ext>
                  </a:extLst>
                </a:gridCol>
                <a:gridCol w="2172850">
                  <a:extLst>
                    <a:ext uri="{9D8B030D-6E8A-4147-A177-3AD203B41FA5}">
                      <a16:colId xmlns:a16="http://schemas.microsoft.com/office/drawing/2014/main" val="20002"/>
                    </a:ext>
                  </a:extLst>
                </a:gridCol>
                <a:gridCol w="2172850">
                  <a:extLst>
                    <a:ext uri="{9D8B030D-6E8A-4147-A177-3AD203B41FA5}">
                      <a16:colId xmlns:a16="http://schemas.microsoft.com/office/drawing/2014/main" val="20003"/>
                    </a:ext>
                  </a:extLst>
                </a:gridCol>
              </a:tblGrid>
              <a:tr h="376400">
                <a:tc>
                  <a:txBody>
                    <a:bodyPr/>
                    <a:lstStyle/>
                    <a:p>
                      <a:pPr marL="0" lvl="0" indent="0" algn="ctr" rtl="0">
                        <a:spcBef>
                          <a:spcPts val="0"/>
                        </a:spcBef>
                        <a:spcAft>
                          <a:spcPts val="0"/>
                        </a:spcAft>
                        <a:buNone/>
                      </a:pPr>
                      <a:r>
                        <a:rPr lang="en" sz="1300" u="sng" dirty="0">
                          <a:solidFill>
                            <a:schemeClr val="tx1"/>
                          </a:solidFill>
                        </a:rPr>
                        <a:t>Cost Vs Benefit</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Risk Vs Reward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Supply Vs Demand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33825">
                <a:tc>
                  <a:txBody>
                    <a:bodyPr/>
                    <a:lstStyle/>
                    <a:p>
                      <a:pPr marL="0" lvl="0" indent="0" algn="l" rtl="0">
                        <a:spcBef>
                          <a:spcPts val="0"/>
                        </a:spcBef>
                        <a:spcAft>
                          <a:spcPts val="0"/>
                        </a:spcAft>
                        <a:buNone/>
                      </a:pPr>
                      <a:r>
                        <a:rPr lang="en" sz="1300" u="sng" dirty="0">
                          <a:solidFill>
                            <a:schemeClr val="hlink"/>
                          </a:solidFill>
                          <a:hlinkClick r:id="rId2"/>
                        </a:rPr>
                        <a:t>Falcon.io</a:t>
                      </a:r>
                      <a:r>
                        <a:rPr lang="en" sz="1300" dirty="0">
                          <a:solidFill>
                            <a:srgbClr val="FFFFFF"/>
                          </a:solidFill>
                        </a:rPr>
                        <a:t>: </a:t>
                      </a:r>
                      <a:r>
                        <a:rPr lang="en" sz="1300" dirty="0">
                          <a:solidFill>
                            <a:schemeClr val="tx1"/>
                          </a:solidFill>
                        </a:rPr>
                        <a:t>Social Media Monitoring “does social media indicate a product innovation X vs the cost to develop</a:t>
                      </a:r>
                      <a:r>
                        <a:rPr lang="en" sz="1300" dirty="0">
                          <a:solidFill>
                            <a:srgbClr val="FFFFFF"/>
                          </a:solidFill>
                        </a:rPr>
                        <a:t>”</a:t>
                      </a: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300" u="sng" dirty="0">
                          <a:solidFill>
                            <a:schemeClr val="accent1"/>
                          </a:solidFill>
                          <a:hlinkClick r:id="rId3">
                            <a:extLst>
                              <a:ext uri="{A12FA001-AC4F-418D-AE19-62706E023703}">
                                <ahyp:hlinkClr xmlns:ahyp="http://schemas.microsoft.com/office/drawing/2018/hyperlinkcolor" val="tx"/>
                              </a:ext>
                            </a:extLst>
                          </a:hlinkClick>
                        </a:rPr>
                        <a:t>Redfin</a:t>
                      </a:r>
                      <a:r>
                        <a:rPr lang="en" sz="1300" dirty="0">
                          <a:solidFill>
                            <a:srgbClr val="FFFFFF"/>
                          </a:solidFill>
                        </a:rPr>
                        <a:t>: </a:t>
                      </a:r>
                      <a:r>
                        <a:rPr lang="en" sz="1300" dirty="0">
                          <a:solidFill>
                            <a:schemeClr val="tx1"/>
                          </a:solidFill>
                        </a:rPr>
                        <a:t>Walkability Scoring</a:t>
                      </a:r>
                      <a:endParaRPr sz="1300" dirty="0">
                        <a:solidFill>
                          <a:schemeClr val="tx1"/>
                        </a:solidFill>
                      </a:endParaRPr>
                    </a:p>
                    <a:p>
                      <a:pPr marL="0" lvl="0" indent="0" algn="l" rtl="0">
                        <a:spcBef>
                          <a:spcPts val="0"/>
                        </a:spcBef>
                        <a:spcAft>
                          <a:spcPts val="0"/>
                        </a:spcAft>
                        <a:buClr>
                          <a:schemeClr val="dk1"/>
                        </a:buClr>
                        <a:buSzPts val="1100"/>
                        <a:buFont typeface="Arial"/>
                        <a:buNone/>
                      </a:pPr>
                      <a:r>
                        <a:rPr lang="en" sz="1300" dirty="0">
                          <a:solidFill>
                            <a:schemeClr val="tx1"/>
                          </a:solidFill>
                        </a:rPr>
                        <a:t>“This house’s score explains something about the community”</a:t>
                      </a: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300" u="sng" dirty="0">
                          <a:solidFill>
                            <a:schemeClr val="accent1"/>
                          </a:solidFill>
                          <a:hlinkClick r:id="rId4">
                            <a:extLst>
                              <a:ext uri="{A12FA001-AC4F-418D-AE19-62706E023703}">
                                <ahyp:hlinkClr xmlns:ahyp="http://schemas.microsoft.com/office/drawing/2018/hyperlinkcolor" val="tx"/>
                              </a:ext>
                            </a:extLst>
                          </a:hlinkClick>
                        </a:rPr>
                        <a:t>MarketingEvolution</a:t>
                      </a:r>
                      <a:r>
                        <a:rPr lang="en" sz="1300" dirty="0">
                          <a:solidFill>
                            <a:srgbClr val="FFFFFF"/>
                          </a:solidFill>
                        </a:rPr>
                        <a:t>: </a:t>
                      </a:r>
                      <a:endParaRPr sz="1300" dirty="0">
                        <a:solidFill>
                          <a:schemeClr val="tx1"/>
                        </a:solidFill>
                      </a:endParaRPr>
                    </a:p>
                    <a:p>
                      <a:pPr marL="0" lvl="0" indent="0" algn="l" rtl="0">
                        <a:spcBef>
                          <a:spcPts val="0"/>
                        </a:spcBef>
                        <a:spcAft>
                          <a:spcPts val="0"/>
                        </a:spcAft>
                        <a:buClr>
                          <a:schemeClr val="dk1"/>
                        </a:buClr>
                        <a:buSzPts val="1100"/>
                        <a:buFont typeface="Arial"/>
                        <a:buNone/>
                      </a:pPr>
                      <a:r>
                        <a:rPr lang="en" sz="1300" dirty="0">
                          <a:solidFill>
                            <a:schemeClr val="tx1"/>
                          </a:solidFill>
                        </a:rPr>
                        <a:t>Marketing Spend Allocation Modeling</a:t>
                      </a:r>
                      <a:endParaRPr sz="1300" dirty="0">
                        <a:solidFill>
                          <a:schemeClr val="tx1"/>
                        </a:solidFill>
                      </a:endParaRPr>
                    </a:p>
                    <a:p>
                      <a:pPr marL="0" lvl="0" indent="0" algn="l" rtl="0">
                        <a:spcBef>
                          <a:spcPts val="0"/>
                        </a:spcBef>
                        <a:spcAft>
                          <a:spcPts val="0"/>
                        </a:spcAft>
                        <a:buClr>
                          <a:schemeClr val="dk1"/>
                        </a:buClr>
                        <a:buSzPts val="1100"/>
                        <a:buFont typeface="Arial"/>
                        <a:buNone/>
                      </a:pPr>
                      <a:r>
                        <a:rPr lang="en" sz="1300" dirty="0">
                          <a:solidFill>
                            <a:schemeClr val="tx1"/>
                          </a:solidFill>
                        </a:rPr>
                        <a:t>“</a:t>
                      </a: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33825">
                <a:tc>
                  <a:txBody>
                    <a:bodyPr/>
                    <a:lstStyle/>
                    <a:p>
                      <a:pPr marL="0" lvl="0" indent="0" algn="l" rtl="0">
                        <a:spcBef>
                          <a:spcPts val="0"/>
                        </a:spcBef>
                        <a:spcAft>
                          <a:spcPts val="0"/>
                        </a:spcAft>
                        <a:buNone/>
                      </a:pPr>
                      <a:r>
                        <a:rPr lang="en" sz="1300" u="sng" dirty="0">
                          <a:solidFill>
                            <a:schemeClr val="hlink"/>
                          </a:solidFill>
                          <a:hlinkClick r:id="rId5"/>
                        </a:rPr>
                        <a:t>Clickhole</a:t>
                      </a:r>
                      <a:r>
                        <a:rPr lang="en" sz="1300" dirty="0">
                          <a:solidFill>
                            <a:srgbClr val="FFFFFF"/>
                          </a:solidFill>
                        </a:rPr>
                        <a:t>: </a:t>
                      </a:r>
                      <a:r>
                        <a:rPr lang="en" sz="1300" dirty="0">
                          <a:solidFill>
                            <a:schemeClr val="tx1"/>
                          </a:solidFill>
                        </a:rPr>
                        <a:t>Content Creation</a:t>
                      </a:r>
                      <a:endParaRPr sz="1300" dirty="0">
                        <a:solidFill>
                          <a:schemeClr val="tx1"/>
                        </a:solidFill>
                      </a:endParaRPr>
                    </a:p>
                    <a:p>
                      <a:pPr marL="0" lvl="0" indent="0" algn="l" rtl="0">
                        <a:spcBef>
                          <a:spcPts val="0"/>
                        </a:spcBef>
                        <a:spcAft>
                          <a:spcPts val="0"/>
                        </a:spcAft>
                        <a:buNone/>
                      </a:pPr>
                      <a:r>
                        <a:rPr lang="en" sz="1300" dirty="0">
                          <a:solidFill>
                            <a:schemeClr val="tx1"/>
                          </a:solidFill>
                        </a:rPr>
                        <a:t>“Which content is most popular &amp; best for paid traffic”</a:t>
                      </a: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u="sng" dirty="0">
                          <a:solidFill>
                            <a:schemeClr val="hlink"/>
                          </a:solidFill>
                          <a:hlinkClick r:id="rId6"/>
                        </a:rPr>
                        <a:t>RobinTrack</a:t>
                      </a:r>
                      <a:r>
                        <a:rPr lang="en" sz="1300" dirty="0">
                          <a:solidFill>
                            <a:srgbClr val="FFFFFF"/>
                          </a:solidFill>
                        </a:rPr>
                        <a:t>: </a:t>
                      </a:r>
                      <a:r>
                        <a:rPr lang="en" sz="1300" dirty="0">
                          <a:solidFill>
                            <a:schemeClr val="tx1"/>
                          </a:solidFill>
                        </a:rPr>
                        <a:t>“Tracking </a:t>
                      </a:r>
                      <a:r>
                        <a:rPr lang="en" sz="1300" dirty="0" err="1">
                          <a:solidFill>
                            <a:schemeClr val="tx1"/>
                          </a:solidFill>
                        </a:rPr>
                        <a:t>RobinHood</a:t>
                      </a:r>
                      <a:r>
                        <a:rPr lang="en" sz="1300" dirty="0">
                          <a:solidFill>
                            <a:schemeClr val="tx1"/>
                          </a:solidFill>
                        </a:rPr>
                        <a:t> investors explains retail investing patterns” </a:t>
                      </a: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u="sng" dirty="0">
                          <a:solidFill>
                            <a:schemeClr val="hlink"/>
                          </a:solidFill>
                          <a:hlinkClick r:id="rId7"/>
                        </a:rPr>
                        <a:t>SensorTower</a:t>
                      </a:r>
                      <a:r>
                        <a:rPr lang="en" sz="1300" dirty="0">
                          <a:solidFill>
                            <a:srgbClr val="FFFFFF"/>
                          </a:solidFill>
                        </a:rPr>
                        <a:t>: </a:t>
                      </a:r>
                      <a:r>
                        <a:rPr lang="en" sz="1300" dirty="0">
                          <a:solidFill>
                            <a:schemeClr val="tx1"/>
                          </a:solidFill>
                        </a:rPr>
                        <a:t>Market Intelligence Data </a:t>
                      </a:r>
                      <a:endParaRPr sz="1300" dirty="0">
                        <a:solidFill>
                          <a:schemeClr val="tx1"/>
                        </a:solidFill>
                      </a:endParaRPr>
                    </a:p>
                    <a:p>
                      <a:pPr marL="0" lvl="0" indent="0" algn="l" rtl="0">
                        <a:spcBef>
                          <a:spcPts val="0"/>
                        </a:spcBef>
                        <a:spcAft>
                          <a:spcPts val="0"/>
                        </a:spcAft>
                        <a:buNone/>
                      </a:pPr>
                      <a:r>
                        <a:rPr lang="en" sz="1300" dirty="0">
                          <a:solidFill>
                            <a:schemeClr val="tx1"/>
                          </a:solidFill>
                        </a:rPr>
                        <a:t>“</a:t>
                      </a: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23850">
                <a:tc>
                  <a:txBody>
                    <a:bodyPr/>
                    <a:lstStyle/>
                    <a:p>
                      <a:pPr marL="0" lvl="0" indent="0" algn="l" rtl="0">
                        <a:spcBef>
                          <a:spcPts val="0"/>
                        </a:spcBef>
                        <a:spcAft>
                          <a:spcPts val="0"/>
                        </a:spcAft>
                        <a:buNone/>
                      </a:pPr>
                      <a:r>
                        <a:rPr lang="en" sz="1300" u="sng" dirty="0">
                          <a:solidFill>
                            <a:schemeClr val="hlink"/>
                          </a:solidFill>
                          <a:hlinkClick r:id="rId8"/>
                        </a:rPr>
                        <a:t>DonorBureau</a:t>
                      </a:r>
                      <a:r>
                        <a:rPr lang="en" sz="1300" dirty="0">
                          <a:solidFill>
                            <a:srgbClr val="FFFFFF"/>
                          </a:solidFill>
                        </a:rPr>
                        <a:t>: </a:t>
                      </a:r>
                      <a:r>
                        <a:rPr lang="en" sz="1300" dirty="0">
                          <a:solidFill>
                            <a:schemeClr val="tx1"/>
                          </a:solidFill>
                        </a:rPr>
                        <a:t>Direct Mail Modeling for non-profits</a:t>
                      </a:r>
                      <a:endParaRPr sz="1300" dirty="0">
                        <a:solidFill>
                          <a:schemeClr val="tx1"/>
                        </a:solidFill>
                      </a:endParaRPr>
                    </a:p>
                    <a:p>
                      <a:pPr marL="0" lvl="0" indent="0" algn="l" rtl="0">
                        <a:spcBef>
                          <a:spcPts val="0"/>
                        </a:spcBef>
                        <a:spcAft>
                          <a:spcPts val="0"/>
                        </a:spcAft>
                        <a:buNone/>
                      </a:pPr>
                      <a:r>
                        <a:rPr lang="en" sz="1300" dirty="0">
                          <a:solidFill>
                            <a:schemeClr val="tx1"/>
                          </a:solidFill>
                        </a:rPr>
                        <a:t>“Which house will respond”</a:t>
                      </a: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u="sng" dirty="0">
                          <a:solidFill>
                            <a:schemeClr val="hlink"/>
                          </a:solidFill>
                          <a:hlinkClick r:id="rId9"/>
                        </a:rPr>
                        <a:t>TrueCar</a:t>
                      </a:r>
                      <a:r>
                        <a:rPr lang="en" sz="1300" dirty="0">
                          <a:solidFill>
                            <a:srgbClr val="FFFFFF"/>
                          </a:solidFill>
                        </a:rPr>
                        <a:t>: </a:t>
                      </a:r>
                      <a:r>
                        <a:rPr lang="en" sz="1300" dirty="0">
                          <a:solidFill>
                            <a:schemeClr val="tx1"/>
                          </a:solidFill>
                        </a:rPr>
                        <a:t>Used Car Price Modeling</a:t>
                      </a:r>
                      <a:endParaRPr sz="1300" dirty="0">
                        <a:solidFill>
                          <a:schemeClr val="tx1"/>
                        </a:solidFill>
                      </a:endParaRPr>
                    </a:p>
                    <a:p>
                      <a:pPr marL="0" lvl="0" indent="0" algn="l" rtl="0">
                        <a:spcBef>
                          <a:spcPts val="0"/>
                        </a:spcBef>
                        <a:spcAft>
                          <a:spcPts val="0"/>
                        </a:spcAft>
                        <a:buNone/>
                      </a:pPr>
                      <a:r>
                        <a:rPr lang="en" sz="1300" dirty="0">
                          <a:solidFill>
                            <a:schemeClr val="tx1"/>
                          </a:solidFill>
                        </a:rPr>
                        <a:t>“Predict a fair price for this car”</a:t>
                      </a:r>
                      <a:endParaRPr sz="1300" dirty="0">
                        <a:solidFill>
                          <a:schemeClr val="tx1"/>
                        </a:solidFill>
                      </a:endParaRPr>
                    </a:p>
                    <a:p>
                      <a:pPr marL="0" lvl="0" indent="0" algn="l" rtl="0">
                        <a:spcBef>
                          <a:spcPts val="0"/>
                        </a:spcBef>
                        <a:spcAft>
                          <a:spcPts val="0"/>
                        </a:spcAft>
                        <a:buNone/>
                      </a:pP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u="sng" dirty="0">
                          <a:solidFill>
                            <a:schemeClr val="hlink"/>
                          </a:solidFill>
                          <a:hlinkClick r:id="rId10"/>
                        </a:rPr>
                        <a:t>OneClick:</a:t>
                      </a:r>
                      <a:r>
                        <a:rPr lang="en" sz="1300" dirty="0">
                          <a:solidFill>
                            <a:srgbClr val="FFFFFF"/>
                          </a:solidFill>
                        </a:rPr>
                        <a:t> </a:t>
                      </a:r>
                      <a:r>
                        <a:rPr lang="en" sz="1300" dirty="0">
                          <a:solidFill>
                            <a:schemeClr val="tx1"/>
                          </a:solidFill>
                        </a:rPr>
                        <a:t>Automated Time Series Modeling</a:t>
                      </a:r>
                      <a:endParaRPr sz="1300" dirty="0">
                        <a:solidFill>
                          <a:schemeClr val="tx1"/>
                        </a:solidFill>
                      </a:endParaRPr>
                    </a:p>
                    <a:p>
                      <a:pPr marL="0" lvl="0" indent="0" algn="l" rtl="0">
                        <a:spcBef>
                          <a:spcPts val="0"/>
                        </a:spcBef>
                        <a:spcAft>
                          <a:spcPts val="0"/>
                        </a:spcAft>
                        <a:buNone/>
                      </a:pPr>
                      <a:r>
                        <a:rPr lang="en" sz="1300" dirty="0">
                          <a:solidFill>
                            <a:schemeClr val="tx1"/>
                          </a:solidFill>
                        </a:rPr>
                        <a:t>“Predict a SKU for a </a:t>
                      </a:r>
                      <a:r>
                        <a:rPr lang="en" sz="1300" dirty="0">
                          <a:solidFill>
                            <a:srgbClr val="FFFFFF"/>
                          </a:solidFill>
                        </a:rPr>
                        <a:t>retailer”</a:t>
                      </a: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 name="Google Shape;619;p77">
            <a:extLst>
              <a:ext uri="{FF2B5EF4-FFF2-40B4-BE49-F238E27FC236}">
                <a16:creationId xmlns:a16="http://schemas.microsoft.com/office/drawing/2014/main" id="{4AE061AC-7028-C18F-9E0E-AA473E475305}"/>
              </a:ext>
            </a:extLst>
          </p:cNvPr>
          <p:cNvSpPr/>
          <p:nvPr/>
        </p:nvSpPr>
        <p:spPr>
          <a:xfrm>
            <a:off x="68000" y="2346167"/>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Exploratory</a:t>
            </a:r>
            <a:endParaRPr>
              <a:solidFill>
                <a:srgbClr val="FFFFFF"/>
              </a:solidFill>
            </a:endParaRPr>
          </a:p>
        </p:txBody>
      </p:sp>
      <p:sp>
        <p:nvSpPr>
          <p:cNvPr id="8" name="Google Shape;620;p77">
            <a:extLst>
              <a:ext uri="{FF2B5EF4-FFF2-40B4-BE49-F238E27FC236}">
                <a16:creationId xmlns:a16="http://schemas.microsoft.com/office/drawing/2014/main" id="{FF272A0D-649E-0C54-8DED-4BAB46CFB1E3}"/>
              </a:ext>
            </a:extLst>
          </p:cNvPr>
          <p:cNvSpPr/>
          <p:nvPr/>
        </p:nvSpPr>
        <p:spPr>
          <a:xfrm>
            <a:off x="68000" y="3241592"/>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Explanatory</a:t>
            </a:r>
            <a:endParaRPr>
              <a:solidFill>
                <a:srgbClr val="FFFFFF"/>
              </a:solidFill>
            </a:endParaRPr>
          </a:p>
        </p:txBody>
      </p:sp>
      <p:sp>
        <p:nvSpPr>
          <p:cNvPr id="9" name="Google Shape;621;p77">
            <a:extLst>
              <a:ext uri="{FF2B5EF4-FFF2-40B4-BE49-F238E27FC236}">
                <a16:creationId xmlns:a16="http://schemas.microsoft.com/office/drawing/2014/main" id="{8D0E052A-2463-A9AD-C8F2-4C18D14BA08F}"/>
              </a:ext>
            </a:extLst>
          </p:cNvPr>
          <p:cNvSpPr/>
          <p:nvPr/>
        </p:nvSpPr>
        <p:spPr>
          <a:xfrm>
            <a:off x="68000" y="4289267"/>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Predictive</a:t>
            </a:r>
            <a:endParaRPr>
              <a:solidFill>
                <a:srgbClr val="FFFFFF"/>
              </a:solidFill>
            </a:endParaRPr>
          </a:p>
        </p:txBody>
      </p:sp>
      <p:sp>
        <p:nvSpPr>
          <p:cNvPr id="10" name="Google Shape;581;p73">
            <a:extLst>
              <a:ext uri="{FF2B5EF4-FFF2-40B4-BE49-F238E27FC236}">
                <a16:creationId xmlns:a16="http://schemas.microsoft.com/office/drawing/2014/main" id="{F3CDFA5C-77BC-8F4A-C58C-C71A8D164E05}"/>
              </a:ext>
            </a:extLst>
          </p:cNvPr>
          <p:cNvSpPr txBox="1">
            <a:spLocks/>
          </p:cNvSpPr>
          <p:nvPr/>
        </p:nvSpPr>
        <p:spPr>
          <a:xfrm>
            <a:off x="228600" y="5755016"/>
            <a:ext cx="8691300" cy="409800"/>
          </a:xfrm>
          <a:prstGeom prst="rect">
            <a:avLst/>
          </a:prstGeom>
          <a:solidFill>
            <a:schemeClr val="accent1"/>
          </a:solidFill>
        </p:spPr>
        <p:txBody>
          <a:bodyPr spcFirstLastPara="1" wrap="square" lIns="68575" tIns="34275" rIns="68575" bIns="34275"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US" sz="1500" dirty="0">
                <a:solidFill>
                  <a:schemeClr val="bg1"/>
                </a:solidFill>
              </a:rPr>
              <a:t>The analytical tools, methods and consumption methods differ for each intersection.</a:t>
            </a:r>
          </a:p>
        </p:txBody>
      </p:sp>
    </p:spTree>
    <p:extLst>
      <p:ext uri="{BB962C8B-B14F-4D97-AF65-F5344CB8AC3E}">
        <p14:creationId xmlns:p14="http://schemas.microsoft.com/office/powerpoint/2010/main" val="736738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Methods/Tools</a:t>
            </a:r>
          </a:p>
        </p:txBody>
      </p:sp>
      <p:sp>
        <p:nvSpPr>
          <p:cNvPr id="4" name="Slide Number Placeholder 3"/>
          <p:cNvSpPr>
            <a:spLocks noGrp="1"/>
          </p:cNvSpPr>
          <p:nvPr>
            <p:ph type="sldNum" sz="quarter" idx="12"/>
          </p:nvPr>
        </p:nvSpPr>
        <p:spPr/>
        <p:txBody>
          <a:bodyPr/>
          <a:lstStyle/>
          <a:p>
            <a:fld id="{37290FF7-652B-4475-AEAB-8B1A5D23AE09}" type="slidenum">
              <a:rPr lang="en-US" smtClean="0"/>
              <a:t>21</a:t>
            </a:fld>
            <a:endParaRPr lang="en-US"/>
          </a:p>
        </p:txBody>
      </p:sp>
      <p:sp>
        <p:nvSpPr>
          <p:cNvPr id="8" name="TextBox 7"/>
          <p:cNvSpPr txBox="1"/>
          <p:nvPr/>
        </p:nvSpPr>
        <p:spPr>
          <a:xfrm>
            <a:off x="0" y="1809817"/>
            <a:ext cx="4679486" cy="3693319"/>
          </a:xfrm>
          <a:prstGeom prst="rect">
            <a:avLst/>
          </a:prstGeom>
          <a:noFill/>
        </p:spPr>
        <p:txBody>
          <a:bodyPr wrap="none" rtlCol="0">
            <a:spAutoFit/>
          </a:bodyPr>
          <a:lstStyle>
            <a:defPPr>
              <a:defRPr lang="en-US"/>
            </a:defPPr>
            <a:lvl1pPr marL="285750" indent="-285750">
              <a:buFont typeface="Arial" panose="020B0604020202020204" pitchFamily="34" charset="0"/>
              <a:buChar char="•"/>
            </a:lvl1pPr>
            <a:lvl2pPr marL="742950" lvl="1" indent="-285750">
              <a:buFont typeface="Arial" panose="020B0604020202020204" pitchFamily="34" charset="0"/>
              <a:buChar char="•"/>
            </a:lvl2pPr>
            <a:lvl3pPr marL="1200150" lvl="2" indent="-285750">
              <a:buFont typeface="Arial" panose="020B0604020202020204" pitchFamily="34" charset="0"/>
              <a:buChar char="•"/>
            </a:lvl3pPr>
            <a:lvl4pPr marL="1657350" lvl="3" indent="-285750">
              <a:buFont typeface="Arial" panose="020B0604020202020204" pitchFamily="34" charset="0"/>
              <a:buChar char="•"/>
            </a:lvl4pPr>
            <a:lvl5pPr marL="2114550" lvl="4" indent="-285750">
              <a:buFont typeface="Arial" panose="020B0604020202020204" pitchFamily="34" charset="0"/>
              <a:buChar char="•"/>
            </a:lvl5pPr>
          </a:lstStyle>
          <a:p>
            <a:r>
              <a:rPr lang="en-US" dirty="0"/>
              <a:t>Retrospective- </a:t>
            </a:r>
            <a:r>
              <a:rPr lang="en-US" i="1" dirty="0"/>
              <a:t>individual</a:t>
            </a:r>
            <a:r>
              <a:rPr lang="en-US" dirty="0"/>
              <a:t> </a:t>
            </a:r>
            <a:r>
              <a:rPr lang="en-US" i="1" dirty="0"/>
              <a:t>historical data facts</a:t>
            </a:r>
          </a:p>
          <a:p>
            <a:r>
              <a:rPr lang="en-US" dirty="0"/>
              <a:t>Descriptive- </a:t>
            </a:r>
            <a:r>
              <a:rPr lang="en-US" i="1" dirty="0"/>
              <a:t>over time historical data facts</a:t>
            </a:r>
          </a:p>
          <a:p>
            <a:r>
              <a:rPr lang="en-US" dirty="0"/>
              <a:t>Data Science</a:t>
            </a:r>
          </a:p>
          <a:p>
            <a:pPr lvl="1"/>
            <a:r>
              <a:rPr lang="en-US" dirty="0"/>
              <a:t>Predictive</a:t>
            </a:r>
          </a:p>
          <a:p>
            <a:pPr lvl="2"/>
            <a:r>
              <a:rPr lang="en-US" dirty="0"/>
              <a:t>Supervised Learning</a:t>
            </a:r>
          </a:p>
          <a:p>
            <a:pPr lvl="3"/>
            <a:r>
              <a:rPr lang="en-US" dirty="0"/>
              <a:t>Classification</a:t>
            </a:r>
          </a:p>
          <a:p>
            <a:pPr lvl="4"/>
            <a:r>
              <a:rPr lang="en-US" dirty="0"/>
              <a:t>Binary</a:t>
            </a:r>
          </a:p>
          <a:p>
            <a:pPr lvl="4"/>
            <a:r>
              <a:rPr lang="en-US" dirty="0"/>
              <a:t>Multi-Class</a:t>
            </a:r>
          </a:p>
          <a:p>
            <a:pPr lvl="3"/>
            <a:r>
              <a:rPr lang="en-US" dirty="0"/>
              <a:t>Continuous</a:t>
            </a:r>
          </a:p>
          <a:p>
            <a:pPr lvl="1"/>
            <a:r>
              <a:rPr lang="en-US" dirty="0"/>
              <a:t>Forecasting</a:t>
            </a:r>
          </a:p>
          <a:p>
            <a:pPr lvl="1"/>
            <a:r>
              <a:rPr lang="en-US" dirty="0"/>
              <a:t>Unsupervised Learning</a:t>
            </a:r>
          </a:p>
          <a:p>
            <a:pPr lvl="1"/>
            <a:r>
              <a:rPr lang="en-US" dirty="0"/>
              <a:t>Associative System</a:t>
            </a:r>
          </a:p>
          <a:p>
            <a:endParaRPr lang="en-US" dirty="0"/>
          </a:p>
        </p:txBody>
      </p:sp>
      <p:cxnSp>
        <p:nvCxnSpPr>
          <p:cNvPr id="7" name="Straight Connector 6"/>
          <p:cNvCxnSpPr/>
          <p:nvPr/>
        </p:nvCxnSpPr>
        <p:spPr>
          <a:xfrm>
            <a:off x="470293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37E3CCF7-3BD6-6BA6-A098-8875276CC3C4}"/>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94483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Methods and tools fill in the matrix</a:t>
            </a:r>
          </a:p>
        </p:txBody>
      </p:sp>
      <p:sp>
        <p:nvSpPr>
          <p:cNvPr id="4" name="Slide Number Placeholder 3"/>
          <p:cNvSpPr>
            <a:spLocks noGrp="1"/>
          </p:cNvSpPr>
          <p:nvPr>
            <p:ph type="sldNum" sz="quarter" idx="12"/>
          </p:nvPr>
        </p:nvSpPr>
        <p:spPr/>
        <p:txBody>
          <a:bodyPr/>
          <a:lstStyle/>
          <a:p>
            <a:fld id="{37290FF7-652B-4475-AEAB-8B1A5D23AE09}" type="slidenum">
              <a:rPr lang="en-US" smtClean="0"/>
              <a:t>22</a:t>
            </a:fld>
            <a:endParaRPr lang="en-US"/>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did we do last quarter?</a:t>
            </a:r>
          </a:p>
          <a:p>
            <a:pPr algn="ctr"/>
            <a:r>
              <a:rPr lang="en-US" sz="1400" i="1" dirty="0"/>
              <a:t>Usually point in time and standalone information not over time.</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accent6"/>
                </a:solidFill>
              </a:rPr>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67B8F1DC-9575-75AD-E12E-8E575C38B839}"/>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906724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23</a:t>
            </a:fld>
            <a:endParaRPr lang="en-US"/>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the average number of donuts served each morning?</a:t>
            </a:r>
          </a:p>
          <a:p>
            <a:pPr algn="ctr"/>
            <a:r>
              <a:rPr lang="en-US" sz="1400" i="1" dirty="0"/>
              <a:t>Retrospective but can be summary and/or in comparison to other data (days or weeks here).</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b="1" dirty="0">
                <a:solidFill>
                  <a:schemeClr val="accent6"/>
                </a:solidFill>
              </a:rPr>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28DC5CA-7F41-7559-5D7C-1ADE385243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514686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24</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6" name="Footer Placeholder 4">
            <a:extLst>
              <a:ext uri="{FF2B5EF4-FFF2-40B4-BE49-F238E27FC236}">
                <a16:creationId xmlns:a16="http://schemas.microsoft.com/office/drawing/2014/main" id="{CBEC5248-ACDE-99B1-E950-7273090CF5CE}"/>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91765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25</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 they will accept.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b="1" dirty="0">
                <a:solidFill>
                  <a:schemeClr val="accent6"/>
                </a:solidFill>
              </a:rPr>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01B34D50-CCD2-449F-3961-26217B352A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698811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26</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patron purchase </a:t>
            </a:r>
            <a:r>
              <a:rPr lang="en-US" dirty="0" err="1"/>
              <a:t>ProductA</a:t>
            </a:r>
            <a:r>
              <a:rPr lang="en-US" dirty="0"/>
              <a:t>, </a:t>
            </a:r>
            <a:r>
              <a:rPr lang="en-US" dirty="0" err="1"/>
              <a:t>ProductB</a:t>
            </a:r>
            <a:r>
              <a:rPr lang="en-US" dirty="0"/>
              <a:t> or </a:t>
            </a:r>
            <a:r>
              <a:rPr lang="en-US" dirty="0" err="1"/>
              <a:t>ProductC</a:t>
            </a:r>
            <a:r>
              <a:rPr lang="en-US" dirty="0"/>
              <a:t>?</a:t>
            </a:r>
          </a:p>
          <a:p>
            <a:pPr algn="ctr"/>
            <a:r>
              <a:rPr lang="en-US" sz="1200" dirty="0"/>
              <a:t>The outcome is one of three classes, A, B, C.</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b="1" dirty="0">
                <a:solidFill>
                  <a:schemeClr val="accent6"/>
                </a:solidFill>
              </a:rPr>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E2F31C2E-BF3F-E70C-A6CB-23DC0DD4982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602082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27</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ice cream cones will we sell on an 85 degree, Saturday?</a:t>
            </a:r>
          </a:p>
          <a:p>
            <a:pPr algn="ctr"/>
            <a:r>
              <a:rPr lang="en-US" sz="1200" dirty="0"/>
              <a:t>(the outcome is a continuous 0 to some number of cones)</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b="1" dirty="0">
                <a:solidFill>
                  <a:schemeClr val="accent6"/>
                </a:solidFill>
              </a:rPr>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D0F6A637-1BAC-FCE1-9CE7-5816EFB4F0F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841926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28</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 corn meal will we need for our corn dogs this month?</a:t>
            </a:r>
          </a:p>
          <a:p>
            <a:pPr algn="ctr"/>
            <a:r>
              <a:rPr lang="en-US" sz="1200" dirty="0"/>
              <a:t>(there is an outcome, and the data is time related)</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b="1" dirty="0">
                <a:solidFill>
                  <a:schemeClr val="accent6"/>
                </a:solidFill>
              </a:rPr>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2C774203-C924-8D4F-ED61-44C057B64DE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093052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29</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our customer database be grouped in some meaningful way?</a:t>
            </a:r>
          </a:p>
          <a:p>
            <a:pPr algn="ctr"/>
            <a:r>
              <a:rPr lang="en-US" sz="1200" dirty="0"/>
              <a:t>(there is no clear outcome to predict, we can observe and explore the clusters within the customer </a:t>
            </a:r>
            <a:r>
              <a:rPr lang="en-US" sz="1200" dirty="0" err="1"/>
              <a:t>db</a:t>
            </a:r>
            <a:r>
              <a:rPr lang="en-US" sz="1200" dirty="0"/>
              <a: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b="1" dirty="0">
                <a:solidFill>
                  <a:schemeClr val="accent6"/>
                </a:solidFill>
              </a:rPr>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59CA9B5A-2FEF-F871-698E-D3E669FD23F7}"/>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601869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7982802"/>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General Framework for DM in Business</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Modeling Bias R Code Example</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7/19/23</a:t>
            </a:fld>
            <a:endParaRPr lang="en-US"/>
          </a:p>
        </p:txBody>
      </p:sp>
      <p:sp>
        <p:nvSpPr>
          <p:cNvPr id="7" name="Slide Number Placeholder 6"/>
          <p:cNvSpPr>
            <a:spLocks noGrp="1"/>
          </p:cNvSpPr>
          <p:nvPr>
            <p:ph type="sldNum" sz="quarter" idx="12"/>
          </p:nvPr>
        </p:nvSpPr>
        <p:spPr/>
        <p:txBody>
          <a:bodyPr/>
          <a:lstStyle/>
          <a:p>
            <a:fld id="{37290FF7-652B-4475-AEAB-8B1A5D23AE09}" type="slidenum">
              <a:rPr lang="en-US" smtClean="0"/>
              <a:t>3</a:t>
            </a:fld>
            <a:endParaRPr lang="en-US"/>
          </a:p>
        </p:txBody>
      </p:sp>
      <p:sp>
        <p:nvSpPr>
          <p:cNvPr id="3" name="Footer Placeholder 4">
            <a:extLst>
              <a:ext uri="{FF2B5EF4-FFF2-40B4-BE49-F238E27FC236}">
                <a16:creationId xmlns:a16="http://schemas.microsoft.com/office/drawing/2014/main" id="{E7446078-A382-D52B-D495-1547FFB965D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513917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should we offer customers that bought the corn dog?</a:t>
            </a:r>
          </a:p>
          <a:p>
            <a:pPr algn="ctr"/>
            <a:r>
              <a:rPr lang="en-US" sz="1200" dirty="0"/>
              <a:t>(There is not really a distinct outcome, only observed data similar to the unsupervised example.  Should we offer additional dogs, condiments, orange soda, red wine, steak etc.  Among all choices, how are items associated based on purchase history?)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b="1" dirty="0">
                <a:solidFill>
                  <a:schemeClr val="accent6"/>
                </a:solidFill>
              </a:rPr>
              <a:t>Associative System</a:t>
            </a:r>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D71A8943-45A2-57C2-5D70-2D1BAC932289}"/>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493231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58008-331C-64E1-694A-4738ADEFCF05}"/>
              </a:ext>
            </a:extLst>
          </p:cNvPr>
          <p:cNvSpPr>
            <a:spLocks noGrp="1"/>
          </p:cNvSpPr>
          <p:nvPr>
            <p:ph type="dt" sz="half" idx="10"/>
          </p:nvPr>
        </p:nvSpPr>
        <p:spPr/>
        <p:txBody>
          <a:bodyPr/>
          <a:lstStyle/>
          <a:p>
            <a:fld id="{6700A58B-DD98-43D0-B791-721480A02982}" type="datetime1">
              <a:rPr lang="en-US" smtClean="0"/>
              <a:t>7/19/23</a:t>
            </a:fld>
            <a:endParaRPr lang="en-US"/>
          </a:p>
        </p:txBody>
      </p:sp>
      <p:sp>
        <p:nvSpPr>
          <p:cNvPr id="3" name="Title 2">
            <a:extLst>
              <a:ext uri="{FF2B5EF4-FFF2-40B4-BE49-F238E27FC236}">
                <a16:creationId xmlns:a16="http://schemas.microsoft.com/office/drawing/2014/main" id="{5E589B48-485D-CA8D-BE48-D17A7FEC0356}"/>
              </a:ext>
            </a:extLst>
          </p:cNvPr>
          <p:cNvSpPr>
            <a:spLocks noGrp="1"/>
          </p:cNvSpPr>
          <p:nvPr>
            <p:ph type="title"/>
          </p:nvPr>
        </p:nvSpPr>
        <p:spPr>
          <a:xfrm>
            <a:off x="122256" y="282348"/>
            <a:ext cx="8797644" cy="591477"/>
          </a:xfrm>
        </p:spPr>
        <p:txBody>
          <a:bodyPr/>
          <a:lstStyle/>
          <a:p>
            <a:r>
              <a:rPr lang="en-US" sz="2800" dirty="0"/>
              <a:t>Example – Project Goal By Biz Need By Methods/Tools</a:t>
            </a:r>
          </a:p>
        </p:txBody>
      </p:sp>
      <p:sp>
        <p:nvSpPr>
          <p:cNvPr id="4" name="Slide Number Placeholder 3">
            <a:extLst>
              <a:ext uri="{FF2B5EF4-FFF2-40B4-BE49-F238E27FC236}">
                <a16:creationId xmlns:a16="http://schemas.microsoft.com/office/drawing/2014/main" id="{8A8DD736-D6D7-AF13-E983-963DDCE2606F}"/>
              </a:ext>
            </a:extLst>
          </p:cNvPr>
          <p:cNvSpPr>
            <a:spLocks noGrp="1"/>
          </p:cNvSpPr>
          <p:nvPr>
            <p:ph type="sldNum" sz="quarter" idx="12"/>
          </p:nvPr>
        </p:nvSpPr>
        <p:spPr/>
        <p:txBody>
          <a:bodyPr/>
          <a:lstStyle/>
          <a:p>
            <a:fld id="{37290FF7-652B-4475-AEAB-8B1A5D23AE09}" type="slidenum">
              <a:rPr lang="en-US" smtClean="0"/>
              <a:t>31</a:t>
            </a:fld>
            <a:endParaRPr lang="en-US"/>
          </a:p>
        </p:txBody>
      </p:sp>
      <p:sp>
        <p:nvSpPr>
          <p:cNvPr id="5" name="Footer Placeholder 4">
            <a:extLst>
              <a:ext uri="{FF2B5EF4-FFF2-40B4-BE49-F238E27FC236}">
                <a16:creationId xmlns:a16="http://schemas.microsoft.com/office/drawing/2014/main" id="{A6DB3C00-7E22-C9E8-AE5B-6CF1B13A8B83}"/>
              </a:ext>
            </a:extLst>
          </p:cNvPr>
          <p:cNvSpPr>
            <a:spLocks noGrp="1"/>
          </p:cNvSpPr>
          <p:nvPr>
            <p:ph type="ftr" sz="quarter" idx="3"/>
          </p:nvPr>
        </p:nvSpPr>
        <p:spPr/>
        <p:txBody>
          <a:bodyPr/>
          <a:lstStyle/>
          <a:p>
            <a:r>
              <a:rPr lang="en-US"/>
              <a:t>Kwartler</a:t>
            </a:r>
            <a:endParaRPr lang="en-US" dirty="0"/>
          </a:p>
        </p:txBody>
      </p:sp>
      <p:sp>
        <p:nvSpPr>
          <p:cNvPr id="10" name="Google Shape;581;p73">
            <a:extLst>
              <a:ext uri="{FF2B5EF4-FFF2-40B4-BE49-F238E27FC236}">
                <a16:creationId xmlns:a16="http://schemas.microsoft.com/office/drawing/2014/main" id="{2CC6E3DE-D5AF-84CA-9717-F29324E10614}"/>
              </a:ext>
            </a:extLst>
          </p:cNvPr>
          <p:cNvSpPr txBox="1">
            <a:spLocks/>
          </p:cNvSpPr>
          <p:nvPr/>
        </p:nvSpPr>
        <p:spPr>
          <a:xfrm>
            <a:off x="228600" y="5755016"/>
            <a:ext cx="8691300" cy="409800"/>
          </a:xfrm>
          <a:prstGeom prst="rect">
            <a:avLst/>
          </a:prstGeom>
          <a:solidFill>
            <a:schemeClr val="accent1"/>
          </a:solidFill>
        </p:spPr>
        <p:txBody>
          <a:bodyPr spcFirstLastPara="1" wrap="square" lIns="68575" tIns="34275" rIns="68575" bIns="34275"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US" sz="1500" dirty="0">
                <a:solidFill>
                  <a:schemeClr val="bg1"/>
                </a:solidFill>
              </a:rPr>
              <a:t>The analytical tools, methods and consumption methods differ for each intersection.</a:t>
            </a:r>
          </a:p>
        </p:txBody>
      </p:sp>
      <p:graphicFrame>
        <p:nvGraphicFramePr>
          <p:cNvPr id="11" name="Google Shape;618;p77">
            <a:extLst>
              <a:ext uri="{FF2B5EF4-FFF2-40B4-BE49-F238E27FC236}">
                <a16:creationId xmlns:a16="http://schemas.microsoft.com/office/drawing/2014/main" id="{100DE80E-2131-0217-7AC8-2502CF9A4414}"/>
              </a:ext>
            </a:extLst>
          </p:cNvPr>
          <p:cNvGraphicFramePr/>
          <p:nvPr>
            <p:extLst>
              <p:ext uri="{D42A27DB-BD31-4B8C-83A1-F6EECF244321}">
                <p14:modId xmlns:p14="http://schemas.microsoft.com/office/powerpoint/2010/main" val="2835525803"/>
              </p:ext>
            </p:extLst>
          </p:nvPr>
        </p:nvGraphicFramePr>
        <p:xfrm>
          <a:off x="1896800" y="1745574"/>
          <a:ext cx="7116600" cy="3398735"/>
        </p:xfrm>
        <a:graphic>
          <a:graphicData uri="http://schemas.openxmlformats.org/drawingml/2006/table">
            <a:tbl>
              <a:tblPr>
                <a:noFill/>
              </a:tblPr>
              <a:tblGrid>
                <a:gridCol w="2770900">
                  <a:extLst>
                    <a:ext uri="{9D8B030D-6E8A-4147-A177-3AD203B41FA5}">
                      <a16:colId xmlns:a16="http://schemas.microsoft.com/office/drawing/2014/main" val="20001"/>
                    </a:ext>
                  </a:extLst>
                </a:gridCol>
                <a:gridCol w="2172850">
                  <a:extLst>
                    <a:ext uri="{9D8B030D-6E8A-4147-A177-3AD203B41FA5}">
                      <a16:colId xmlns:a16="http://schemas.microsoft.com/office/drawing/2014/main" val="20002"/>
                    </a:ext>
                  </a:extLst>
                </a:gridCol>
                <a:gridCol w="2172850">
                  <a:extLst>
                    <a:ext uri="{9D8B030D-6E8A-4147-A177-3AD203B41FA5}">
                      <a16:colId xmlns:a16="http://schemas.microsoft.com/office/drawing/2014/main" val="20003"/>
                    </a:ext>
                  </a:extLst>
                </a:gridCol>
              </a:tblGrid>
              <a:tr h="376400">
                <a:tc>
                  <a:txBody>
                    <a:bodyPr/>
                    <a:lstStyle/>
                    <a:p>
                      <a:pPr marL="0" lvl="0" indent="0" algn="ctr" rtl="0">
                        <a:spcBef>
                          <a:spcPts val="0"/>
                        </a:spcBef>
                        <a:spcAft>
                          <a:spcPts val="0"/>
                        </a:spcAft>
                        <a:buNone/>
                      </a:pPr>
                      <a:r>
                        <a:rPr lang="en" sz="1300" u="sng" dirty="0">
                          <a:solidFill>
                            <a:schemeClr val="tx1"/>
                          </a:solidFill>
                        </a:rPr>
                        <a:t>Cost Vs Benefit</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Risk Vs Reward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Supply Vs Demand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338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How did we do last quarter?</a:t>
                      </a:r>
                      <a:endParaRPr lang="en-US" sz="1300" dirty="0">
                        <a:solidFill>
                          <a:schemeClr val="tx1"/>
                        </a:solidFill>
                      </a:endParaRPr>
                    </a:p>
                    <a:p>
                      <a:pPr marL="0" lvl="0" indent="0" algn="l" rtl="0">
                        <a:spcBef>
                          <a:spcPts val="0"/>
                        </a:spcBef>
                        <a:spcAft>
                          <a:spcPts val="0"/>
                        </a:spcAft>
                        <a:buNone/>
                      </a:pPr>
                      <a:r>
                        <a:rPr lang="en-US" sz="1300" dirty="0">
                          <a:solidFill>
                            <a:schemeClr val="tx1"/>
                          </a:solidFill>
                        </a:rPr>
                        <a:t>“Retrospective Exploratory”</a:t>
                      </a:r>
                    </a:p>
                    <a:p>
                      <a:pPr marL="0" lvl="0" indent="0" algn="l" rtl="0">
                        <a:spcBef>
                          <a:spcPts val="0"/>
                        </a:spcBef>
                        <a:spcAft>
                          <a:spcPts val="0"/>
                        </a:spcAft>
                        <a:buNone/>
                      </a:pPr>
                      <a:r>
                        <a:rPr lang="en-US" sz="1300" dirty="0">
                          <a:solidFill>
                            <a:schemeClr val="tx1"/>
                          </a:solidFill>
                        </a:rPr>
                        <a:t>Summary Stats for historical costs/fraud/discounts </a:t>
                      </a:r>
                      <a:r>
                        <a:rPr lang="en-US" sz="1300" dirty="0" err="1">
                          <a:solidFill>
                            <a:schemeClr val="tx1"/>
                          </a:solidFill>
                        </a:rPr>
                        <a:t>etc</a:t>
                      </a: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33825">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23850">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dirty="0">
                          <a:solidFill>
                            <a:srgbClr val="FFFFFF"/>
                          </a:solidFill>
                        </a:rPr>
                        <a:t>”</a:t>
                      </a: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 name="Google Shape;619;p77">
            <a:extLst>
              <a:ext uri="{FF2B5EF4-FFF2-40B4-BE49-F238E27FC236}">
                <a16:creationId xmlns:a16="http://schemas.microsoft.com/office/drawing/2014/main" id="{1D1144F3-69BB-7603-2724-135032E1BD50}"/>
              </a:ext>
            </a:extLst>
          </p:cNvPr>
          <p:cNvSpPr/>
          <p:nvPr/>
        </p:nvSpPr>
        <p:spPr>
          <a:xfrm>
            <a:off x="68000" y="2346167"/>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Exploratory</a:t>
            </a:r>
            <a:endParaRPr>
              <a:solidFill>
                <a:srgbClr val="FFFFFF"/>
              </a:solidFill>
            </a:endParaRPr>
          </a:p>
        </p:txBody>
      </p:sp>
      <p:sp>
        <p:nvSpPr>
          <p:cNvPr id="13" name="Google Shape;620;p77">
            <a:extLst>
              <a:ext uri="{FF2B5EF4-FFF2-40B4-BE49-F238E27FC236}">
                <a16:creationId xmlns:a16="http://schemas.microsoft.com/office/drawing/2014/main" id="{0498C1ED-B4A6-0159-E777-BB24F65CB4C6}"/>
              </a:ext>
            </a:extLst>
          </p:cNvPr>
          <p:cNvSpPr/>
          <p:nvPr/>
        </p:nvSpPr>
        <p:spPr>
          <a:xfrm>
            <a:off x="68000" y="3241592"/>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Explanatory</a:t>
            </a:r>
            <a:endParaRPr>
              <a:solidFill>
                <a:srgbClr val="FFFFFF"/>
              </a:solidFill>
            </a:endParaRPr>
          </a:p>
        </p:txBody>
      </p:sp>
      <p:sp>
        <p:nvSpPr>
          <p:cNvPr id="14" name="Google Shape;621;p77">
            <a:extLst>
              <a:ext uri="{FF2B5EF4-FFF2-40B4-BE49-F238E27FC236}">
                <a16:creationId xmlns:a16="http://schemas.microsoft.com/office/drawing/2014/main" id="{754FD691-A7A1-FD79-C99E-C415C1CF966F}"/>
              </a:ext>
            </a:extLst>
          </p:cNvPr>
          <p:cNvSpPr/>
          <p:nvPr/>
        </p:nvSpPr>
        <p:spPr>
          <a:xfrm>
            <a:off x="68000" y="4289267"/>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Predictive</a:t>
            </a:r>
            <a:endParaRPr>
              <a:solidFill>
                <a:srgbClr val="FFFFFF"/>
              </a:solidFill>
            </a:endParaRPr>
          </a:p>
        </p:txBody>
      </p:sp>
    </p:spTree>
    <p:extLst>
      <p:ext uri="{BB962C8B-B14F-4D97-AF65-F5344CB8AC3E}">
        <p14:creationId xmlns:p14="http://schemas.microsoft.com/office/powerpoint/2010/main" val="2113519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58008-331C-64E1-694A-4738ADEFCF05}"/>
              </a:ext>
            </a:extLst>
          </p:cNvPr>
          <p:cNvSpPr>
            <a:spLocks noGrp="1"/>
          </p:cNvSpPr>
          <p:nvPr>
            <p:ph type="dt" sz="half" idx="10"/>
          </p:nvPr>
        </p:nvSpPr>
        <p:spPr/>
        <p:txBody>
          <a:bodyPr/>
          <a:lstStyle/>
          <a:p>
            <a:fld id="{6700A58B-DD98-43D0-B791-721480A02982}" type="datetime1">
              <a:rPr lang="en-US" smtClean="0"/>
              <a:t>7/19/23</a:t>
            </a:fld>
            <a:endParaRPr lang="en-US"/>
          </a:p>
        </p:txBody>
      </p:sp>
      <p:sp>
        <p:nvSpPr>
          <p:cNvPr id="3" name="Title 2">
            <a:extLst>
              <a:ext uri="{FF2B5EF4-FFF2-40B4-BE49-F238E27FC236}">
                <a16:creationId xmlns:a16="http://schemas.microsoft.com/office/drawing/2014/main" id="{5E589B48-485D-CA8D-BE48-D17A7FEC0356}"/>
              </a:ext>
            </a:extLst>
          </p:cNvPr>
          <p:cNvSpPr>
            <a:spLocks noGrp="1"/>
          </p:cNvSpPr>
          <p:nvPr>
            <p:ph type="title"/>
          </p:nvPr>
        </p:nvSpPr>
        <p:spPr>
          <a:xfrm>
            <a:off x="122256" y="136524"/>
            <a:ext cx="8891144" cy="591477"/>
          </a:xfrm>
        </p:spPr>
        <p:txBody>
          <a:bodyPr/>
          <a:lstStyle/>
          <a:p>
            <a:r>
              <a:rPr lang="en-US" sz="2800" dirty="0"/>
              <a:t>Example – Project Goal By Biz Need By Methods/Tools</a:t>
            </a:r>
          </a:p>
        </p:txBody>
      </p:sp>
      <p:sp>
        <p:nvSpPr>
          <p:cNvPr id="4" name="Slide Number Placeholder 3">
            <a:extLst>
              <a:ext uri="{FF2B5EF4-FFF2-40B4-BE49-F238E27FC236}">
                <a16:creationId xmlns:a16="http://schemas.microsoft.com/office/drawing/2014/main" id="{8A8DD736-D6D7-AF13-E983-963DDCE2606F}"/>
              </a:ext>
            </a:extLst>
          </p:cNvPr>
          <p:cNvSpPr>
            <a:spLocks noGrp="1"/>
          </p:cNvSpPr>
          <p:nvPr>
            <p:ph type="sldNum" sz="quarter" idx="12"/>
          </p:nvPr>
        </p:nvSpPr>
        <p:spPr/>
        <p:txBody>
          <a:bodyPr/>
          <a:lstStyle/>
          <a:p>
            <a:fld id="{37290FF7-652B-4475-AEAB-8B1A5D23AE09}" type="slidenum">
              <a:rPr lang="en-US" smtClean="0"/>
              <a:t>32</a:t>
            </a:fld>
            <a:endParaRPr lang="en-US"/>
          </a:p>
        </p:txBody>
      </p:sp>
      <p:sp>
        <p:nvSpPr>
          <p:cNvPr id="5" name="Footer Placeholder 4">
            <a:extLst>
              <a:ext uri="{FF2B5EF4-FFF2-40B4-BE49-F238E27FC236}">
                <a16:creationId xmlns:a16="http://schemas.microsoft.com/office/drawing/2014/main" id="{A6DB3C00-7E22-C9E8-AE5B-6CF1B13A8B83}"/>
              </a:ext>
            </a:extLst>
          </p:cNvPr>
          <p:cNvSpPr>
            <a:spLocks noGrp="1"/>
          </p:cNvSpPr>
          <p:nvPr>
            <p:ph type="ftr" sz="quarter" idx="3"/>
          </p:nvPr>
        </p:nvSpPr>
        <p:spPr/>
        <p:txBody>
          <a:bodyPr/>
          <a:lstStyle/>
          <a:p>
            <a:r>
              <a:rPr lang="en-US"/>
              <a:t>Kwartler</a:t>
            </a:r>
            <a:endParaRPr lang="en-US" dirty="0"/>
          </a:p>
        </p:txBody>
      </p:sp>
      <p:sp>
        <p:nvSpPr>
          <p:cNvPr id="10" name="Google Shape;581;p73">
            <a:extLst>
              <a:ext uri="{FF2B5EF4-FFF2-40B4-BE49-F238E27FC236}">
                <a16:creationId xmlns:a16="http://schemas.microsoft.com/office/drawing/2014/main" id="{2CC6E3DE-D5AF-84CA-9717-F29324E10614}"/>
              </a:ext>
            </a:extLst>
          </p:cNvPr>
          <p:cNvSpPr txBox="1">
            <a:spLocks/>
          </p:cNvSpPr>
          <p:nvPr/>
        </p:nvSpPr>
        <p:spPr>
          <a:xfrm>
            <a:off x="228600" y="5755016"/>
            <a:ext cx="8691300" cy="409800"/>
          </a:xfrm>
          <a:prstGeom prst="rect">
            <a:avLst/>
          </a:prstGeom>
          <a:solidFill>
            <a:schemeClr val="accent1"/>
          </a:solidFill>
        </p:spPr>
        <p:txBody>
          <a:bodyPr spcFirstLastPara="1" wrap="square" lIns="68575" tIns="34275" rIns="68575" bIns="34275"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US" sz="1500" dirty="0">
                <a:solidFill>
                  <a:schemeClr val="bg1"/>
                </a:solidFill>
              </a:rPr>
              <a:t>The analytical tools, methods and consumption methods differ for each intersection.</a:t>
            </a:r>
          </a:p>
        </p:txBody>
      </p:sp>
      <p:graphicFrame>
        <p:nvGraphicFramePr>
          <p:cNvPr id="11" name="Google Shape;618;p77">
            <a:extLst>
              <a:ext uri="{FF2B5EF4-FFF2-40B4-BE49-F238E27FC236}">
                <a16:creationId xmlns:a16="http://schemas.microsoft.com/office/drawing/2014/main" id="{100DE80E-2131-0217-7AC8-2502CF9A4414}"/>
              </a:ext>
            </a:extLst>
          </p:cNvPr>
          <p:cNvGraphicFramePr/>
          <p:nvPr>
            <p:extLst>
              <p:ext uri="{D42A27DB-BD31-4B8C-83A1-F6EECF244321}">
                <p14:modId xmlns:p14="http://schemas.microsoft.com/office/powerpoint/2010/main" val="3919382094"/>
              </p:ext>
            </p:extLst>
          </p:nvPr>
        </p:nvGraphicFramePr>
        <p:xfrm>
          <a:off x="1896800" y="1745574"/>
          <a:ext cx="7116600" cy="3977855"/>
        </p:xfrm>
        <a:graphic>
          <a:graphicData uri="http://schemas.openxmlformats.org/drawingml/2006/table">
            <a:tbl>
              <a:tblPr>
                <a:noFill/>
              </a:tblPr>
              <a:tblGrid>
                <a:gridCol w="2770900">
                  <a:extLst>
                    <a:ext uri="{9D8B030D-6E8A-4147-A177-3AD203B41FA5}">
                      <a16:colId xmlns:a16="http://schemas.microsoft.com/office/drawing/2014/main" val="20001"/>
                    </a:ext>
                  </a:extLst>
                </a:gridCol>
                <a:gridCol w="2172850">
                  <a:extLst>
                    <a:ext uri="{9D8B030D-6E8A-4147-A177-3AD203B41FA5}">
                      <a16:colId xmlns:a16="http://schemas.microsoft.com/office/drawing/2014/main" val="20002"/>
                    </a:ext>
                  </a:extLst>
                </a:gridCol>
                <a:gridCol w="2172850">
                  <a:extLst>
                    <a:ext uri="{9D8B030D-6E8A-4147-A177-3AD203B41FA5}">
                      <a16:colId xmlns:a16="http://schemas.microsoft.com/office/drawing/2014/main" val="20003"/>
                    </a:ext>
                  </a:extLst>
                </a:gridCol>
              </a:tblGrid>
              <a:tr h="376400">
                <a:tc>
                  <a:txBody>
                    <a:bodyPr/>
                    <a:lstStyle/>
                    <a:p>
                      <a:pPr marL="0" lvl="0" indent="0" algn="ctr" rtl="0">
                        <a:spcBef>
                          <a:spcPts val="0"/>
                        </a:spcBef>
                        <a:spcAft>
                          <a:spcPts val="0"/>
                        </a:spcAft>
                        <a:buNone/>
                      </a:pPr>
                      <a:r>
                        <a:rPr lang="en" sz="1300" u="sng" dirty="0">
                          <a:solidFill>
                            <a:schemeClr val="tx1"/>
                          </a:solidFill>
                        </a:rPr>
                        <a:t>Cost Vs Benefit</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Risk Vs Reward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Supply Vs Demand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338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338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How did we do last quarter considering we ran a promotion?</a:t>
                      </a:r>
                      <a:endParaRPr lang="en-US" sz="1300" dirty="0">
                        <a:solidFill>
                          <a:schemeClr val="tx1"/>
                        </a:solidFill>
                      </a:endParaRPr>
                    </a:p>
                    <a:p>
                      <a:pPr marL="0" lvl="0" indent="0" algn="l" rtl="0">
                        <a:spcBef>
                          <a:spcPts val="0"/>
                        </a:spcBef>
                        <a:spcAft>
                          <a:spcPts val="0"/>
                        </a:spcAft>
                        <a:buNone/>
                      </a:pPr>
                      <a:r>
                        <a:rPr lang="en-US" sz="1300" dirty="0">
                          <a:solidFill>
                            <a:schemeClr val="tx1"/>
                          </a:solidFill>
                        </a:rPr>
                        <a:t>“Retrospective Explanatory”</a:t>
                      </a:r>
                    </a:p>
                    <a:p>
                      <a:pPr marL="0" lvl="0" indent="0" algn="l" rtl="0">
                        <a:spcBef>
                          <a:spcPts val="0"/>
                        </a:spcBef>
                        <a:spcAft>
                          <a:spcPts val="0"/>
                        </a:spcAft>
                        <a:buNone/>
                      </a:pPr>
                      <a:r>
                        <a:rPr lang="en-US" sz="1300" dirty="0">
                          <a:solidFill>
                            <a:schemeClr val="tx1"/>
                          </a:solidFill>
                        </a:rPr>
                        <a:t>Summary Stats &amp; visuals for historical costs/fraud/discounts w/macro-economic data, competitor information, promotion data </a:t>
                      </a:r>
                      <a:r>
                        <a:rPr lang="en-US" sz="1300" dirty="0" err="1">
                          <a:solidFill>
                            <a:schemeClr val="tx1"/>
                          </a:solidFill>
                        </a:rPr>
                        <a:t>etc</a:t>
                      </a:r>
                      <a:endParaRPr lang="en-US"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23850">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dirty="0">
                          <a:solidFill>
                            <a:srgbClr val="FFFFFF"/>
                          </a:solidFill>
                        </a:rPr>
                        <a:t>”</a:t>
                      </a: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 name="Google Shape;619;p77">
            <a:extLst>
              <a:ext uri="{FF2B5EF4-FFF2-40B4-BE49-F238E27FC236}">
                <a16:creationId xmlns:a16="http://schemas.microsoft.com/office/drawing/2014/main" id="{1D1144F3-69BB-7603-2724-135032E1BD50}"/>
              </a:ext>
            </a:extLst>
          </p:cNvPr>
          <p:cNvSpPr/>
          <p:nvPr/>
        </p:nvSpPr>
        <p:spPr>
          <a:xfrm>
            <a:off x="68000" y="2346167"/>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Exploratory</a:t>
            </a:r>
            <a:endParaRPr>
              <a:solidFill>
                <a:srgbClr val="FFFFFF"/>
              </a:solidFill>
            </a:endParaRPr>
          </a:p>
        </p:txBody>
      </p:sp>
      <p:sp>
        <p:nvSpPr>
          <p:cNvPr id="13" name="Google Shape;620;p77">
            <a:extLst>
              <a:ext uri="{FF2B5EF4-FFF2-40B4-BE49-F238E27FC236}">
                <a16:creationId xmlns:a16="http://schemas.microsoft.com/office/drawing/2014/main" id="{0498C1ED-B4A6-0159-E777-BB24F65CB4C6}"/>
              </a:ext>
            </a:extLst>
          </p:cNvPr>
          <p:cNvSpPr/>
          <p:nvPr/>
        </p:nvSpPr>
        <p:spPr>
          <a:xfrm>
            <a:off x="68000" y="3241592"/>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Explanatory</a:t>
            </a:r>
            <a:endParaRPr>
              <a:solidFill>
                <a:srgbClr val="FFFFFF"/>
              </a:solidFill>
            </a:endParaRPr>
          </a:p>
        </p:txBody>
      </p:sp>
      <p:sp>
        <p:nvSpPr>
          <p:cNvPr id="14" name="Google Shape;621;p77">
            <a:extLst>
              <a:ext uri="{FF2B5EF4-FFF2-40B4-BE49-F238E27FC236}">
                <a16:creationId xmlns:a16="http://schemas.microsoft.com/office/drawing/2014/main" id="{754FD691-A7A1-FD79-C99E-C415C1CF966F}"/>
              </a:ext>
            </a:extLst>
          </p:cNvPr>
          <p:cNvSpPr/>
          <p:nvPr/>
        </p:nvSpPr>
        <p:spPr>
          <a:xfrm>
            <a:off x="68000" y="4821702"/>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Predictive</a:t>
            </a:r>
            <a:endParaRPr>
              <a:solidFill>
                <a:srgbClr val="FFFFFF"/>
              </a:solidFill>
            </a:endParaRPr>
          </a:p>
        </p:txBody>
      </p:sp>
    </p:spTree>
    <p:extLst>
      <p:ext uri="{BB962C8B-B14F-4D97-AF65-F5344CB8AC3E}">
        <p14:creationId xmlns:p14="http://schemas.microsoft.com/office/powerpoint/2010/main" val="2009390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58008-331C-64E1-694A-4738ADEFCF05}"/>
              </a:ext>
            </a:extLst>
          </p:cNvPr>
          <p:cNvSpPr>
            <a:spLocks noGrp="1"/>
          </p:cNvSpPr>
          <p:nvPr>
            <p:ph type="dt" sz="half" idx="10"/>
          </p:nvPr>
        </p:nvSpPr>
        <p:spPr/>
        <p:txBody>
          <a:bodyPr/>
          <a:lstStyle/>
          <a:p>
            <a:fld id="{6700A58B-DD98-43D0-B791-721480A02982}" type="datetime1">
              <a:rPr lang="en-US" smtClean="0"/>
              <a:t>7/19/23</a:t>
            </a:fld>
            <a:endParaRPr lang="en-US"/>
          </a:p>
        </p:txBody>
      </p:sp>
      <p:sp>
        <p:nvSpPr>
          <p:cNvPr id="4" name="Slide Number Placeholder 3">
            <a:extLst>
              <a:ext uri="{FF2B5EF4-FFF2-40B4-BE49-F238E27FC236}">
                <a16:creationId xmlns:a16="http://schemas.microsoft.com/office/drawing/2014/main" id="{8A8DD736-D6D7-AF13-E983-963DDCE2606F}"/>
              </a:ext>
            </a:extLst>
          </p:cNvPr>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a:extLst>
              <a:ext uri="{FF2B5EF4-FFF2-40B4-BE49-F238E27FC236}">
                <a16:creationId xmlns:a16="http://schemas.microsoft.com/office/drawing/2014/main" id="{A6DB3C00-7E22-C9E8-AE5B-6CF1B13A8B83}"/>
              </a:ext>
            </a:extLst>
          </p:cNvPr>
          <p:cNvSpPr>
            <a:spLocks noGrp="1"/>
          </p:cNvSpPr>
          <p:nvPr>
            <p:ph type="ftr" sz="quarter" idx="3"/>
          </p:nvPr>
        </p:nvSpPr>
        <p:spPr/>
        <p:txBody>
          <a:bodyPr/>
          <a:lstStyle/>
          <a:p>
            <a:r>
              <a:rPr lang="en-US"/>
              <a:t>Kwartler</a:t>
            </a:r>
            <a:endParaRPr lang="en-US" dirty="0"/>
          </a:p>
        </p:txBody>
      </p:sp>
      <p:sp>
        <p:nvSpPr>
          <p:cNvPr id="10" name="Google Shape;581;p73">
            <a:extLst>
              <a:ext uri="{FF2B5EF4-FFF2-40B4-BE49-F238E27FC236}">
                <a16:creationId xmlns:a16="http://schemas.microsoft.com/office/drawing/2014/main" id="{2CC6E3DE-D5AF-84CA-9717-F29324E10614}"/>
              </a:ext>
            </a:extLst>
          </p:cNvPr>
          <p:cNvSpPr txBox="1">
            <a:spLocks/>
          </p:cNvSpPr>
          <p:nvPr/>
        </p:nvSpPr>
        <p:spPr>
          <a:xfrm>
            <a:off x="228600" y="5755016"/>
            <a:ext cx="8691300" cy="409800"/>
          </a:xfrm>
          <a:prstGeom prst="rect">
            <a:avLst/>
          </a:prstGeom>
          <a:solidFill>
            <a:schemeClr val="accent1"/>
          </a:solidFill>
        </p:spPr>
        <p:txBody>
          <a:bodyPr spcFirstLastPara="1" wrap="square" lIns="68575" tIns="34275" rIns="68575" bIns="34275"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US" sz="1500" dirty="0">
                <a:solidFill>
                  <a:schemeClr val="bg1"/>
                </a:solidFill>
              </a:rPr>
              <a:t>The analytical tools, methods and consumption methods differ for each intersection.</a:t>
            </a:r>
          </a:p>
        </p:txBody>
      </p:sp>
      <p:graphicFrame>
        <p:nvGraphicFramePr>
          <p:cNvPr id="11" name="Google Shape;618;p77">
            <a:extLst>
              <a:ext uri="{FF2B5EF4-FFF2-40B4-BE49-F238E27FC236}">
                <a16:creationId xmlns:a16="http://schemas.microsoft.com/office/drawing/2014/main" id="{100DE80E-2131-0217-7AC8-2502CF9A4414}"/>
              </a:ext>
            </a:extLst>
          </p:cNvPr>
          <p:cNvGraphicFramePr/>
          <p:nvPr>
            <p:extLst>
              <p:ext uri="{D42A27DB-BD31-4B8C-83A1-F6EECF244321}">
                <p14:modId xmlns:p14="http://schemas.microsoft.com/office/powerpoint/2010/main" val="865072451"/>
              </p:ext>
            </p:extLst>
          </p:nvPr>
        </p:nvGraphicFramePr>
        <p:xfrm>
          <a:off x="1896800" y="1745574"/>
          <a:ext cx="7116600" cy="3372470"/>
        </p:xfrm>
        <a:graphic>
          <a:graphicData uri="http://schemas.openxmlformats.org/drawingml/2006/table">
            <a:tbl>
              <a:tblPr>
                <a:noFill/>
              </a:tblPr>
              <a:tblGrid>
                <a:gridCol w="2770900">
                  <a:extLst>
                    <a:ext uri="{9D8B030D-6E8A-4147-A177-3AD203B41FA5}">
                      <a16:colId xmlns:a16="http://schemas.microsoft.com/office/drawing/2014/main" val="20001"/>
                    </a:ext>
                  </a:extLst>
                </a:gridCol>
                <a:gridCol w="2172850">
                  <a:extLst>
                    <a:ext uri="{9D8B030D-6E8A-4147-A177-3AD203B41FA5}">
                      <a16:colId xmlns:a16="http://schemas.microsoft.com/office/drawing/2014/main" val="20002"/>
                    </a:ext>
                  </a:extLst>
                </a:gridCol>
                <a:gridCol w="2172850">
                  <a:extLst>
                    <a:ext uri="{9D8B030D-6E8A-4147-A177-3AD203B41FA5}">
                      <a16:colId xmlns:a16="http://schemas.microsoft.com/office/drawing/2014/main" val="20003"/>
                    </a:ext>
                  </a:extLst>
                </a:gridCol>
              </a:tblGrid>
              <a:tr h="376400">
                <a:tc>
                  <a:txBody>
                    <a:bodyPr/>
                    <a:lstStyle/>
                    <a:p>
                      <a:pPr marL="0" lvl="0" indent="0" algn="ctr" rtl="0">
                        <a:spcBef>
                          <a:spcPts val="0"/>
                        </a:spcBef>
                        <a:spcAft>
                          <a:spcPts val="0"/>
                        </a:spcAft>
                        <a:buNone/>
                      </a:pPr>
                      <a:r>
                        <a:rPr lang="en" sz="1300" u="sng" dirty="0">
                          <a:solidFill>
                            <a:schemeClr val="tx1"/>
                          </a:solidFill>
                        </a:rPr>
                        <a:t>Cost Vs Benefit</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Risk Vs Reward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u="sng" dirty="0">
                          <a:solidFill>
                            <a:schemeClr val="tx1"/>
                          </a:solidFill>
                        </a:rPr>
                        <a:t>Supply Vs Demand</a:t>
                      </a:r>
                      <a:endParaRPr sz="1300" u="sng"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338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338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2385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t>How will be do </a:t>
                      </a:r>
                      <a:r>
                        <a:rPr lang="en-US" sz="1400" i="1" dirty="0"/>
                        <a:t>next</a:t>
                      </a:r>
                      <a:r>
                        <a:rPr lang="en-US" sz="1400" dirty="0"/>
                        <a:t> quarter?</a:t>
                      </a:r>
                      <a:endParaRPr lang="en-US" sz="1600" dirty="0">
                        <a:solidFill>
                          <a:schemeClr val="tx1"/>
                        </a:solidFill>
                      </a:endParaRPr>
                    </a:p>
                    <a:p>
                      <a:pPr marL="0" lvl="0" indent="0" algn="l" rtl="0">
                        <a:spcBef>
                          <a:spcPts val="0"/>
                        </a:spcBef>
                        <a:spcAft>
                          <a:spcPts val="0"/>
                        </a:spcAft>
                        <a:buNone/>
                      </a:pPr>
                      <a:r>
                        <a:rPr lang="en-US" sz="1300" kern="1200" dirty="0">
                          <a:solidFill>
                            <a:schemeClr val="tx1"/>
                          </a:solidFill>
                          <a:latin typeface="+mn-lt"/>
                          <a:ea typeface="+mn-ea"/>
                          <a:cs typeface="+mn-cs"/>
                        </a:rPr>
                        <a:t>“Predictive”</a:t>
                      </a:r>
                    </a:p>
                    <a:p>
                      <a:pPr marL="0" lvl="0" indent="0" algn="l" rtl="0">
                        <a:spcBef>
                          <a:spcPts val="0"/>
                        </a:spcBef>
                        <a:spcAft>
                          <a:spcPts val="0"/>
                        </a:spcAft>
                        <a:buNone/>
                      </a:pPr>
                      <a:r>
                        <a:rPr lang="en-US" sz="1300" dirty="0">
                          <a:solidFill>
                            <a:schemeClr val="tx1"/>
                          </a:solidFill>
                        </a:rPr>
                        <a:t>Supervised model for cost expectations or buyer propensities</a:t>
                      </a: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3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dirty="0">
                          <a:solidFill>
                            <a:srgbClr val="FFFFFF"/>
                          </a:solidFill>
                        </a:rPr>
                        <a:t>”</a:t>
                      </a:r>
                      <a:endParaRPr sz="1300"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 name="Google Shape;619;p77">
            <a:extLst>
              <a:ext uri="{FF2B5EF4-FFF2-40B4-BE49-F238E27FC236}">
                <a16:creationId xmlns:a16="http://schemas.microsoft.com/office/drawing/2014/main" id="{1D1144F3-69BB-7603-2724-135032E1BD50}"/>
              </a:ext>
            </a:extLst>
          </p:cNvPr>
          <p:cNvSpPr/>
          <p:nvPr/>
        </p:nvSpPr>
        <p:spPr>
          <a:xfrm>
            <a:off x="68000" y="2346167"/>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Exploratory</a:t>
            </a:r>
            <a:endParaRPr>
              <a:solidFill>
                <a:srgbClr val="FFFFFF"/>
              </a:solidFill>
            </a:endParaRPr>
          </a:p>
        </p:txBody>
      </p:sp>
      <p:sp>
        <p:nvSpPr>
          <p:cNvPr id="13" name="Google Shape;620;p77">
            <a:extLst>
              <a:ext uri="{FF2B5EF4-FFF2-40B4-BE49-F238E27FC236}">
                <a16:creationId xmlns:a16="http://schemas.microsoft.com/office/drawing/2014/main" id="{0498C1ED-B4A6-0159-E777-BB24F65CB4C6}"/>
              </a:ext>
            </a:extLst>
          </p:cNvPr>
          <p:cNvSpPr/>
          <p:nvPr/>
        </p:nvSpPr>
        <p:spPr>
          <a:xfrm>
            <a:off x="68000" y="3241592"/>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Explanatory</a:t>
            </a:r>
            <a:endParaRPr>
              <a:solidFill>
                <a:srgbClr val="FFFFFF"/>
              </a:solidFill>
            </a:endParaRPr>
          </a:p>
        </p:txBody>
      </p:sp>
      <p:sp>
        <p:nvSpPr>
          <p:cNvPr id="14" name="Google Shape;621;p77">
            <a:extLst>
              <a:ext uri="{FF2B5EF4-FFF2-40B4-BE49-F238E27FC236}">
                <a16:creationId xmlns:a16="http://schemas.microsoft.com/office/drawing/2014/main" id="{754FD691-A7A1-FD79-C99E-C415C1CF966F}"/>
              </a:ext>
            </a:extLst>
          </p:cNvPr>
          <p:cNvSpPr/>
          <p:nvPr/>
        </p:nvSpPr>
        <p:spPr>
          <a:xfrm>
            <a:off x="68000" y="4289267"/>
            <a:ext cx="1828800" cy="594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Predictive</a:t>
            </a:r>
            <a:endParaRPr>
              <a:solidFill>
                <a:srgbClr val="FFFFFF"/>
              </a:solidFill>
            </a:endParaRPr>
          </a:p>
        </p:txBody>
      </p:sp>
      <p:sp>
        <p:nvSpPr>
          <p:cNvPr id="8" name="Title 2">
            <a:extLst>
              <a:ext uri="{FF2B5EF4-FFF2-40B4-BE49-F238E27FC236}">
                <a16:creationId xmlns:a16="http://schemas.microsoft.com/office/drawing/2014/main" id="{3AE5B71B-A695-449D-11C5-5CCF46DC2E44}"/>
              </a:ext>
            </a:extLst>
          </p:cNvPr>
          <p:cNvSpPr>
            <a:spLocks noGrp="1"/>
          </p:cNvSpPr>
          <p:nvPr>
            <p:ph type="title"/>
          </p:nvPr>
        </p:nvSpPr>
        <p:spPr>
          <a:xfrm>
            <a:off x="122256" y="136524"/>
            <a:ext cx="8891144" cy="591477"/>
          </a:xfrm>
        </p:spPr>
        <p:txBody>
          <a:bodyPr/>
          <a:lstStyle/>
          <a:p>
            <a:r>
              <a:rPr lang="en-US" sz="2800" dirty="0"/>
              <a:t>Example – Project Goal By Biz Need By Methods/Tools</a:t>
            </a:r>
          </a:p>
        </p:txBody>
      </p:sp>
    </p:spTree>
    <p:extLst>
      <p:ext uri="{BB962C8B-B14F-4D97-AF65-F5344CB8AC3E}">
        <p14:creationId xmlns:p14="http://schemas.microsoft.com/office/powerpoint/2010/main" val="3592350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Data Mining in this </a:t>
            </a:r>
            <a:r>
              <a:rPr lang="en-US" strike="sngStrike" dirty="0"/>
              <a:t>course </a:t>
            </a:r>
            <a:r>
              <a:rPr lang="en-US" dirty="0"/>
              <a:t>briefing </a:t>
            </a:r>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TBH I use terms interchangeably.</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2505" y="1748589"/>
            <a:ext cx="8726907" cy="1754326"/>
          </a:xfrm>
          <a:prstGeom prst="rect">
            <a:avLst/>
          </a:prstGeom>
          <a:noFill/>
        </p:spPr>
        <p:txBody>
          <a:bodyPr wrap="square" rtlCol="0">
            <a:spAutoFit/>
          </a:bodyPr>
          <a:lstStyle/>
          <a:p>
            <a:pPr marL="112713" indent="-112713">
              <a:buFont typeface="Arial" panose="020B0604020202020204" pitchFamily="34" charset="0"/>
              <a:buChar char="•"/>
            </a:pPr>
            <a:r>
              <a:rPr lang="en-US" b="1" dirty="0"/>
              <a:t>Business Analytics </a:t>
            </a:r>
            <a:r>
              <a:rPr lang="en-US" dirty="0"/>
              <a:t>– analyzing historical business data with basic math, SME rules, tallies, tables, summary statistics </a:t>
            </a:r>
            <a:r>
              <a:rPr lang="en-US" dirty="0" err="1"/>
              <a:t>etc</a:t>
            </a:r>
            <a:endParaRPr lang="en-US" dirty="0"/>
          </a:p>
          <a:p>
            <a:pPr marL="112713" indent="-112713">
              <a:buFont typeface="Arial" panose="020B0604020202020204" pitchFamily="34" charset="0"/>
              <a:buChar char="•"/>
            </a:pPr>
            <a:r>
              <a:rPr lang="en-US" b="1" dirty="0"/>
              <a:t>Business Intelligence</a:t>
            </a:r>
            <a:r>
              <a:rPr lang="en-US" dirty="0"/>
              <a:t> – what has happened or is happening that can help current business decisions, often done with visuals, </a:t>
            </a:r>
            <a:r>
              <a:rPr lang="en-US" dirty="0" err="1"/>
              <a:t>powerpoint</a:t>
            </a:r>
            <a:r>
              <a:rPr lang="en-US" dirty="0"/>
              <a:t>, dashboards i.e. tableau</a:t>
            </a:r>
          </a:p>
          <a:p>
            <a:pPr marL="112713" indent="-112713">
              <a:buFont typeface="Arial" panose="020B0604020202020204" pitchFamily="34" charset="0"/>
              <a:buChar char="•"/>
            </a:pPr>
            <a:r>
              <a:rPr lang="en-US" b="1" dirty="0"/>
              <a:t>Data Mining</a:t>
            </a:r>
            <a:r>
              <a:rPr lang="en-US" dirty="0"/>
              <a:t> – includes machine learning (ML) &amp; data science; applies more sophisticated methods to understand and predict business outcomes.</a:t>
            </a:r>
          </a:p>
        </p:txBody>
      </p:sp>
      <p:sp>
        <p:nvSpPr>
          <p:cNvPr id="5" name="Footer Placeholder 4">
            <a:extLst>
              <a:ext uri="{FF2B5EF4-FFF2-40B4-BE49-F238E27FC236}">
                <a16:creationId xmlns:a16="http://schemas.microsoft.com/office/drawing/2014/main" id="{DD7D22C3-971C-8309-3D7C-B4FF724994AE}"/>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6683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cxnSp>
        <p:nvCxnSpPr>
          <p:cNvPr id="8" name="Straight Connector 7"/>
          <p:cNvCxnSpPr>
            <a:cxnSpLocks/>
          </p:cNvCxnSpPr>
          <p:nvPr/>
        </p:nvCxnSpPr>
        <p:spPr>
          <a:xfrm flipV="1">
            <a:off x="6124194" y="1852800"/>
            <a:ext cx="0" cy="3550175"/>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pic>
        <p:nvPicPr>
          <p:cNvPr id="9" name="Google Shape;593;p75">
            <a:extLst>
              <a:ext uri="{FF2B5EF4-FFF2-40B4-BE49-F238E27FC236}">
                <a16:creationId xmlns:a16="http://schemas.microsoft.com/office/drawing/2014/main" id="{ADF3A57E-380F-F34D-9136-8D06E329AE64}"/>
              </a:ext>
            </a:extLst>
          </p:cNvPr>
          <p:cNvPicPr preferRelativeResize="0"/>
          <p:nvPr/>
        </p:nvPicPr>
        <p:blipFill>
          <a:blip r:embed="rId3">
            <a:alphaModFix/>
          </a:blip>
          <a:stretch>
            <a:fillRect/>
          </a:stretch>
        </p:blipFill>
        <p:spPr>
          <a:xfrm>
            <a:off x="7240575" y="1852800"/>
            <a:ext cx="1218000" cy="1218000"/>
          </a:xfrm>
          <a:prstGeom prst="ellipse">
            <a:avLst/>
          </a:prstGeom>
          <a:noFill/>
          <a:ln>
            <a:noFill/>
          </a:ln>
        </p:spPr>
      </p:pic>
      <p:sp>
        <p:nvSpPr>
          <p:cNvPr id="11" name="Google Shape;595;p75">
            <a:extLst>
              <a:ext uri="{FF2B5EF4-FFF2-40B4-BE49-F238E27FC236}">
                <a16:creationId xmlns:a16="http://schemas.microsoft.com/office/drawing/2014/main" id="{9AC14319-727D-1142-B1EC-7C606B3CF260}"/>
              </a:ext>
            </a:extLst>
          </p:cNvPr>
          <p:cNvSpPr txBox="1"/>
          <p:nvPr/>
        </p:nvSpPr>
        <p:spPr>
          <a:xfrm>
            <a:off x="6349575" y="3207625"/>
            <a:ext cx="3000000" cy="539400"/>
          </a:xfrm>
          <a:prstGeom prst="rect">
            <a:avLst/>
          </a:prstGeom>
          <a:noFill/>
          <a:ln>
            <a:noFill/>
          </a:ln>
        </p:spPr>
        <p:txBody>
          <a:bodyPr spcFirstLastPara="1" wrap="square" lIns="91425" tIns="91425" rIns="91425" bIns="91425" anchor="t" anchorCtr="0">
            <a:noAutofit/>
          </a:bodyPr>
          <a:lstStyle/>
          <a:p>
            <a:pPr marL="115887" algn="ctr">
              <a:lnSpc>
                <a:spcPct val="110000"/>
              </a:lnSpc>
            </a:pPr>
            <a:r>
              <a:rPr lang="en">
                <a:latin typeface="Roboto Light"/>
                <a:ea typeface="Roboto Light"/>
                <a:cs typeface="Roboto Light"/>
                <a:sym typeface="Roboto Light"/>
              </a:rPr>
              <a:t>Loretta Ibanez, Ph.D.</a:t>
            </a:r>
            <a:br>
              <a:rPr lang="en" sz="1200">
                <a:latin typeface="Roboto Light"/>
                <a:ea typeface="Roboto Light"/>
                <a:cs typeface="Roboto Light"/>
                <a:sym typeface="Roboto Light"/>
              </a:rPr>
            </a:br>
            <a:r>
              <a:rPr lang="en" sz="900">
                <a:latin typeface="Roboto Medium"/>
                <a:ea typeface="Roboto Medium"/>
                <a:cs typeface="Roboto Medium"/>
                <a:sym typeface="Roboto Medium"/>
              </a:rPr>
              <a:t>Innovation Senior Director</a:t>
            </a:r>
            <a:endParaRPr sz="900">
              <a:latin typeface="Roboto Medium"/>
              <a:ea typeface="Roboto Medium"/>
              <a:cs typeface="Roboto Medium"/>
              <a:sym typeface="Roboto Medium"/>
            </a:endParaRPr>
          </a:p>
        </p:txBody>
      </p:sp>
      <p:pic>
        <p:nvPicPr>
          <p:cNvPr id="12" name="Google Shape;596;p75">
            <a:extLst>
              <a:ext uri="{FF2B5EF4-FFF2-40B4-BE49-F238E27FC236}">
                <a16:creationId xmlns:a16="http://schemas.microsoft.com/office/drawing/2014/main" id="{68C7265F-E64A-3845-B953-1DE838497F7F}"/>
              </a:ext>
            </a:extLst>
          </p:cNvPr>
          <p:cNvPicPr preferRelativeResize="0"/>
          <p:nvPr/>
        </p:nvPicPr>
        <p:blipFill>
          <a:blip r:embed="rId4">
            <a:alphaModFix/>
          </a:blip>
          <a:stretch>
            <a:fillRect/>
          </a:stretch>
        </p:blipFill>
        <p:spPr>
          <a:xfrm>
            <a:off x="7139639" y="4196359"/>
            <a:ext cx="1419867" cy="504050"/>
          </a:xfrm>
          <a:prstGeom prst="rect">
            <a:avLst/>
          </a:prstGeom>
          <a:noFill/>
          <a:ln>
            <a:noFill/>
          </a:ln>
        </p:spPr>
      </p:pic>
      <p:sp>
        <p:nvSpPr>
          <p:cNvPr id="13" name="Google Shape;592;p75">
            <a:extLst>
              <a:ext uri="{FF2B5EF4-FFF2-40B4-BE49-F238E27FC236}">
                <a16:creationId xmlns:a16="http://schemas.microsoft.com/office/drawing/2014/main" id="{3C452B83-3FFC-A445-9504-E0D941216EEB}"/>
              </a:ext>
            </a:extLst>
          </p:cNvPr>
          <p:cNvSpPr txBox="1"/>
          <p:nvPr/>
        </p:nvSpPr>
        <p:spPr>
          <a:xfrm>
            <a:off x="362550" y="1700400"/>
            <a:ext cx="5447100" cy="3000000"/>
          </a:xfrm>
          <a:prstGeom prst="rect">
            <a:avLst/>
          </a:prstGeom>
          <a:noFill/>
          <a:ln>
            <a:noFill/>
          </a:ln>
        </p:spPr>
        <p:txBody>
          <a:bodyPr spcFirstLastPara="1" wrap="square" lIns="91425" tIns="91425" rIns="91425" bIns="91425" anchor="ctr" anchorCtr="0">
            <a:noAutofit/>
          </a:bodyPr>
          <a:lstStyle/>
          <a:p>
            <a:r>
              <a:rPr lang="en" sz="2050" i="1" dirty="0">
                <a:solidFill>
                  <a:srgbClr val="222222"/>
                </a:solidFill>
              </a:rPr>
              <a:t>"Where a human-being has to make a </a:t>
            </a:r>
            <a:r>
              <a:rPr lang="en" sz="2450" b="1" i="1" dirty="0">
                <a:solidFill>
                  <a:schemeClr val="accent1"/>
                </a:solidFill>
              </a:rPr>
              <a:t>judgement call or decision</a:t>
            </a:r>
            <a:r>
              <a:rPr lang="en" sz="2050" i="1" dirty="0">
                <a:solidFill>
                  <a:srgbClr val="222222"/>
                </a:solidFill>
              </a:rPr>
              <a:t> about something, where there is a </a:t>
            </a:r>
            <a:r>
              <a:rPr lang="en" sz="2450" b="1" i="1" dirty="0">
                <a:solidFill>
                  <a:schemeClr val="accent1"/>
                </a:solidFill>
              </a:rPr>
              <a:t>long history of that type of decision being made</a:t>
            </a:r>
            <a:r>
              <a:rPr lang="en" sz="2450" i="1" dirty="0">
                <a:solidFill>
                  <a:schemeClr val="accent1"/>
                </a:solidFill>
              </a:rPr>
              <a:t>, </a:t>
            </a:r>
            <a:r>
              <a:rPr lang="en" sz="2450" b="1" i="1" dirty="0">
                <a:solidFill>
                  <a:schemeClr val="accent1"/>
                </a:solidFill>
              </a:rPr>
              <a:t>is an opportunity</a:t>
            </a:r>
            <a:r>
              <a:rPr lang="en" sz="2050" i="1" dirty="0">
                <a:solidFill>
                  <a:srgbClr val="222222"/>
                </a:solidFill>
              </a:rPr>
              <a:t> to look at to see if</a:t>
            </a:r>
            <a:r>
              <a:rPr lang="en" sz="2450" b="1" i="1" dirty="0">
                <a:solidFill>
                  <a:schemeClr val="accent1"/>
                </a:solidFill>
              </a:rPr>
              <a:t> you can apply artificial intelligence</a:t>
            </a:r>
            <a:r>
              <a:rPr lang="en" sz="2050" i="1" dirty="0">
                <a:solidFill>
                  <a:srgbClr val="222222"/>
                </a:solidFill>
              </a:rPr>
              <a:t>.” </a:t>
            </a:r>
            <a:endParaRPr sz="1300" i="1" dirty="0"/>
          </a:p>
        </p:txBody>
      </p:sp>
      <p:sp>
        <p:nvSpPr>
          <p:cNvPr id="3" name="Footer Placeholder 4">
            <a:extLst>
              <a:ext uri="{FF2B5EF4-FFF2-40B4-BE49-F238E27FC236}">
                <a16:creationId xmlns:a16="http://schemas.microsoft.com/office/drawing/2014/main" id="{9018A1E9-76DE-79EE-99FF-087067A82CC3}"/>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438948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a:xfrm>
            <a:off x="81481" y="365126"/>
            <a:ext cx="8433869" cy="591477"/>
          </a:xfrm>
        </p:spPr>
        <p:txBody>
          <a:bodyPr/>
          <a:lstStyle/>
          <a:p>
            <a:r>
              <a:rPr lang="en-US" dirty="0"/>
              <a:t>When can you embark on data-driven decisions?</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6" name="Rectangle 5">
            <a:extLst>
              <a:ext uri="{FF2B5EF4-FFF2-40B4-BE49-F238E27FC236}">
                <a16:creationId xmlns:a16="http://schemas.microsoft.com/office/drawing/2014/main" id="{8869DA46-8DBE-6549-975B-BBC62163C770}"/>
              </a:ext>
            </a:extLst>
          </p:cNvPr>
          <p:cNvSpPr/>
          <p:nvPr/>
        </p:nvSpPr>
        <p:spPr>
          <a:xfrm>
            <a:off x="231607" y="2302024"/>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Intelligent decision to be made (human or automated).</a:t>
            </a:r>
          </a:p>
        </p:txBody>
      </p:sp>
      <p:sp>
        <p:nvSpPr>
          <p:cNvPr id="13" name="Rectangle 12">
            <a:extLst>
              <a:ext uri="{FF2B5EF4-FFF2-40B4-BE49-F238E27FC236}">
                <a16:creationId xmlns:a16="http://schemas.microsoft.com/office/drawing/2014/main" id="{4BF313F0-35A6-CC40-A9A8-9E7DF629C8EF}"/>
              </a:ext>
            </a:extLst>
          </p:cNvPr>
          <p:cNvSpPr/>
          <p:nvPr/>
        </p:nvSpPr>
        <p:spPr>
          <a:xfrm>
            <a:off x="3370334" y="2302023"/>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Historical results of the decision &amp; outcome</a:t>
            </a:r>
          </a:p>
        </p:txBody>
      </p:sp>
      <p:sp>
        <p:nvSpPr>
          <p:cNvPr id="14" name="Rectangle 13">
            <a:extLst>
              <a:ext uri="{FF2B5EF4-FFF2-40B4-BE49-F238E27FC236}">
                <a16:creationId xmlns:a16="http://schemas.microsoft.com/office/drawing/2014/main" id="{63D66513-DFF9-8241-9E27-DD2DB0860348}"/>
              </a:ext>
            </a:extLst>
          </p:cNvPr>
          <p:cNvSpPr/>
          <p:nvPr/>
        </p:nvSpPr>
        <p:spPr>
          <a:xfrm>
            <a:off x="6385112" y="2302022"/>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Available data for exploration, explanation or prediction purposes.</a:t>
            </a:r>
          </a:p>
        </p:txBody>
      </p:sp>
      <p:sp>
        <p:nvSpPr>
          <p:cNvPr id="16" name="Oval 15">
            <a:extLst>
              <a:ext uri="{FF2B5EF4-FFF2-40B4-BE49-F238E27FC236}">
                <a16:creationId xmlns:a16="http://schemas.microsoft.com/office/drawing/2014/main" id="{08A7606E-C199-114A-B1B4-04F74341CF71}"/>
              </a:ext>
            </a:extLst>
          </p:cNvPr>
          <p:cNvSpPr/>
          <p:nvPr/>
        </p:nvSpPr>
        <p:spPr>
          <a:xfrm>
            <a:off x="148816" y="1757906"/>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1</a:t>
            </a:r>
          </a:p>
        </p:txBody>
      </p:sp>
      <p:sp>
        <p:nvSpPr>
          <p:cNvPr id="17" name="Oval 16">
            <a:extLst>
              <a:ext uri="{FF2B5EF4-FFF2-40B4-BE49-F238E27FC236}">
                <a16:creationId xmlns:a16="http://schemas.microsoft.com/office/drawing/2014/main" id="{D31AD1C0-94AC-F248-BDC4-D442905327CF}"/>
              </a:ext>
            </a:extLst>
          </p:cNvPr>
          <p:cNvSpPr/>
          <p:nvPr/>
        </p:nvSpPr>
        <p:spPr>
          <a:xfrm>
            <a:off x="3246385" y="1744822"/>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2</a:t>
            </a:r>
          </a:p>
        </p:txBody>
      </p:sp>
      <p:sp>
        <p:nvSpPr>
          <p:cNvPr id="18" name="Oval 17">
            <a:extLst>
              <a:ext uri="{FF2B5EF4-FFF2-40B4-BE49-F238E27FC236}">
                <a16:creationId xmlns:a16="http://schemas.microsoft.com/office/drawing/2014/main" id="{F20AA4E7-B270-224E-8CA1-5E112BA6A601}"/>
              </a:ext>
            </a:extLst>
          </p:cNvPr>
          <p:cNvSpPr/>
          <p:nvPr/>
        </p:nvSpPr>
        <p:spPr>
          <a:xfrm>
            <a:off x="6276504" y="1744821"/>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3</a:t>
            </a:r>
          </a:p>
        </p:txBody>
      </p:sp>
      <p:sp>
        <p:nvSpPr>
          <p:cNvPr id="5" name="Footer Placeholder 4">
            <a:extLst>
              <a:ext uri="{FF2B5EF4-FFF2-40B4-BE49-F238E27FC236}">
                <a16:creationId xmlns:a16="http://schemas.microsoft.com/office/drawing/2014/main" id="{9CA6D426-EC6E-224D-5EBB-AE9482E70687}"/>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68603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Pitfalls</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6" name="TextBox 5"/>
          <p:cNvSpPr txBox="1"/>
          <p:nvPr/>
        </p:nvSpPr>
        <p:spPr>
          <a:xfrm>
            <a:off x="341837" y="1186927"/>
            <a:ext cx="8529114" cy="523220"/>
          </a:xfrm>
          <a:prstGeom prst="rect">
            <a:avLst/>
          </a:prstGeom>
          <a:noFill/>
        </p:spPr>
        <p:txBody>
          <a:bodyPr wrap="square" rtlCol="0">
            <a:spAutoFit/>
          </a:bodyPr>
          <a:lstStyle/>
          <a:p>
            <a:r>
              <a:rPr lang="en-US" sz="2800" b="1" dirty="0"/>
              <a:t>Without analytical rigor &amp; discipline projects will have:</a:t>
            </a:r>
          </a:p>
        </p:txBody>
      </p:sp>
      <p:sp>
        <p:nvSpPr>
          <p:cNvPr id="7" name="TextBox 6"/>
          <p:cNvSpPr txBox="1"/>
          <p:nvPr/>
        </p:nvSpPr>
        <p:spPr>
          <a:xfrm>
            <a:off x="185737" y="2597568"/>
            <a:ext cx="510063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Have scope-creep or never end!</a:t>
            </a:r>
          </a:p>
          <a:p>
            <a:pPr marL="285750" indent="-285750">
              <a:buFont typeface="Arial" panose="020B0604020202020204" pitchFamily="34" charset="0"/>
              <a:buChar char="•"/>
            </a:pPr>
            <a:r>
              <a:rPr lang="en-US" sz="2800" dirty="0"/>
              <a:t>Be difficult to define success</a:t>
            </a:r>
          </a:p>
          <a:p>
            <a:pPr marL="285750" indent="-285750">
              <a:buFont typeface="Arial" panose="020B0604020202020204" pitchFamily="34" charset="0"/>
              <a:buChar char="•"/>
            </a:pPr>
            <a:r>
              <a:rPr lang="en-US" sz="2800" dirty="0"/>
              <a:t>Be difficult to implement or have a limited impact</a:t>
            </a:r>
          </a:p>
        </p:txBody>
      </p:sp>
      <p:pic>
        <p:nvPicPr>
          <p:cNvPr id="11266" name="Picture 2" descr="Image result for warning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9646" y="2143125"/>
            <a:ext cx="3461304" cy="2857499"/>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6664DD12-51CC-D62A-F2EF-1AB4A08DF47B}"/>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39458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073147-F33B-4557-3B30-F36C314A6364}"/>
              </a:ext>
            </a:extLst>
          </p:cNvPr>
          <p:cNvSpPr>
            <a:spLocks noGrp="1"/>
          </p:cNvSpPr>
          <p:nvPr>
            <p:ph type="dt" sz="half" idx="10"/>
          </p:nvPr>
        </p:nvSpPr>
        <p:spPr/>
        <p:txBody>
          <a:bodyPr/>
          <a:lstStyle/>
          <a:p>
            <a:fld id="{6700A58B-DD98-43D0-B791-721480A02982}" type="datetime1">
              <a:rPr lang="en-US" smtClean="0"/>
              <a:t>7/19/23</a:t>
            </a:fld>
            <a:endParaRPr lang="en-US"/>
          </a:p>
        </p:txBody>
      </p:sp>
      <p:sp>
        <p:nvSpPr>
          <p:cNvPr id="3" name="Title 2">
            <a:extLst>
              <a:ext uri="{FF2B5EF4-FFF2-40B4-BE49-F238E27FC236}">
                <a16:creationId xmlns:a16="http://schemas.microsoft.com/office/drawing/2014/main" id="{D913C296-3DE1-0E3D-AFE3-B096104DEE14}"/>
              </a:ext>
            </a:extLst>
          </p:cNvPr>
          <p:cNvSpPr>
            <a:spLocks noGrp="1"/>
          </p:cNvSpPr>
          <p:nvPr>
            <p:ph type="title"/>
          </p:nvPr>
        </p:nvSpPr>
        <p:spPr/>
        <p:txBody>
          <a:bodyPr/>
          <a:lstStyle/>
          <a:p>
            <a:r>
              <a:rPr lang="en-US" dirty="0"/>
              <a:t>Avoid Hippos</a:t>
            </a:r>
          </a:p>
        </p:txBody>
      </p:sp>
      <p:sp>
        <p:nvSpPr>
          <p:cNvPr id="4" name="Slide Number Placeholder 3">
            <a:extLst>
              <a:ext uri="{FF2B5EF4-FFF2-40B4-BE49-F238E27FC236}">
                <a16:creationId xmlns:a16="http://schemas.microsoft.com/office/drawing/2014/main" id="{291C6D84-7A7C-BFEB-797C-CF602A58E607}"/>
              </a:ext>
            </a:extLst>
          </p:cNvPr>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a:extLst>
              <a:ext uri="{FF2B5EF4-FFF2-40B4-BE49-F238E27FC236}">
                <a16:creationId xmlns:a16="http://schemas.microsoft.com/office/drawing/2014/main" id="{32135873-F4CB-2A9F-8FAE-974AD1D133D7}"/>
              </a:ext>
            </a:extLst>
          </p:cNvPr>
          <p:cNvSpPr>
            <a:spLocks noGrp="1"/>
          </p:cNvSpPr>
          <p:nvPr>
            <p:ph type="ftr" sz="quarter" idx="3"/>
          </p:nvPr>
        </p:nvSpPr>
        <p:spPr/>
        <p:txBody>
          <a:bodyPr/>
          <a:lstStyle/>
          <a:p>
            <a:r>
              <a:rPr lang="en-US"/>
              <a:t>Kwartler</a:t>
            </a:r>
            <a:endParaRPr lang="en-US" dirty="0"/>
          </a:p>
        </p:txBody>
      </p:sp>
      <p:pic>
        <p:nvPicPr>
          <p:cNvPr id="1026" name="Picture 2" descr="Hippo Facts For Kids | What Is A Hippopotamus | DK Find Out">
            <a:extLst>
              <a:ext uri="{FF2B5EF4-FFF2-40B4-BE49-F238E27FC236}">
                <a16:creationId xmlns:a16="http://schemas.microsoft.com/office/drawing/2014/main" id="{AB600555-AA3E-7DC2-135C-A07A96C20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053" y="1264789"/>
            <a:ext cx="7055893" cy="39285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F7A266-1553-38F8-86D4-26204E5AD8F9}"/>
              </a:ext>
            </a:extLst>
          </p:cNvPr>
          <p:cNvSpPr txBox="1"/>
          <p:nvPr/>
        </p:nvSpPr>
        <p:spPr>
          <a:xfrm>
            <a:off x="4572000" y="6041946"/>
            <a:ext cx="4572000" cy="246221"/>
          </a:xfrm>
          <a:prstGeom prst="rect">
            <a:avLst/>
          </a:prstGeom>
          <a:noFill/>
        </p:spPr>
        <p:txBody>
          <a:bodyPr wrap="square">
            <a:spAutoFit/>
          </a:bodyPr>
          <a:lstStyle/>
          <a:p>
            <a:pPr algn="r"/>
            <a:r>
              <a:rPr lang="en-US" sz="1000" dirty="0">
                <a:hlinkClick r:id="rId3"/>
              </a:rPr>
              <a:t>https://www.dkfindout.com/uk/animals-and-nature/hippopotamuses/</a:t>
            </a:r>
            <a:endParaRPr lang="en-US" sz="1000" dirty="0"/>
          </a:p>
        </p:txBody>
      </p:sp>
      <p:sp>
        <p:nvSpPr>
          <p:cNvPr id="8" name="TextBox 7">
            <a:extLst>
              <a:ext uri="{FF2B5EF4-FFF2-40B4-BE49-F238E27FC236}">
                <a16:creationId xmlns:a16="http://schemas.microsoft.com/office/drawing/2014/main" id="{9AE6A28E-A6C2-2BBD-211B-A05701EE0110}"/>
              </a:ext>
            </a:extLst>
          </p:cNvPr>
          <p:cNvSpPr txBox="1"/>
          <p:nvPr/>
        </p:nvSpPr>
        <p:spPr>
          <a:xfrm>
            <a:off x="3589362" y="5132159"/>
            <a:ext cx="2967736" cy="369332"/>
          </a:xfrm>
          <a:prstGeom prst="rect">
            <a:avLst/>
          </a:prstGeom>
          <a:noFill/>
        </p:spPr>
        <p:txBody>
          <a:bodyPr wrap="none" rtlCol="0">
            <a:spAutoFit/>
          </a:bodyPr>
          <a:lstStyle/>
          <a:p>
            <a:r>
              <a:rPr lang="en-US" dirty="0"/>
              <a:t>Highest Paid Person’s Opinion</a:t>
            </a:r>
          </a:p>
        </p:txBody>
      </p:sp>
    </p:spTree>
    <p:extLst>
      <p:ext uri="{BB962C8B-B14F-4D97-AF65-F5344CB8AC3E}">
        <p14:creationId xmlns:p14="http://schemas.microsoft.com/office/powerpoint/2010/main" val="165154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7/19/23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pic>
        <p:nvPicPr>
          <p:cNvPr id="15362" name="Picture 2" descr="Image result for worker bo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22" y="2133600"/>
            <a:ext cx="4762500" cy="31813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1683" y="1475874"/>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Meet Dale </a:t>
            </a:r>
          </a:p>
        </p:txBody>
      </p:sp>
      <p:sp>
        <p:nvSpPr>
          <p:cNvPr id="7" name="TextBox 6"/>
          <p:cNvSpPr txBox="1"/>
          <p:nvPr/>
        </p:nvSpPr>
        <p:spPr>
          <a:xfrm>
            <a:off x="545431" y="2133600"/>
            <a:ext cx="2839453" cy="2585323"/>
          </a:xfrm>
          <a:prstGeom prst="rect">
            <a:avLst/>
          </a:prstGeom>
          <a:noFill/>
        </p:spPr>
        <p:txBody>
          <a:bodyPr wrap="square" rtlCol="0">
            <a:spAutoFit/>
          </a:bodyPr>
          <a:lstStyle/>
          <a:p>
            <a:pPr marL="112713" indent="-112713">
              <a:buFont typeface="Arial" panose="020B0604020202020204" pitchFamily="34" charset="0"/>
              <a:buChar char="•"/>
            </a:pPr>
            <a:r>
              <a:rPr lang="en-US" dirty="0"/>
              <a:t> Runs the analytics group at Busy-ness Corp a large conglomerate that makes, distributes corn dogs.</a:t>
            </a:r>
          </a:p>
          <a:p>
            <a:pPr marL="112713" indent="-112713">
              <a:buFont typeface="Arial" panose="020B0604020202020204" pitchFamily="34" charset="0"/>
              <a:buChar char="•"/>
            </a:pPr>
            <a:endParaRPr lang="en-US" dirty="0"/>
          </a:p>
          <a:p>
            <a:pPr marL="112713" indent="-112713">
              <a:buFont typeface="Arial" panose="020B0604020202020204" pitchFamily="34" charset="0"/>
              <a:buChar char="•"/>
            </a:pPr>
            <a:r>
              <a:rPr lang="en-US" dirty="0"/>
              <a:t>He looks miserable because senior leaders make his job harder than needed.  </a:t>
            </a:r>
          </a:p>
        </p:txBody>
      </p:sp>
      <p:sp>
        <p:nvSpPr>
          <p:cNvPr id="10" name="Rectangle 9"/>
          <p:cNvSpPr/>
          <p:nvPr/>
        </p:nvSpPr>
        <p:spPr>
          <a:xfrm>
            <a:off x="794083" y="5526505"/>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Let’s help Dale add some structure to his data mining projects. </a:t>
            </a:r>
          </a:p>
        </p:txBody>
      </p:sp>
      <p:sp>
        <p:nvSpPr>
          <p:cNvPr id="5" name="Footer Placeholder 4">
            <a:extLst>
              <a:ext uri="{FF2B5EF4-FFF2-40B4-BE49-F238E27FC236}">
                <a16:creationId xmlns:a16="http://schemas.microsoft.com/office/drawing/2014/main" id="{31DB8DD3-D28F-611D-E737-63C5CDDB8DF4}"/>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305187420"/>
      </p:ext>
    </p:extLst>
  </p:cSld>
  <p:clrMapOvr>
    <a:masterClrMapping/>
  </p:clrMapOvr>
</p:sld>
</file>

<file path=ppt/theme/theme1.xml><?xml version="1.0" encoding="utf-8"?>
<a:theme xmlns:a="http://schemas.openxmlformats.org/drawingml/2006/main" name="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26226</TotalTime>
  <Words>2042</Words>
  <Application>Microsoft Macintosh PowerPoint</Application>
  <PresentationFormat>On-screen Show (4:3)</PresentationFormat>
  <Paragraphs>455</Paragraphs>
  <Slides>33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Roboto</vt:lpstr>
      <vt:lpstr>Roboto Light</vt:lpstr>
      <vt:lpstr>Roboto Medium</vt:lpstr>
      <vt:lpstr>Office Theme</vt:lpstr>
      <vt:lpstr>If you want to get the slides and code along…</vt:lpstr>
      <vt:lpstr>Ted Kwartler, Field Chief Technology Officer</vt:lpstr>
      <vt:lpstr>Agenda</vt:lpstr>
      <vt:lpstr>Data Mining in this course briefing </vt:lpstr>
      <vt:lpstr>PowerPoint Presentation</vt:lpstr>
      <vt:lpstr>When can you embark on data-driven decisions?</vt:lpstr>
      <vt:lpstr>Pitfalls</vt:lpstr>
      <vt:lpstr>Avoid Hippos</vt:lpstr>
      <vt:lpstr>Let’s do this for real…</vt:lpstr>
      <vt:lpstr>Let’s do this for real</vt:lpstr>
      <vt:lpstr>Let’s do this for real</vt:lpstr>
      <vt:lpstr>Let’s do this for real</vt:lpstr>
      <vt:lpstr>Let’s do this for real</vt:lpstr>
      <vt:lpstr>Let’s do this for real</vt:lpstr>
      <vt:lpstr>Let’s do this for real</vt:lpstr>
      <vt:lpstr>Dale is so happy!</vt:lpstr>
      <vt:lpstr>Data Mining Project Types</vt:lpstr>
      <vt:lpstr>PowerPoint Presentation</vt:lpstr>
      <vt:lpstr>Data Mining Project Framework: Project type by Biz Need</vt:lpstr>
      <vt:lpstr>Startups exist at these intersections &amp; rarely do it all.</vt:lpstr>
      <vt:lpstr>Types of Methods/Tools</vt:lpstr>
      <vt:lpstr>Types of Methods and tools fill in the matrix</vt:lpstr>
      <vt:lpstr>Types of Problems</vt:lpstr>
      <vt:lpstr>Types of Problems</vt:lpstr>
      <vt:lpstr>Types of Problems</vt:lpstr>
      <vt:lpstr>Types of Problems</vt:lpstr>
      <vt:lpstr>Types of Problems</vt:lpstr>
      <vt:lpstr>Types of Problems</vt:lpstr>
      <vt:lpstr>Types of Problems</vt:lpstr>
      <vt:lpstr>Types of Problems</vt:lpstr>
      <vt:lpstr>Example – Project Goal By Biz Need By Methods/Tools</vt:lpstr>
      <vt:lpstr>Example – Project Goal By Biz Need By Methods/Tools</vt:lpstr>
      <vt:lpstr>Example – Project Goal By Biz Need By Methods/Tools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Kwartler</dc:creator>
  <cp:lastModifiedBy>Kwartler, Edward</cp:lastModifiedBy>
  <cp:revision>150</cp:revision>
  <cp:lastPrinted>2018-07-10T22:02:33Z</cp:lastPrinted>
  <dcterms:created xsi:type="dcterms:W3CDTF">2018-05-11T14:06:45Z</dcterms:created>
  <dcterms:modified xsi:type="dcterms:W3CDTF">2023-07-19T18:24:32Z</dcterms:modified>
</cp:coreProperties>
</file>