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820" r:id="rId2"/>
    <p:sldId id="821" r:id="rId3"/>
    <p:sldId id="839" r:id="rId4"/>
    <p:sldId id="840" r:id="rId5"/>
    <p:sldId id="841" r:id="rId6"/>
    <p:sldId id="842" r:id="rId7"/>
    <p:sldId id="837" r:id="rId8"/>
    <p:sldId id="838" r:id="rId9"/>
    <p:sldId id="843" r:id="rId10"/>
    <p:sldId id="827" r:id="rId11"/>
    <p:sldId id="824" r:id="rId12"/>
    <p:sldId id="829" r:id="rId13"/>
    <p:sldId id="851" r:id="rId14"/>
    <p:sldId id="819" r:id="rId15"/>
    <p:sldId id="823" r:id="rId16"/>
    <p:sldId id="844" r:id="rId17"/>
    <p:sldId id="845" r:id="rId18"/>
    <p:sldId id="846" r:id="rId19"/>
    <p:sldId id="847" r:id="rId20"/>
    <p:sldId id="848" r:id="rId21"/>
    <p:sldId id="849" r:id="rId22"/>
    <p:sldId id="825" r:id="rId23"/>
    <p:sldId id="826" r:id="rId24"/>
    <p:sldId id="850" r:id="rId25"/>
    <p:sldId id="828" r:id="rId26"/>
    <p:sldId id="830" r:id="rId27"/>
    <p:sldId id="83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8" autoAdjust="0"/>
    <p:restoredTop sz="95728" autoAdjust="0"/>
  </p:normalViewPr>
  <p:slideViewPr>
    <p:cSldViewPr snapToGrid="0">
      <p:cViewPr varScale="1">
        <p:scale>
          <a:sx n="152" d="100"/>
          <a:sy n="152" d="100"/>
        </p:scale>
        <p:origin x="128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5EBEA-1279-4717-BD27-C7EE495077BF}"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8E297FBB-70E8-484D-ADDA-349C5C5EC0DA}">
      <dgm:prSet phldrT="[Text]"/>
      <dgm:spPr/>
      <dgm:t>
        <a:bodyPr/>
        <a:lstStyle/>
        <a:p>
          <a:r>
            <a:rPr lang="en-US" dirty="0"/>
            <a:t>Best Possible Model</a:t>
          </a:r>
        </a:p>
      </dgm:t>
    </dgm:pt>
    <dgm:pt modelId="{23DED236-7B76-43EA-AFA6-B4812BAB3BCB}" type="parTrans" cxnId="{A7002C5F-88B1-4ACC-8329-9D655579EE97}">
      <dgm:prSet/>
      <dgm:spPr/>
      <dgm:t>
        <a:bodyPr/>
        <a:lstStyle/>
        <a:p>
          <a:endParaRPr lang="en-US"/>
        </a:p>
      </dgm:t>
    </dgm:pt>
    <dgm:pt modelId="{B9E7B344-52DB-41A9-AAEF-106B6B018EB2}" type="sibTrans" cxnId="{A7002C5F-88B1-4ACC-8329-9D655579EE97}">
      <dgm:prSet/>
      <dgm:spPr/>
      <dgm:t>
        <a:bodyPr/>
        <a:lstStyle/>
        <a:p>
          <a:endParaRPr lang="en-US"/>
        </a:p>
      </dgm:t>
    </dgm:pt>
    <dgm:pt modelId="{F0C3C22E-A72F-42E3-A5D8-EAA1324E493B}">
      <dgm:prSet phldrT="[Text]"/>
      <dgm:spPr>
        <a:solidFill>
          <a:schemeClr val="accent6">
            <a:lumMod val="60000"/>
            <a:lumOff val="40000"/>
          </a:schemeClr>
        </a:solidFill>
      </dgm:spPr>
      <dgm:t>
        <a:bodyPr/>
        <a:lstStyle/>
        <a:p>
          <a:r>
            <a:rPr lang="en-US" dirty="0"/>
            <a:t>Patient Factor Information</a:t>
          </a:r>
        </a:p>
      </dgm:t>
    </dgm:pt>
    <dgm:pt modelId="{49654E44-832B-48D8-8A88-7432BEEA0E73}" type="parTrans" cxnId="{69AC3E77-ABAE-45D3-84D5-F50844D5597C}">
      <dgm:prSet/>
      <dgm:spPr/>
      <dgm:t>
        <a:bodyPr/>
        <a:lstStyle/>
        <a:p>
          <a:endParaRPr lang="en-US"/>
        </a:p>
      </dgm:t>
    </dgm:pt>
    <dgm:pt modelId="{4B9BB6FB-1477-4FDE-A007-2D1D941AEBFD}" type="sibTrans" cxnId="{69AC3E77-ABAE-45D3-84D5-F50844D5597C}">
      <dgm:prSet/>
      <dgm:spPr/>
      <dgm:t>
        <a:bodyPr/>
        <a:lstStyle/>
        <a:p>
          <a:endParaRPr lang="en-US"/>
        </a:p>
      </dgm:t>
    </dgm:pt>
    <dgm:pt modelId="{76C31FE6-5829-4489-A402-945C32DE4741}">
      <dgm:prSet phldrT="[Text]"/>
      <dgm:spPr>
        <a:solidFill>
          <a:schemeClr val="accent6">
            <a:lumMod val="60000"/>
            <a:lumOff val="40000"/>
          </a:schemeClr>
        </a:solidFill>
      </dgm:spPr>
      <dgm:t>
        <a:bodyPr/>
        <a:lstStyle/>
        <a:p>
          <a:r>
            <a:rPr lang="en-US" dirty="0"/>
            <a:t>Numeric Information</a:t>
          </a:r>
        </a:p>
      </dgm:t>
    </dgm:pt>
    <dgm:pt modelId="{59C22A17-0850-49C4-8783-ED057382F21E}" type="parTrans" cxnId="{2F432543-80D3-497D-A9EB-2FAF5BB3BCF1}">
      <dgm:prSet/>
      <dgm:spPr/>
      <dgm:t>
        <a:bodyPr/>
        <a:lstStyle/>
        <a:p>
          <a:endParaRPr lang="en-US"/>
        </a:p>
      </dgm:t>
    </dgm:pt>
    <dgm:pt modelId="{F2B9525B-0B5E-4B84-A400-C71062C12E54}" type="sibTrans" cxnId="{2F432543-80D3-497D-A9EB-2FAF5BB3BCF1}">
      <dgm:prSet/>
      <dgm:spPr/>
      <dgm:t>
        <a:bodyPr/>
        <a:lstStyle/>
        <a:p>
          <a:endParaRPr lang="en-US"/>
        </a:p>
      </dgm:t>
    </dgm:pt>
    <dgm:pt modelId="{F315DE48-E7DC-4B9D-AA90-BEEB45CC9F8B}">
      <dgm:prSet phldrT="[Text]"/>
      <dgm:spPr>
        <a:solidFill>
          <a:schemeClr val="accent6">
            <a:lumMod val="60000"/>
            <a:lumOff val="40000"/>
          </a:schemeClr>
        </a:solidFill>
      </dgm:spPr>
      <dgm:t>
        <a:bodyPr/>
        <a:lstStyle/>
        <a:p>
          <a:r>
            <a:rPr lang="en-US" dirty="0"/>
            <a:t>Information from text</a:t>
          </a:r>
        </a:p>
      </dgm:t>
    </dgm:pt>
    <dgm:pt modelId="{6DE10D35-E2C0-4531-B887-4F26096BB81C}" type="parTrans" cxnId="{26E6FA02-9B15-4A58-94D1-3CB65B58C195}">
      <dgm:prSet/>
      <dgm:spPr/>
      <dgm:t>
        <a:bodyPr/>
        <a:lstStyle/>
        <a:p>
          <a:endParaRPr lang="en-US"/>
        </a:p>
      </dgm:t>
    </dgm:pt>
    <dgm:pt modelId="{4453BA22-6599-45AB-8D06-B14386241D2E}" type="sibTrans" cxnId="{26E6FA02-9B15-4A58-94D1-3CB65B58C195}">
      <dgm:prSet/>
      <dgm:spPr/>
      <dgm:t>
        <a:bodyPr/>
        <a:lstStyle/>
        <a:p>
          <a:endParaRPr lang="en-US"/>
        </a:p>
      </dgm:t>
    </dgm:pt>
    <dgm:pt modelId="{A5FC397E-4FE7-4D3A-AB2C-094C077EECF4}" type="pres">
      <dgm:prSet presAssocID="{1465EBEA-1279-4717-BD27-C7EE495077BF}" presName="Name0" presStyleCnt="0">
        <dgm:presLayoutVars>
          <dgm:chMax val="1"/>
          <dgm:chPref val="1"/>
          <dgm:dir/>
          <dgm:animOne val="branch"/>
          <dgm:animLvl val="lvl"/>
        </dgm:presLayoutVars>
      </dgm:prSet>
      <dgm:spPr/>
    </dgm:pt>
    <dgm:pt modelId="{1A9081B5-F627-460B-B42D-CA1BBAC2009F}" type="pres">
      <dgm:prSet presAssocID="{8E297FBB-70E8-484D-ADDA-349C5C5EC0DA}" presName="singleCycle" presStyleCnt="0"/>
      <dgm:spPr/>
    </dgm:pt>
    <dgm:pt modelId="{999BCBA0-BD09-4951-8BEA-D7F0F8386C69}" type="pres">
      <dgm:prSet presAssocID="{8E297FBB-70E8-484D-ADDA-349C5C5EC0DA}" presName="singleCenter" presStyleLbl="node1" presStyleIdx="0" presStyleCnt="4" custScaleX="149068" custLinFactNeighborX="0" custLinFactNeighborY="-13800">
        <dgm:presLayoutVars>
          <dgm:chMax val="7"/>
          <dgm:chPref val="7"/>
        </dgm:presLayoutVars>
      </dgm:prSet>
      <dgm:spPr/>
    </dgm:pt>
    <dgm:pt modelId="{266CC23F-8EE7-4220-A778-40047914545C}" type="pres">
      <dgm:prSet presAssocID="{49654E44-832B-48D8-8A88-7432BEEA0E73}" presName="Name56" presStyleLbl="parChTrans1D2" presStyleIdx="0" presStyleCnt="3"/>
      <dgm:spPr/>
    </dgm:pt>
    <dgm:pt modelId="{27261355-E33A-4B4A-B454-3F0124F10E10}" type="pres">
      <dgm:prSet presAssocID="{F0C3C22E-A72F-42E3-A5D8-EAA1324E493B}" presName="text0" presStyleLbl="node1" presStyleIdx="1" presStyleCnt="4" custScaleX="222490">
        <dgm:presLayoutVars>
          <dgm:bulletEnabled val="1"/>
        </dgm:presLayoutVars>
      </dgm:prSet>
      <dgm:spPr/>
    </dgm:pt>
    <dgm:pt modelId="{C61EB7C8-4F12-44FC-8F53-5AADCCEF3A7B}" type="pres">
      <dgm:prSet presAssocID="{59C22A17-0850-49C4-8783-ED057382F21E}" presName="Name56" presStyleLbl="parChTrans1D2" presStyleIdx="1" presStyleCnt="3"/>
      <dgm:spPr/>
    </dgm:pt>
    <dgm:pt modelId="{8EFE59FE-7F14-4698-9B8A-BE834E15010C}" type="pres">
      <dgm:prSet presAssocID="{76C31FE6-5829-4489-A402-945C32DE4741}" presName="text0" presStyleLbl="node1" presStyleIdx="2" presStyleCnt="4" custScaleX="222490">
        <dgm:presLayoutVars>
          <dgm:bulletEnabled val="1"/>
        </dgm:presLayoutVars>
      </dgm:prSet>
      <dgm:spPr/>
    </dgm:pt>
    <dgm:pt modelId="{7365E4B8-67AF-4B74-B4DC-BE28DDEAAE6F}" type="pres">
      <dgm:prSet presAssocID="{6DE10D35-E2C0-4531-B887-4F26096BB81C}" presName="Name56" presStyleLbl="parChTrans1D2" presStyleIdx="2" presStyleCnt="3"/>
      <dgm:spPr/>
    </dgm:pt>
    <dgm:pt modelId="{795AE095-0DDB-495C-B54B-B3F2F1A07408}" type="pres">
      <dgm:prSet presAssocID="{F315DE48-E7DC-4B9D-AA90-BEEB45CC9F8B}" presName="text0" presStyleLbl="node1" presStyleIdx="3" presStyleCnt="4" custScaleX="222490">
        <dgm:presLayoutVars>
          <dgm:bulletEnabled val="1"/>
        </dgm:presLayoutVars>
      </dgm:prSet>
      <dgm:spPr/>
    </dgm:pt>
  </dgm:ptLst>
  <dgm:cxnLst>
    <dgm:cxn modelId="{26E6FA02-9B15-4A58-94D1-3CB65B58C195}" srcId="{8E297FBB-70E8-484D-ADDA-349C5C5EC0DA}" destId="{F315DE48-E7DC-4B9D-AA90-BEEB45CC9F8B}" srcOrd="2" destOrd="0" parTransId="{6DE10D35-E2C0-4531-B887-4F26096BB81C}" sibTransId="{4453BA22-6599-45AB-8D06-B14386241D2E}"/>
    <dgm:cxn modelId="{D5622825-0DB4-48EA-AEB5-BCFA2E942A6E}" type="presOf" srcId="{F315DE48-E7DC-4B9D-AA90-BEEB45CC9F8B}" destId="{795AE095-0DDB-495C-B54B-B3F2F1A07408}" srcOrd="0" destOrd="0" presId="urn:microsoft.com/office/officeart/2008/layout/RadialCluster"/>
    <dgm:cxn modelId="{72FA942B-9893-486D-8C58-9313F146ED56}" type="presOf" srcId="{8E297FBB-70E8-484D-ADDA-349C5C5EC0DA}" destId="{999BCBA0-BD09-4951-8BEA-D7F0F8386C69}" srcOrd="0" destOrd="0" presId="urn:microsoft.com/office/officeart/2008/layout/RadialCluster"/>
    <dgm:cxn modelId="{D0447430-E18B-473F-9087-B013AEE0E78A}" type="presOf" srcId="{76C31FE6-5829-4489-A402-945C32DE4741}" destId="{8EFE59FE-7F14-4698-9B8A-BE834E15010C}" srcOrd="0" destOrd="0" presId="urn:microsoft.com/office/officeart/2008/layout/RadialCluster"/>
    <dgm:cxn modelId="{2F432543-80D3-497D-A9EB-2FAF5BB3BCF1}" srcId="{8E297FBB-70E8-484D-ADDA-349C5C5EC0DA}" destId="{76C31FE6-5829-4489-A402-945C32DE4741}" srcOrd="1" destOrd="0" parTransId="{59C22A17-0850-49C4-8783-ED057382F21E}" sibTransId="{F2B9525B-0B5E-4B84-A400-C71062C12E54}"/>
    <dgm:cxn modelId="{A7002C5F-88B1-4ACC-8329-9D655579EE97}" srcId="{1465EBEA-1279-4717-BD27-C7EE495077BF}" destId="{8E297FBB-70E8-484D-ADDA-349C5C5EC0DA}" srcOrd="0" destOrd="0" parTransId="{23DED236-7B76-43EA-AFA6-B4812BAB3BCB}" sibTransId="{B9E7B344-52DB-41A9-AAEF-106B6B018EB2}"/>
    <dgm:cxn modelId="{69AC3E77-ABAE-45D3-84D5-F50844D5597C}" srcId="{8E297FBB-70E8-484D-ADDA-349C5C5EC0DA}" destId="{F0C3C22E-A72F-42E3-A5D8-EAA1324E493B}" srcOrd="0" destOrd="0" parTransId="{49654E44-832B-48D8-8A88-7432BEEA0E73}" sibTransId="{4B9BB6FB-1477-4FDE-A007-2D1D941AEBFD}"/>
    <dgm:cxn modelId="{4C0C4893-76A7-413C-A1E4-D6DA7F0ACC7D}" type="presOf" srcId="{59C22A17-0850-49C4-8783-ED057382F21E}" destId="{C61EB7C8-4F12-44FC-8F53-5AADCCEF3A7B}" srcOrd="0" destOrd="0" presId="urn:microsoft.com/office/officeart/2008/layout/RadialCluster"/>
    <dgm:cxn modelId="{6DF40F96-250F-4D3C-8A46-52C9DAAF41A6}" type="presOf" srcId="{F0C3C22E-A72F-42E3-A5D8-EAA1324E493B}" destId="{27261355-E33A-4B4A-B454-3F0124F10E10}" srcOrd="0" destOrd="0" presId="urn:microsoft.com/office/officeart/2008/layout/RadialCluster"/>
    <dgm:cxn modelId="{EBF33CBE-17BB-4239-85E4-990CC6B9B202}" type="presOf" srcId="{1465EBEA-1279-4717-BD27-C7EE495077BF}" destId="{A5FC397E-4FE7-4D3A-AB2C-094C077EECF4}" srcOrd="0" destOrd="0" presId="urn:microsoft.com/office/officeart/2008/layout/RadialCluster"/>
    <dgm:cxn modelId="{EAB95AC5-33EC-4191-823A-8FDF69FC2220}" type="presOf" srcId="{6DE10D35-E2C0-4531-B887-4F26096BB81C}" destId="{7365E4B8-67AF-4B74-B4DC-BE28DDEAAE6F}" srcOrd="0" destOrd="0" presId="urn:microsoft.com/office/officeart/2008/layout/RadialCluster"/>
    <dgm:cxn modelId="{C29415E2-9021-4BD8-9D56-9D9659A59193}" type="presOf" srcId="{49654E44-832B-48D8-8A88-7432BEEA0E73}" destId="{266CC23F-8EE7-4220-A778-40047914545C}" srcOrd="0" destOrd="0" presId="urn:microsoft.com/office/officeart/2008/layout/RadialCluster"/>
    <dgm:cxn modelId="{8E748920-5F9C-40B9-A725-24CB01F8D230}" type="presParOf" srcId="{A5FC397E-4FE7-4D3A-AB2C-094C077EECF4}" destId="{1A9081B5-F627-460B-B42D-CA1BBAC2009F}" srcOrd="0" destOrd="0" presId="urn:microsoft.com/office/officeart/2008/layout/RadialCluster"/>
    <dgm:cxn modelId="{A4881FDB-E024-4F0D-B153-A3A8CB63E71F}" type="presParOf" srcId="{1A9081B5-F627-460B-B42D-CA1BBAC2009F}" destId="{999BCBA0-BD09-4951-8BEA-D7F0F8386C69}" srcOrd="0" destOrd="0" presId="urn:microsoft.com/office/officeart/2008/layout/RadialCluster"/>
    <dgm:cxn modelId="{715DA0BF-6C85-417D-B0C1-6F21BA85770D}" type="presParOf" srcId="{1A9081B5-F627-460B-B42D-CA1BBAC2009F}" destId="{266CC23F-8EE7-4220-A778-40047914545C}" srcOrd="1" destOrd="0" presId="urn:microsoft.com/office/officeart/2008/layout/RadialCluster"/>
    <dgm:cxn modelId="{3CA38A3A-CC1E-4592-B99A-315BCC40B75D}" type="presParOf" srcId="{1A9081B5-F627-460B-B42D-CA1BBAC2009F}" destId="{27261355-E33A-4B4A-B454-3F0124F10E10}" srcOrd="2" destOrd="0" presId="urn:microsoft.com/office/officeart/2008/layout/RadialCluster"/>
    <dgm:cxn modelId="{B9442AF5-10F2-402E-8424-5EE17CC689CA}" type="presParOf" srcId="{1A9081B5-F627-460B-B42D-CA1BBAC2009F}" destId="{C61EB7C8-4F12-44FC-8F53-5AADCCEF3A7B}" srcOrd="3" destOrd="0" presId="urn:microsoft.com/office/officeart/2008/layout/RadialCluster"/>
    <dgm:cxn modelId="{0871B468-957F-4D2D-A675-4F8B88818FB3}" type="presParOf" srcId="{1A9081B5-F627-460B-B42D-CA1BBAC2009F}" destId="{8EFE59FE-7F14-4698-9B8A-BE834E15010C}" srcOrd="4" destOrd="0" presId="urn:microsoft.com/office/officeart/2008/layout/RadialCluster"/>
    <dgm:cxn modelId="{CAD9DC6E-A4B6-459B-9F78-5536343C94F6}" type="presParOf" srcId="{1A9081B5-F627-460B-B42D-CA1BBAC2009F}" destId="{7365E4B8-67AF-4B74-B4DC-BE28DDEAAE6F}" srcOrd="5" destOrd="0" presId="urn:microsoft.com/office/officeart/2008/layout/RadialCluster"/>
    <dgm:cxn modelId="{AD1090A9-D1B1-4068-83BC-FA0A2AE4232D}" type="presParOf" srcId="{1A9081B5-F627-460B-B42D-CA1BBAC2009F}" destId="{795AE095-0DDB-495C-B54B-B3F2F1A07408}"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BCBA0-BD09-4951-8BEA-D7F0F8386C69}">
      <dsp:nvSpPr>
        <dsp:cNvPr id="0" name=""/>
        <dsp:cNvSpPr/>
      </dsp:nvSpPr>
      <dsp:spPr>
        <a:xfrm>
          <a:off x="3405353" y="1382281"/>
          <a:ext cx="1828796" cy="1226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Best Possible Model</a:t>
          </a:r>
        </a:p>
      </dsp:txBody>
      <dsp:txXfrm>
        <a:off x="3465241" y="1442169"/>
        <a:ext cx="1709020" cy="1107044"/>
      </dsp:txXfrm>
    </dsp:sp>
    <dsp:sp modelId="{266CC23F-8EE7-4220-A778-40047914545C}">
      <dsp:nvSpPr>
        <dsp:cNvPr id="0" name=""/>
        <dsp:cNvSpPr/>
      </dsp:nvSpPr>
      <dsp:spPr>
        <a:xfrm rot="16200000">
          <a:off x="4149594" y="1212123"/>
          <a:ext cx="340314" cy="0"/>
        </a:xfrm>
        <a:custGeom>
          <a:avLst/>
          <a:gdLst/>
          <a:ahLst/>
          <a:cxnLst/>
          <a:rect l="0" t="0" r="0" b="0"/>
          <a:pathLst>
            <a:path>
              <a:moveTo>
                <a:pt x="0" y="0"/>
              </a:moveTo>
              <a:lnTo>
                <a:pt x="34031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61355-E33A-4B4A-B454-3F0124F10E10}">
      <dsp:nvSpPr>
        <dsp:cNvPr id="0" name=""/>
        <dsp:cNvSpPr/>
      </dsp:nvSpPr>
      <dsp:spPr>
        <a:xfrm>
          <a:off x="3405352" y="219996"/>
          <a:ext cx="1828799" cy="82196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Patient Factor Information</a:t>
          </a:r>
        </a:p>
      </dsp:txBody>
      <dsp:txXfrm>
        <a:off x="3445477" y="260121"/>
        <a:ext cx="1748549" cy="741719"/>
      </dsp:txXfrm>
    </dsp:sp>
    <dsp:sp modelId="{C61EB7C8-4F12-44FC-8F53-5AADCCEF3A7B}">
      <dsp:nvSpPr>
        <dsp:cNvPr id="0" name=""/>
        <dsp:cNvSpPr/>
      </dsp:nvSpPr>
      <dsp:spPr>
        <a:xfrm rot="2511711">
          <a:off x="4920497" y="2828267"/>
          <a:ext cx="656838" cy="0"/>
        </a:xfrm>
        <a:custGeom>
          <a:avLst/>
          <a:gdLst/>
          <a:ahLst/>
          <a:cxnLst/>
          <a:rect l="0" t="0" r="0" b="0"/>
          <a:pathLst>
            <a:path>
              <a:moveTo>
                <a:pt x="0" y="0"/>
              </a:moveTo>
              <a:lnTo>
                <a:pt x="6568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FE59FE-7F14-4698-9B8A-BE834E15010C}">
      <dsp:nvSpPr>
        <dsp:cNvPr id="0" name=""/>
        <dsp:cNvSpPr/>
      </dsp:nvSpPr>
      <dsp:spPr>
        <a:xfrm>
          <a:off x="5037773" y="3047433"/>
          <a:ext cx="1828799" cy="82196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Numeric Information</a:t>
          </a:r>
        </a:p>
      </dsp:txBody>
      <dsp:txXfrm>
        <a:off x="5077898" y="3087558"/>
        <a:ext cx="1748549" cy="741719"/>
      </dsp:txXfrm>
    </dsp:sp>
    <dsp:sp modelId="{7365E4B8-67AF-4B74-B4DC-BE28DDEAAE6F}">
      <dsp:nvSpPr>
        <dsp:cNvPr id="0" name=""/>
        <dsp:cNvSpPr/>
      </dsp:nvSpPr>
      <dsp:spPr>
        <a:xfrm rot="8288289">
          <a:off x="3062167" y="2828267"/>
          <a:ext cx="656838" cy="0"/>
        </a:xfrm>
        <a:custGeom>
          <a:avLst/>
          <a:gdLst/>
          <a:ahLst/>
          <a:cxnLst/>
          <a:rect l="0" t="0" r="0" b="0"/>
          <a:pathLst>
            <a:path>
              <a:moveTo>
                <a:pt x="0" y="0"/>
              </a:moveTo>
              <a:lnTo>
                <a:pt x="6568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5AE095-0DDB-495C-B54B-B3F2F1A07408}">
      <dsp:nvSpPr>
        <dsp:cNvPr id="0" name=""/>
        <dsp:cNvSpPr/>
      </dsp:nvSpPr>
      <dsp:spPr>
        <a:xfrm>
          <a:off x="1772930" y="3047433"/>
          <a:ext cx="1828799" cy="82196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Information from text</a:t>
          </a:r>
        </a:p>
      </dsp:txBody>
      <dsp:txXfrm>
        <a:off x="1813055" y="3087558"/>
        <a:ext cx="1748549" cy="74171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6/9/24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The key difference between these two is the penalty term.</a:t>
            </a:r>
            <a:endParaRPr lang="en-US" dirty="0"/>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10</a:t>
            </a:fld>
            <a:endParaRPr lang="en-US"/>
          </a:p>
        </p:txBody>
      </p:sp>
    </p:spTree>
    <p:extLst>
      <p:ext uri="{BB962C8B-B14F-4D97-AF65-F5344CB8AC3E}">
        <p14:creationId xmlns:p14="http://schemas.microsoft.com/office/powerpoint/2010/main" val="272829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15</a:t>
            </a:fld>
            <a:endParaRPr lang="en-US"/>
          </a:p>
        </p:txBody>
      </p:sp>
    </p:spTree>
    <p:extLst>
      <p:ext uri="{BB962C8B-B14F-4D97-AF65-F5344CB8AC3E}">
        <p14:creationId xmlns:p14="http://schemas.microsoft.com/office/powerpoint/2010/main" val="3166610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6/9/24</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6/9/24</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6/9/24</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6/9/24</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6/9/24</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6/9/24</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6/9/24</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6/9/24</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6/9/24</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6/9/24</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6/9/24</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6/9/24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DAF68-B4C5-4D69-ACE4-452A6ACBD808}"/>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32D1F69B-21CE-4D6E-89A5-02C6ED01FC53}"/>
              </a:ext>
            </a:extLst>
          </p:cNvPr>
          <p:cNvSpPr>
            <a:spLocks noGrp="1"/>
          </p:cNvSpPr>
          <p:nvPr>
            <p:ph type="title"/>
          </p:nvPr>
        </p:nvSpPr>
        <p:spPr/>
        <p:txBody>
          <a:bodyPr/>
          <a:lstStyle/>
          <a:p>
            <a:r>
              <a:rPr lang="en-US" dirty="0"/>
              <a:t>Applying these concepts to text</a:t>
            </a:r>
          </a:p>
        </p:txBody>
      </p:sp>
      <p:sp>
        <p:nvSpPr>
          <p:cNvPr id="4" name="Footer Placeholder 3">
            <a:extLst>
              <a:ext uri="{FF2B5EF4-FFF2-40B4-BE49-F238E27FC236}">
                <a16:creationId xmlns:a16="http://schemas.microsoft.com/office/drawing/2014/main" id="{06AF423E-4F2F-4588-9135-C2A5917EC60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4C4BCF21-A0BB-4E8F-8938-9E3E7D0E0550}"/>
              </a:ext>
            </a:extLst>
          </p:cNvPr>
          <p:cNvSpPr>
            <a:spLocks noGrp="1"/>
          </p:cNvSpPr>
          <p:nvPr>
            <p:ph type="sldNum" sz="quarter" idx="4"/>
          </p:nvPr>
        </p:nvSpPr>
        <p:spPr/>
        <p:txBody>
          <a:bodyPr/>
          <a:lstStyle/>
          <a:p>
            <a:fld id="{37290FF7-652B-4475-AEAB-8B1A5D23AE09}" type="slidenum">
              <a:rPr lang="en-US" smtClean="0"/>
              <a:pPr/>
              <a:t>1</a:t>
            </a:fld>
            <a:endParaRPr lang="en-US" dirty="0"/>
          </a:p>
        </p:txBody>
      </p:sp>
      <p:sp>
        <p:nvSpPr>
          <p:cNvPr id="6" name="TextBox 5">
            <a:extLst>
              <a:ext uri="{FF2B5EF4-FFF2-40B4-BE49-F238E27FC236}">
                <a16:creationId xmlns:a16="http://schemas.microsoft.com/office/drawing/2014/main" id="{68FF8A2F-2916-4367-A5DA-51726A6A39C1}"/>
              </a:ext>
            </a:extLst>
          </p:cNvPr>
          <p:cNvSpPr txBox="1"/>
          <p:nvPr/>
        </p:nvSpPr>
        <p:spPr>
          <a:xfrm>
            <a:off x="2063044" y="2271252"/>
            <a:ext cx="5017912" cy="1477328"/>
          </a:xfrm>
          <a:prstGeom prst="rect">
            <a:avLst/>
          </a:prstGeom>
          <a:noFill/>
        </p:spPr>
        <p:txBody>
          <a:bodyPr wrap="none" rtlCol="0">
            <a:spAutoFit/>
          </a:bodyPr>
          <a:lstStyle/>
          <a:p>
            <a:pPr marL="285750" indent="-285750">
              <a:buFont typeface="Arial" panose="020B0604020202020204" pitchFamily="34" charset="0"/>
              <a:buChar char="•"/>
            </a:pPr>
            <a:r>
              <a:rPr lang="en-US" dirty="0"/>
              <a:t>Spam vs non-spam</a:t>
            </a:r>
          </a:p>
          <a:p>
            <a:pPr marL="285750" indent="-285750">
              <a:buFont typeface="Arial" panose="020B0604020202020204" pitchFamily="34" charset="0"/>
              <a:buChar char="•"/>
            </a:pPr>
            <a:r>
              <a:rPr lang="en-US" dirty="0"/>
              <a:t>Using forum posts to predict stock/bitcoin prices</a:t>
            </a:r>
          </a:p>
          <a:p>
            <a:pPr marL="285750" indent="-285750">
              <a:buFont typeface="Arial" panose="020B0604020202020204" pitchFamily="34" charset="0"/>
              <a:buChar char="•"/>
            </a:pPr>
            <a:r>
              <a:rPr lang="en-US" dirty="0"/>
              <a:t>Online reviews to predict online sales</a:t>
            </a:r>
          </a:p>
          <a:p>
            <a:pPr marL="285750" indent="-285750">
              <a:buFont typeface="Arial" panose="020B0604020202020204" pitchFamily="34" charset="0"/>
              <a:buChar char="•"/>
            </a:pPr>
            <a:r>
              <a:rPr lang="en-US" dirty="0"/>
              <a:t>Text to classify fraud/non-fraud</a:t>
            </a:r>
          </a:p>
          <a:p>
            <a:pPr marL="285750" indent="-285750">
              <a:buFont typeface="Arial" panose="020B0604020202020204" pitchFamily="34" charset="0"/>
              <a:buChar char="•"/>
            </a:pPr>
            <a:r>
              <a:rPr lang="en-US" dirty="0">
                <a:solidFill>
                  <a:srgbClr val="FF0000"/>
                </a:solidFill>
              </a:rPr>
              <a:t>Text to classify hospital readmission</a:t>
            </a:r>
          </a:p>
        </p:txBody>
      </p:sp>
      <p:cxnSp>
        <p:nvCxnSpPr>
          <p:cNvPr id="7" name="Straight Connector 6">
            <a:extLst>
              <a:ext uri="{FF2B5EF4-FFF2-40B4-BE49-F238E27FC236}">
                <a16:creationId xmlns:a16="http://schemas.microsoft.com/office/drawing/2014/main" id="{019553EA-9B4C-AE4A-9CD1-3C6652A6718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BE0A3B-C0A6-2543-B7F0-4354E67E0886}"/>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2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B1F80-EF41-45DF-94B5-1A90D613467C}"/>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1D13627B-A987-4678-9B2D-D1DBC63C001E}"/>
              </a:ext>
            </a:extLst>
          </p:cNvPr>
          <p:cNvSpPr>
            <a:spLocks noGrp="1"/>
          </p:cNvSpPr>
          <p:nvPr>
            <p:ph type="title"/>
          </p:nvPr>
        </p:nvSpPr>
        <p:spPr>
          <a:xfrm>
            <a:off x="628650" y="365126"/>
            <a:ext cx="7886700" cy="591477"/>
          </a:xfrm>
        </p:spPr>
        <p:txBody>
          <a:bodyPr/>
          <a:lstStyle/>
          <a:p>
            <a:r>
              <a:rPr lang="en-US" dirty="0"/>
              <a:t>Lasso/Ridge Regression Comparison</a:t>
            </a:r>
          </a:p>
        </p:txBody>
      </p:sp>
      <p:sp>
        <p:nvSpPr>
          <p:cNvPr id="4" name="Footer Placeholder 3">
            <a:extLst>
              <a:ext uri="{FF2B5EF4-FFF2-40B4-BE49-F238E27FC236}">
                <a16:creationId xmlns:a16="http://schemas.microsoft.com/office/drawing/2014/main" id="{435B1935-7795-420A-BE49-6F7ADB60F035}"/>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626A5F67-E6FE-4028-BE8E-4AF0FCCAD1E3}"/>
              </a:ext>
            </a:extLst>
          </p:cNvPr>
          <p:cNvSpPr>
            <a:spLocks noGrp="1"/>
          </p:cNvSpPr>
          <p:nvPr>
            <p:ph type="sldNum" sz="quarter" idx="4"/>
          </p:nvPr>
        </p:nvSpPr>
        <p:spPr/>
        <p:txBody>
          <a:bodyPr/>
          <a:lstStyle/>
          <a:p>
            <a:fld id="{37290FF7-652B-4475-AEAB-8B1A5D23AE09}" type="slidenum">
              <a:rPr lang="en-US" smtClean="0"/>
              <a:pPr/>
              <a:t>10</a:t>
            </a:fld>
            <a:endParaRPr lang="en-US" dirty="0"/>
          </a:p>
        </p:txBody>
      </p:sp>
      <p:sp>
        <p:nvSpPr>
          <p:cNvPr id="6" name="TextBox 5"/>
          <p:cNvSpPr txBox="1"/>
          <p:nvPr/>
        </p:nvSpPr>
        <p:spPr>
          <a:xfrm>
            <a:off x="6219362" y="1203420"/>
            <a:ext cx="795411" cy="369332"/>
          </a:xfrm>
          <a:prstGeom prst="rect">
            <a:avLst/>
          </a:prstGeom>
          <a:noFill/>
        </p:spPr>
        <p:txBody>
          <a:bodyPr wrap="none" rtlCol="0">
            <a:spAutoFit/>
          </a:bodyPr>
          <a:lstStyle/>
          <a:p>
            <a:r>
              <a:rPr lang="en-US" b="1" dirty="0"/>
              <a:t>LASSO</a:t>
            </a:r>
          </a:p>
        </p:txBody>
      </p:sp>
      <p:sp>
        <p:nvSpPr>
          <p:cNvPr id="8" name="TextBox 7"/>
          <p:cNvSpPr txBox="1"/>
          <p:nvPr/>
        </p:nvSpPr>
        <p:spPr>
          <a:xfrm>
            <a:off x="5595580" y="1446931"/>
            <a:ext cx="2771271" cy="369332"/>
          </a:xfrm>
          <a:prstGeom prst="rect">
            <a:avLst/>
          </a:prstGeom>
          <a:noFill/>
        </p:spPr>
        <p:txBody>
          <a:bodyPr wrap="none" rtlCol="0">
            <a:spAutoFit/>
          </a:bodyPr>
          <a:lstStyle/>
          <a:p>
            <a:r>
              <a:rPr lang="en-US" b="1" dirty="0"/>
              <a:t>(“lambda” * |beta slopes|)</a:t>
            </a:r>
          </a:p>
        </p:txBody>
      </p:sp>
      <p:sp>
        <p:nvSpPr>
          <p:cNvPr id="9" name="TextBox 8"/>
          <p:cNvSpPr txBox="1"/>
          <p:nvPr/>
        </p:nvSpPr>
        <p:spPr>
          <a:xfrm>
            <a:off x="256105" y="1446932"/>
            <a:ext cx="2803332" cy="369332"/>
          </a:xfrm>
          <a:prstGeom prst="rect">
            <a:avLst/>
          </a:prstGeom>
          <a:noFill/>
        </p:spPr>
        <p:txBody>
          <a:bodyPr wrap="none" rtlCol="0">
            <a:spAutoFit/>
          </a:bodyPr>
          <a:lstStyle/>
          <a:p>
            <a:r>
              <a:rPr lang="en-US" b="1" dirty="0"/>
              <a:t>(“lambda” * beta-slopes^2)</a:t>
            </a:r>
          </a:p>
        </p:txBody>
      </p:sp>
      <p:sp>
        <p:nvSpPr>
          <p:cNvPr id="10" name="TextBox 9"/>
          <p:cNvSpPr txBox="1"/>
          <p:nvPr/>
        </p:nvSpPr>
        <p:spPr>
          <a:xfrm>
            <a:off x="4840280" y="1907821"/>
            <a:ext cx="3925615" cy="646331"/>
          </a:xfrm>
          <a:prstGeom prst="rect">
            <a:avLst/>
          </a:prstGeom>
          <a:noFill/>
        </p:spPr>
        <p:txBody>
          <a:bodyPr wrap="square" rtlCol="0">
            <a:spAutoFit/>
          </a:bodyPr>
          <a:lstStyle/>
          <a:p>
            <a:pPr marL="285750" indent="-285750">
              <a:buFont typeface="Arial" panose="020B0604020202020204" pitchFamily="34" charset="0"/>
              <a:buChar char="•"/>
            </a:pPr>
            <a:r>
              <a:rPr lang="en-US" dirty="0"/>
              <a:t>Higher lambda will reduce slope to 0 for some variables</a:t>
            </a:r>
          </a:p>
        </p:txBody>
      </p:sp>
      <p:sp>
        <p:nvSpPr>
          <p:cNvPr id="11" name="TextBox 10"/>
          <p:cNvSpPr txBox="1"/>
          <p:nvPr/>
        </p:nvSpPr>
        <p:spPr>
          <a:xfrm>
            <a:off x="137972" y="1845828"/>
            <a:ext cx="36576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Higher lambda will shrink slopes but not remove them</a:t>
            </a:r>
          </a:p>
        </p:txBody>
      </p:sp>
      <p:grpSp>
        <p:nvGrpSpPr>
          <p:cNvPr id="22" name="Group 21">
            <a:extLst>
              <a:ext uri="{FF2B5EF4-FFF2-40B4-BE49-F238E27FC236}">
                <a16:creationId xmlns:a16="http://schemas.microsoft.com/office/drawing/2014/main" id="{BD169E5C-F007-D74C-804B-003634D374BD}"/>
              </a:ext>
            </a:extLst>
          </p:cNvPr>
          <p:cNvGrpSpPr/>
          <p:nvPr/>
        </p:nvGrpSpPr>
        <p:grpSpPr>
          <a:xfrm>
            <a:off x="607709" y="2804930"/>
            <a:ext cx="3032234" cy="1671145"/>
            <a:chOff x="607709" y="4385756"/>
            <a:chExt cx="3032234" cy="1671145"/>
          </a:xfrm>
        </p:grpSpPr>
        <p:cxnSp>
          <p:nvCxnSpPr>
            <p:cNvPr id="12" name="Straight Connector 11"/>
            <p:cNvCxnSpPr/>
            <p:nvPr/>
          </p:nvCxnSpPr>
          <p:spPr>
            <a:xfrm>
              <a:off x="607709" y="4385756"/>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3474" y="6056901"/>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70315" y="4669536"/>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05129" y="5200308"/>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655005" y="4590708"/>
              <a:ext cx="2984938" cy="1282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056618" y="5021632"/>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67584" y="5016377"/>
              <a:ext cx="846707" cy="253916"/>
            </a:xfrm>
            <a:prstGeom prst="rect">
              <a:avLst/>
            </a:prstGeom>
            <a:noFill/>
          </p:spPr>
          <p:txBody>
            <a:bodyPr wrap="none" rtlCol="0">
              <a:spAutoFit/>
            </a:bodyPr>
            <a:lstStyle/>
            <a:p>
              <a:r>
                <a:rPr lang="en-US" sz="1050" dirty="0"/>
                <a:t>Test Data Pt</a:t>
              </a:r>
            </a:p>
          </p:txBody>
        </p:sp>
        <p:cxnSp>
          <p:nvCxnSpPr>
            <p:cNvPr id="19" name="Straight Connector 18"/>
            <p:cNvCxnSpPr/>
            <p:nvPr/>
          </p:nvCxnSpPr>
          <p:spPr>
            <a:xfrm>
              <a:off x="691791" y="4863977"/>
              <a:ext cx="2932386" cy="53602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5A8B3B8D-E2B3-624E-9E81-25A998CF156D}"/>
              </a:ext>
            </a:extLst>
          </p:cNvPr>
          <p:cNvSpPr txBox="1"/>
          <p:nvPr/>
        </p:nvSpPr>
        <p:spPr>
          <a:xfrm>
            <a:off x="931857" y="1203420"/>
            <a:ext cx="715965" cy="369332"/>
          </a:xfrm>
          <a:prstGeom prst="rect">
            <a:avLst/>
          </a:prstGeom>
          <a:noFill/>
        </p:spPr>
        <p:txBody>
          <a:bodyPr wrap="none" rtlCol="0">
            <a:spAutoFit/>
          </a:bodyPr>
          <a:lstStyle/>
          <a:p>
            <a:r>
              <a:rPr lang="en-US" b="1" dirty="0"/>
              <a:t>Ridge</a:t>
            </a:r>
          </a:p>
        </p:txBody>
      </p:sp>
      <p:grpSp>
        <p:nvGrpSpPr>
          <p:cNvPr id="21" name="Group 20">
            <a:extLst>
              <a:ext uri="{FF2B5EF4-FFF2-40B4-BE49-F238E27FC236}">
                <a16:creationId xmlns:a16="http://schemas.microsoft.com/office/drawing/2014/main" id="{F37E617C-18AA-264B-9A32-74C16C022405}"/>
              </a:ext>
            </a:extLst>
          </p:cNvPr>
          <p:cNvGrpSpPr/>
          <p:nvPr/>
        </p:nvGrpSpPr>
        <p:grpSpPr>
          <a:xfrm>
            <a:off x="5378604" y="2910835"/>
            <a:ext cx="3141331" cy="1671145"/>
            <a:chOff x="5378604" y="3670251"/>
            <a:chExt cx="3141331" cy="1671145"/>
          </a:xfrm>
        </p:grpSpPr>
        <p:cxnSp>
          <p:nvCxnSpPr>
            <p:cNvPr id="26" name="Straight Connector 25">
              <a:extLst>
                <a:ext uri="{FF2B5EF4-FFF2-40B4-BE49-F238E27FC236}">
                  <a16:creationId xmlns:a16="http://schemas.microsoft.com/office/drawing/2014/main" id="{F0609E7B-F88B-2941-BF5D-7C5D14DAF9D8}"/>
                </a:ext>
              </a:extLst>
            </p:cNvPr>
            <p:cNvCxnSpPr/>
            <p:nvPr/>
          </p:nvCxnSpPr>
          <p:spPr>
            <a:xfrm>
              <a:off x="5378604" y="3670251"/>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9B5DCE-4777-BA4D-8FB5-10BB5244AB0D}"/>
                </a:ext>
              </a:extLst>
            </p:cNvPr>
            <p:cNvCxnSpPr/>
            <p:nvPr/>
          </p:nvCxnSpPr>
          <p:spPr>
            <a:xfrm>
              <a:off x="5394369" y="5341396"/>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C7AE3ED-A362-B944-8A1B-C8647532E85B}"/>
                </a:ext>
              </a:extLst>
            </p:cNvPr>
            <p:cNvSpPr/>
            <p:nvPr/>
          </p:nvSpPr>
          <p:spPr>
            <a:xfrm>
              <a:off x="5741210" y="3954031"/>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11664E4-50D0-CF40-B455-8A1DB770CA78}"/>
                </a:ext>
              </a:extLst>
            </p:cNvPr>
            <p:cNvSpPr/>
            <p:nvPr/>
          </p:nvSpPr>
          <p:spPr>
            <a:xfrm>
              <a:off x="7076024" y="4484803"/>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8DD6EF33-DB5E-4246-892C-CA3E462F9CA0}"/>
                </a:ext>
              </a:extLst>
            </p:cNvPr>
            <p:cNvCxnSpPr/>
            <p:nvPr/>
          </p:nvCxnSpPr>
          <p:spPr>
            <a:xfrm>
              <a:off x="5425900" y="3875203"/>
              <a:ext cx="2984938" cy="1282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1E422E3-CE40-9B49-8292-3BB61F4A158E}"/>
                </a:ext>
              </a:extLst>
            </p:cNvPr>
            <p:cNvSpPr/>
            <p:nvPr/>
          </p:nvSpPr>
          <p:spPr>
            <a:xfrm>
              <a:off x="7827513" y="4306127"/>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91EEC6B-360E-5E4E-8C1A-C56FEF29C4EA}"/>
                </a:ext>
              </a:extLst>
            </p:cNvPr>
            <p:cNvSpPr txBox="1"/>
            <p:nvPr/>
          </p:nvSpPr>
          <p:spPr>
            <a:xfrm>
              <a:off x="7538479" y="4300872"/>
              <a:ext cx="846707" cy="253916"/>
            </a:xfrm>
            <a:prstGeom prst="rect">
              <a:avLst/>
            </a:prstGeom>
            <a:noFill/>
          </p:spPr>
          <p:txBody>
            <a:bodyPr wrap="none" rtlCol="0">
              <a:spAutoFit/>
            </a:bodyPr>
            <a:lstStyle/>
            <a:p>
              <a:r>
                <a:rPr lang="en-US" sz="1050" dirty="0"/>
                <a:t>Test Data Pt</a:t>
              </a:r>
            </a:p>
          </p:txBody>
        </p:sp>
        <p:cxnSp>
          <p:nvCxnSpPr>
            <p:cNvPr id="34" name="Straight Connector 33">
              <a:extLst>
                <a:ext uri="{FF2B5EF4-FFF2-40B4-BE49-F238E27FC236}">
                  <a16:creationId xmlns:a16="http://schemas.microsoft.com/office/drawing/2014/main" id="{B3E7C3B0-ADA8-BA47-AD94-9313FEC275D1}"/>
                </a:ext>
              </a:extLst>
            </p:cNvPr>
            <p:cNvCxnSpPr/>
            <p:nvPr/>
          </p:nvCxnSpPr>
          <p:spPr>
            <a:xfrm>
              <a:off x="5468782" y="4264296"/>
              <a:ext cx="3051153" cy="49399"/>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A9E9F9AE-690E-3E4D-8D35-1EBC3B673343}"/>
              </a:ext>
            </a:extLst>
          </p:cNvPr>
          <p:cNvSpPr/>
          <p:nvPr/>
        </p:nvSpPr>
        <p:spPr>
          <a:xfrm>
            <a:off x="356461" y="5470902"/>
            <a:ext cx="8409427" cy="58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In both cases, the algorithm will try multiple lambda for you and choose the best one that maintains reasonable accuracy but has the highest penalty.</a:t>
            </a:r>
          </a:p>
        </p:txBody>
      </p:sp>
      <p:cxnSp>
        <p:nvCxnSpPr>
          <p:cNvPr id="33" name="Straight Connector 32">
            <a:extLst>
              <a:ext uri="{FF2B5EF4-FFF2-40B4-BE49-F238E27FC236}">
                <a16:creationId xmlns:a16="http://schemas.microsoft.com/office/drawing/2014/main" id="{767F3B65-456C-CB4D-96EF-A05B64D163F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3607145-FB1A-FA47-A23E-C580F69E6C7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6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The confusion matrix</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11</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15257587"/>
              </p:ext>
            </p:extLst>
          </p:nvPr>
        </p:nvGraphicFramePr>
        <p:xfrm>
          <a:off x="2553803" y="1855952"/>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True Positives</a:t>
                      </a:r>
                    </a:p>
                  </a:txBody>
                  <a:tcPr/>
                </a:tc>
                <a:tc>
                  <a:txBody>
                    <a:bodyPr/>
                    <a:lstStyle/>
                    <a:p>
                      <a:r>
                        <a:rPr lang="en-US" dirty="0"/>
                        <a:t>False Positives</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False</a:t>
                      </a:r>
                      <a:r>
                        <a:rPr lang="en-US" baseline="0" dirty="0"/>
                        <a:t> Negatives</a:t>
                      </a:r>
                      <a:endParaRPr lang="en-US" dirty="0"/>
                    </a:p>
                  </a:txBody>
                  <a:tcPr/>
                </a:tc>
                <a:tc>
                  <a:txBody>
                    <a:bodyPr/>
                    <a:lstStyle/>
                    <a:p>
                      <a:r>
                        <a:rPr lang="en-US" dirty="0"/>
                        <a:t>True Negatives</a:t>
                      </a:r>
                    </a:p>
                  </a:txBody>
                  <a:tcPr/>
                </a:tc>
                <a:extLst>
                  <a:ext uri="{0D108BD9-81ED-4DB2-BD59-A6C34878D82A}">
                    <a16:rowId xmlns:a16="http://schemas.microsoft.com/office/drawing/2014/main" val="10002"/>
                  </a:ext>
                </a:extLst>
              </a:tr>
            </a:tbl>
          </a:graphicData>
        </a:graphic>
      </p:graphicFrame>
      <p:sp>
        <p:nvSpPr>
          <p:cNvPr id="23" name="Rectangle 22"/>
          <p:cNvSpPr/>
          <p:nvPr/>
        </p:nvSpPr>
        <p:spPr>
          <a:xfrm>
            <a:off x="93765" y="4187486"/>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Probabilities are 0-1 so a “cutoff threshold” is used to classify into 1 or 0 in the matrix.</a:t>
            </a:r>
          </a:p>
        </p:txBody>
      </p:sp>
      <p:cxnSp>
        <p:nvCxnSpPr>
          <p:cNvPr id="8" name="Straight Connector 7">
            <a:extLst>
              <a:ext uri="{FF2B5EF4-FFF2-40B4-BE49-F238E27FC236}">
                <a16:creationId xmlns:a16="http://schemas.microsoft.com/office/drawing/2014/main" id="{0AB2AB7A-2E0C-9241-9B3C-01D63ACBD58C}"/>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6CF16E8-3E32-FF43-B2A2-C189712880E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94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The confusion matrix</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12</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900052670"/>
              </p:ext>
            </p:extLst>
          </p:nvPr>
        </p:nvGraphicFramePr>
        <p:xfrm>
          <a:off x="2995457" y="208358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23" name="Rectangle 22"/>
          <p:cNvSpPr/>
          <p:nvPr/>
        </p:nvSpPr>
        <p:spPr>
          <a:xfrm>
            <a:off x="93765" y="5659821"/>
            <a:ext cx="6880472"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Adjusting the cutoff impacts the numbers in the confusion matrix.</a:t>
            </a:r>
          </a:p>
        </p:txBody>
      </p:sp>
      <p:graphicFrame>
        <p:nvGraphicFramePr>
          <p:cNvPr id="7" name="Table 6"/>
          <p:cNvGraphicFramePr>
            <a:graphicFrameLocks noGrp="1"/>
          </p:cNvGraphicFramePr>
          <p:nvPr>
            <p:extLst>
              <p:ext uri="{D42A27DB-BD31-4B8C-83A1-F6EECF244321}">
                <p14:modId xmlns:p14="http://schemas.microsoft.com/office/powerpoint/2010/main" val="3399998246"/>
              </p:ext>
            </p:extLst>
          </p:nvPr>
        </p:nvGraphicFramePr>
        <p:xfrm>
          <a:off x="341586" y="2248337"/>
          <a:ext cx="1671765" cy="2225040"/>
        </p:xfrm>
        <a:graphic>
          <a:graphicData uri="http://schemas.openxmlformats.org/drawingml/2006/table">
            <a:tbl>
              <a:tblPr firstRow="1" bandRow="1">
                <a:tableStyleId>{93296810-A885-4BE3-A3E7-6D5BEEA58F35}</a:tableStyleId>
              </a:tblPr>
              <a:tblGrid>
                <a:gridCol w="673418">
                  <a:extLst>
                    <a:ext uri="{9D8B030D-6E8A-4147-A177-3AD203B41FA5}">
                      <a16:colId xmlns:a16="http://schemas.microsoft.com/office/drawing/2014/main" val="20000"/>
                    </a:ext>
                  </a:extLst>
                </a:gridCol>
                <a:gridCol w="998347">
                  <a:extLst>
                    <a:ext uri="{9D8B030D-6E8A-4147-A177-3AD203B41FA5}">
                      <a16:colId xmlns:a16="http://schemas.microsoft.com/office/drawing/2014/main" val="20001"/>
                    </a:ext>
                  </a:extLst>
                </a:gridCol>
              </a:tblGrid>
              <a:tr h="370840">
                <a:tc>
                  <a:txBody>
                    <a:bodyPr/>
                    <a:lstStyle/>
                    <a:p>
                      <a:r>
                        <a:rPr lang="en-US" dirty="0"/>
                        <a:t>Actual</a:t>
                      </a:r>
                    </a:p>
                  </a:txBody>
                  <a:tcPr/>
                </a:tc>
                <a:tc>
                  <a:txBody>
                    <a:bodyPr/>
                    <a:lstStyle/>
                    <a:p>
                      <a:r>
                        <a:rPr lang="en-US" dirty="0"/>
                        <a:t>Probability</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.45</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.55</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.95</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.75</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2995457" y="1718441"/>
            <a:ext cx="1226939" cy="369332"/>
          </a:xfrm>
          <a:prstGeom prst="rect">
            <a:avLst/>
          </a:prstGeom>
          <a:noFill/>
        </p:spPr>
        <p:txBody>
          <a:bodyPr wrap="none" rtlCol="0">
            <a:spAutoFit/>
          </a:bodyPr>
          <a:lstStyle/>
          <a:p>
            <a:r>
              <a:rPr lang="en-US" dirty="0"/>
              <a:t>Cutoff 0.01</a:t>
            </a:r>
          </a:p>
        </p:txBody>
      </p:sp>
      <p:graphicFrame>
        <p:nvGraphicFramePr>
          <p:cNvPr id="11" name="Table 10"/>
          <p:cNvGraphicFramePr>
            <a:graphicFrameLocks noGrp="1"/>
          </p:cNvGraphicFramePr>
          <p:nvPr>
            <p:extLst>
              <p:ext uri="{D42A27DB-BD31-4B8C-83A1-F6EECF244321}">
                <p14:modId xmlns:p14="http://schemas.microsoft.com/office/powerpoint/2010/main" val="3651216536"/>
              </p:ext>
            </p:extLst>
          </p:nvPr>
        </p:nvGraphicFramePr>
        <p:xfrm>
          <a:off x="3005967" y="360758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3005967" y="3242441"/>
            <a:ext cx="1226939" cy="369332"/>
          </a:xfrm>
          <a:prstGeom prst="rect">
            <a:avLst/>
          </a:prstGeom>
          <a:noFill/>
        </p:spPr>
        <p:txBody>
          <a:bodyPr wrap="none" rtlCol="0">
            <a:spAutoFit/>
          </a:bodyPr>
          <a:lstStyle/>
          <a:p>
            <a:r>
              <a:rPr lang="en-US" dirty="0"/>
              <a:t>Cutoff 0.75</a:t>
            </a:r>
          </a:p>
        </p:txBody>
      </p:sp>
      <p:graphicFrame>
        <p:nvGraphicFramePr>
          <p:cNvPr id="14" name="Table 13"/>
          <p:cNvGraphicFramePr>
            <a:graphicFrameLocks noGrp="1"/>
          </p:cNvGraphicFramePr>
          <p:nvPr>
            <p:extLst>
              <p:ext uri="{D42A27DB-BD31-4B8C-83A1-F6EECF244321}">
                <p14:modId xmlns:p14="http://schemas.microsoft.com/office/powerpoint/2010/main" val="1584242601"/>
              </p:ext>
            </p:extLst>
          </p:nvPr>
        </p:nvGraphicFramePr>
        <p:xfrm>
          <a:off x="6032946" y="3623355"/>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2"/>
                  </a:ext>
                </a:extLst>
              </a:tr>
            </a:tbl>
          </a:graphicData>
        </a:graphic>
      </p:graphicFrame>
      <p:sp>
        <p:nvSpPr>
          <p:cNvPr id="15" name="TextBox 14"/>
          <p:cNvSpPr txBox="1"/>
          <p:nvPr/>
        </p:nvSpPr>
        <p:spPr>
          <a:xfrm>
            <a:off x="6032946" y="3258213"/>
            <a:ext cx="1226939" cy="369332"/>
          </a:xfrm>
          <a:prstGeom prst="rect">
            <a:avLst/>
          </a:prstGeom>
          <a:noFill/>
        </p:spPr>
        <p:txBody>
          <a:bodyPr wrap="none" rtlCol="0">
            <a:spAutoFit/>
          </a:bodyPr>
          <a:lstStyle/>
          <a:p>
            <a:r>
              <a:rPr lang="en-US" dirty="0"/>
              <a:t>Cutoff 0.99</a:t>
            </a:r>
          </a:p>
        </p:txBody>
      </p:sp>
      <p:graphicFrame>
        <p:nvGraphicFramePr>
          <p:cNvPr id="16" name="Table 15"/>
          <p:cNvGraphicFramePr>
            <a:graphicFrameLocks noGrp="1"/>
          </p:cNvGraphicFramePr>
          <p:nvPr>
            <p:extLst>
              <p:ext uri="{D42A27DB-BD31-4B8C-83A1-F6EECF244321}">
                <p14:modId xmlns:p14="http://schemas.microsoft.com/office/powerpoint/2010/main" val="2329392441"/>
              </p:ext>
            </p:extLst>
          </p:nvPr>
        </p:nvGraphicFramePr>
        <p:xfrm>
          <a:off x="5985650" y="209409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17" name="TextBox 16"/>
          <p:cNvSpPr txBox="1"/>
          <p:nvPr/>
        </p:nvSpPr>
        <p:spPr>
          <a:xfrm>
            <a:off x="5985650" y="1728951"/>
            <a:ext cx="1226939" cy="369332"/>
          </a:xfrm>
          <a:prstGeom prst="rect">
            <a:avLst/>
          </a:prstGeom>
          <a:noFill/>
        </p:spPr>
        <p:txBody>
          <a:bodyPr wrap="none" rtlCol="0">
            <a:spAutoFit/>
          </a:bodyPr>
          <a:lstStyle/>
          <a:p>
            <a:r>
              <a:rPr lang="en-US" dirty="0"/>
              <a:t>Cutoff 0.50</a:t>
            </a:r>
          </a:p>
        </p:txBody>
      </p:sp>
      <p:cxnSp>
        <p:nvCxnSpPr>
          <p:cNvPr id="18" name="Straight Connector 17">
            <a:extLst>
              <a:ext uri="{FF2B5EF4-FFF2-40B4-BE49-F238E27FC236}">
                <a16:creationId xmlns:a16="http://schemas.microsoft.com/office/drawing/2014/main" id="{BE0D2BB0-ACA3-2449-A02D-D9AF20AB47A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88F359-E32F-E04E-9040-4116EA55B76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70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par>
                                <p:cTn id="20" presetID="3"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Modeling Matrix is really a DTM*</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13</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3861904"/>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631133" y="1107421"/>
            <a:ext cx="1415837" cy="369332"/>
          </a:xfrm>
          <a:prstGeom prst="rect">
            <a:avLst/>
          </a:prstGeom>
          <a:noFill/>
        </p:spPr>
        <p:txBody>
          <a:bodyPr wrap="none" rtlCol="0">
            <a:spAutoFit/>
          </a:bodyPr>
          <a:lstStyle/>
          <a:p>
            <a:r>
              <a:rPr lang="en-US" dirty="0"/>
              <a:t>Training Data</a:t>
            </a:r>
          </a:p>
        </p:txBody>
      </p:sp>
      <p:sp>
        <p:nvSpPr>
          <p:cNvPr id="8" name="Rectangle 7">
            <a:extLst>
              <a:ext uri="{FF2B5EF4-FFF2-40B4-BE49-F238E27FC236}">
                <a16:creationId xmlns:a16="http://schemas.microsoft.com/office/drawing/2014/main" id="{C64D2FF1-E342-C746-B52F-23BF511A304B}"/>
              </a:ext>
            </a:extLst>
          </p:cNvPr>
          <p:cNvSpPr/>
          <p:nvPr/>
        </p:nvSpPr>
        <p:spPr>
          <a:xfrm>
            <a:off x="628649" y="1441172"/>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ipsum…lorem ipsum</a:t>
            </a:r>
          </a:p>
        </p:txBody>
      </p:sp>
      <p:sp>
        <p:nvSpPr>
          <p:cNvPr id="9" name="Rectangle 8">
            <a:extLst>
              <a:ext uri="{FF2B5EF4-FFF2-40B4-BE49-F238E27FC236}">
                <a16:creationId xmlns:a16="http://schemas.microsoft.com/office/drawing/2014/main" id="{1D238109-A54E-A441-BDB3-323F97078E6D}"/>
              </a:ext>
            </a:extLst>
          </p:cNvPr>
          <p:cNvSpPr/>
          <p:nvPr/>
        </p:nvSpPr>
        <p:spPr>
          <a:xfrm>
            <a:off x="628648" y="1863204"/>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 dolor sit</a:t>
            </a:r>
          </a:p>
        </p:txBody>
      </p:sp>
      <p:sp>
        <p:nvSpPr>
          <p:cNvPr id="10" name="TextBox 9">
            <a:extLst>
              <a:ext uri="{FF2B5EF4-FFF2-40B4-BE49-F238E27FC236}">
                <a16:creationId xmlns:a16="http://schemas.microsoft.com/office/drawing/2014/main" id="{381561DF-F0B0-F049-BCDE-D42CAA901030}"/>
              </a:ext>
            </a:extLst>
          </p:cNvPr>
          <p:cNvSpPr txBox="1"/>
          <p:nvPr/>
        </p:nvSpPr>
        <p:spPr>
          <a:xfrm>
            <a:off x="579783" y="3465479"/>
            <a:ext cx="634148" cy="369332"/>
          </a:xfrm>
          <a:prstGeom prst="rect">
            <a:avLst/>
          </a:prstGeom>
          <a:noFill/>
        </p:spPr>
        <p:txBody>
          <a:bodyPr wrap="none" rtlCol="0">
            <a:spAutoFit/>
          </a:bodyPr>
          <a:lstStyle/>
          <a:p>
            <a:r>
              <a:rPr lang="en-US" dirty="0"/>
              <a:t>DTM</a:t>
            </a:r>
          </a:p>
        </p:txBody>
      </p:sp>
      <p:sp>
        <p:nvSpPr>
          <p:cNvPr id="11" name="Predefined Process 10">
            <a:extLst>
              <a:ext uri="{FF2B5EF4-FFF2-40B4-BE49-F238E27FC236}">
                <a16:creationId xmlns:a16="http://schemas.microsoft.com/office/drawing/2014/main" id="{44663139-DE83-1548-8FD1-EB79AF9BC167}"/>
              </a:ext>
            </a:extLst>
          </p:cNvPr>
          <p:cNvSpPr/>
          <p:nvPr/>
        </p:nvSpPr>
        <p:spPr>
          <a:xfrm>
            <a:off x="646041" y="2609122"/>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cxnSp>
        <p:nvCxnSpPr>
          <p:cNvPr id="13" name="Straight Arrow Connector 12">
            <a:extLst>
              <a:ext uri="{FF2B5EF4-FFF2-40B4-BE49-F238E27FC236}">
                <a16:creationId xmlns:a16="http://schemas.microsoft.com/office/drawing/2014/main" id="{E1434918-33BC-CD4F-B2F6-5DDB268BFD8E}"/>
              </a:ext>
            </a:extLst>
          </p:cNvPr>
          <p:cNvCxnSpPr>
            <a:stCxn id="9" idx="2"/>
            <a:endCxn id="11" idx="0"/>
          </p:cNvCxnSpPr>
          <p:nvPr/>
        </p:nvCxnSpPr>
        <p:spPr>
          <a:xfrm>
            <a:off x="2158032" y="2234889"/>
            <a:ext cx="8696" cy="37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A3F3F2-B5F6-8EC8-9592-80F90BB1F996}"/>
              </a:ext>
            </a:extLst>
          </p:cNvPr>
          <p:cNvSpPr txBox="1"/>
          <p:nvPr/>
        </p:nvSpPr>
        <p:spPr>
          <a:xfrm>
            <a:off x="367748" y="6015557"/>
            <a:ext cx="7056509" cy="307777"/>
          </a:xfrm>
          <a:prstGeom prst="rect">
            <a:avLst/>
          </a:prstGeom>
          <a:noFill/>
        </p:spPr>
        <p:txBody>
          <a:bodyPr wrap="square" rtlCol="0">
            <a:spAutoFit/>
          </a:bodyPr>
          <a:lstStyle/>
          <a:p>
            <a:r>
              <a:rPr lang="en-US" sz="1400" i="1" dirty="0"/>
              <a:t>*can also be LSA, or other vectors not just frequency count</a:t>
            </a:r>
          </a:p>
        </p:txBody>
      </p:sp>
    </p:spTree>
    <p:extLst>
      <p:ext uri="{BB962C8B-B14F-4D97-AF65-F5344CB8AC3E}">
        <p14:creationId xmlns:p14="http://schemas.microsoft.com/office/powerpoint/2010/main" val="46775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9EAEF-AC39-4F46-A876-835A218CE916}"/>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C68D9455-329F-447E-98A3-DD3FB11137D9}"/>
              </a:ext>
            </a:extLst>
          </p:cNvPr>
          <p:cNvSpPr>
            <a:spLocks noGrp="1"/>
          </p:cNvSpPr>
          <p:nvPr>
            <p:ph type="title"/>
          </p:nvPr>
        </p:nvSpPr>
        <p:spPr/>
        <p:txBody>
          <a:bodyPr/>
          <a:lstStyle/>
          <a:p>
            <a:r>
              <a:rPr lang="en-US" dirty="0" err="1"/>
              <a:t>D_ElasticNetExample.R</a:t>
            </a:r>
            <a:endParaRPr lang="en-US" dirty="0"/>
          </a:p>
        </p:txBody>
      </p:sp>
      <p:sp>
        <p:nvSpPr>
          <p:cNvPr id="4" name="Footer Placeholder 3">
            <a:extLst>
              <a:ext uri="{FF2B5EF4-FFF2-40B4-BE49-F238E27FC236}">
                <a16:creationId xmlns:a16="http://schemas.microsoft.com/office/drawing/2014/main" id="{AAF96DF4-DEB8-4A32-97BF-72315D909EE9}"/>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96BF0B2-5E54-4380-8ECC-7D4A0500B1D2}"/>
              </a:ext>
            </a:extLst>
          </p:cNvPr>
          <p:cNvSpPr>
            <a:spLocks noGrp="1"/>
          </p:cNvSpPr>
          <p:nvPr>
            <p:ph type="sldNum" sz="quarter" idx="4"/>
          </p:nvPr>
        </p:nvSpPr>
        <p:spPr/>
        <p:txBody>
          <a:bodyPr/>
          <a:lstStyle/>
          <a:p>
            <a:fld id="{37290FF7-652B-4475-AEAB-8B1A5D23AE09}" type="slidenum">
              <a:rPr lang="en-US" smtClean="0"/>
              <a:pPr/>
              <a:t>14</a:t>
            </a:fld>
            <a:endParaRPr lang="en-US" dirty="0"/>
          </a:p>
        </p:txBody>
      </p:sp>
      <p:pic>
        <p:nvPicPr>
          <p:cNvPr id="5122" name="Picture 2" descr="Image result for hospital  meme">
            <a:extLst>
              <a:ext uri="{FF2B5EF4-FFF2-40B4-BE49-F238E27FC236}">
                <a16:creationId xmlns:a16="http://schemas.microsoft.com/office/drawing/2014/main" id="{51CC7F37-F786-4DE2-91E8-A86E347DE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915" y="1815818"/>
            <a:ext cx="3276171" cy="322636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CAAFB49-6457-3542-A9A6-A0274DD4E24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61C8D8-E5BF-B147-9DC8-726AE0008BC3}"/>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17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A9DE6-3EE3-4485-A9AB-D058E33ED4F0}"/>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20443A4F-FBD6-4F42-BFF8-8F4DE125DB2A}"/>
              </a:ext>
            </a:extLst>
          </p:cNvPr>
          <p:cNvSpPr>
            <a:spLocks noGrp="1"/>
          </p:cNvSpPr>
          <p:nvPr>
            <p:ph type="title"/>
          </p:nvPr>
        </p:nvSpPr>
        <p:spPr/>
        <p:txBody>
          <a:bodyPr/>
          <a:lstStyle/>
          <a:p>
            <a:r>
              <a:rPr lang="en-US" dirty="0"/>
              <a:t>Matrix Matching</a:t>
            </a:r>
          </a:p>
        </p:txBody>
      </p:sp>
      <p:sp>
        <p:nvSpPr>
          <p:cNvPr id="4" name="Footer Placeholder 3">
            <a:extLst>
              <a:ext uri="{FF2B5EF4-FFF2-40B4-BE49-F238E27FC236}">
                <a16:creationId xmlns:a16="http://schemas.microsoft.com/office/drawing/2014/main" id="{8624CF68-A7CB-43D7-9D1B-B883D62E72E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C91F7682-34A6-48C8-97CC-C2D3BD2B37FF}"/>
              </a:ext>
            </a:extLst>
          </p:cNvPr>
          <p:cNvSpPr>
            <a:spLocks noGrp="1"/>
          </p:cNvSpPr>
          <p:nvPr>
            <p:ph type="sldNum" sz="quarter" idx="4"/>
          </p:nvPr>
        </p:nvSpPr>
        <p:spPr/>
        <p:txBody>
          <a:bodyPr/>
          <a:lstStyle/>
          <a:p>
            <a:fld id="{37290FF7-652B-4475-AEAB-8B1A5D23AE09}" type="slidenum">
              <a:rPr lang="en-US" smtClean="0"/>
              <a:pPr/>
              <a:t>15</a:t>
            </a:fld>
            <a:endParaRPr lang="en-US" dirty="0"/>
          </a:p>
        </p:txBody>
      </p:sp>
      <p:sp>
        <p:nvSpPr>
          <p:cNvPr id="6" name="TextBox 5"/>
          <p:cNvSpPr txBox="1"/>
          <p:nvPr/>
        </p:nvSpPr>
        <p:spPr>
          <a:xfrm>
            <a:off x="778334" y="1119345"/>
            <a:ext cx="7587333" cy="646331"/>
          </a:xfrm>
          <a:prstGeom prst="rect">
            <a:avLst/>
          </a:prstGeom>
          <a:noFill/>
        </p:spPr>
        <p:txBody>
          <a:bodyPr wrap="none" rtlCol="0">
            <a:spAutoFit/>
          </a:bodyPr>
          <a:lstStyle/>
          <a:p>
            <a:pPr marL="285750" indent="-285750">
              <a:buFont typeface="Arial" panose="020B0604020202020204" pitchFamily="34" charset="0"/>
              <a:buChar char="•"/>
            </a:pPr>
            <a:r>
              <a:rPr lang="en-US" dirty="0"/>
              <a:t>Training set will have a vocabulary of X terms</a:t>
            </a:r>
          </a:p>
          <a:p>
            <a:pPr marL="285750" indent="-285750">
              <a:buFont typeface="Arial" panose="020B0604020202020204" pitchFamily="34" charset="0"/>
              <a:buChar char="•"/>
            </a:pPr>
            <a:r>
              <a:rPr lang="en-US" dirty="0"/>
              <a:t>New records &amp; test set could have less than full X terms and/or new terms Y</a:t>
            </a:r>
          </a:p>
        </p:txBody>
      </p:sp>
      <p:sp>
        <p:nvSpPr>
          <p:cNvPr id="7" name="Rectangle 6"/>
          <p:cNvSpPr/>
          <p:nvPr/>
        </p:nvSpPr>
        <p:spPr>
          <a:xfrm>
            <a:off x="93765" y="4249476"/>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model will expect the same matrix X-variables </a:t>
            </a:r>
            <a:r>
              <a:rPr lang="en-US" sz="1600" dirty="0" err="1"/>
              <a:t>ie</a:t>
            </a:r>
            <a:r>
              <a:rPr lang="en-US" sz="1600" dirty="0"/>
              <a:t> same number of columns as the training set.</a:t>
            </a:r>
          </a:p>
        </p:txBody>
      </p:sp>
      <p:grpSp>
        <p:nvGrpSpPr>
          <p:cNvPr id="22" name="Group 21"/>
          <p:cNvGrpSpPr/>
          <p:nvPr/>
        </p:nvGrpSpPr>
        <p:grpSpPr>
          <a:xfrm>
            <a:off x="1414789" y="1845287"/>
            <a:ext cx="2277931" cy="1910251"/>
            <a:chOff x="1004876" y="2701168"/>
            <a:chExt cx="2277931" cy="1910251"/>
          </a:xfrm>
        </p:grpSpPr>
        <p:grpSp>
          <p:nvGrpSpPr>
            <p:cNvPr id="18" name="Group 17"/>
            <p:cNvGrpSpPr/>
            <p:nvPr/>
          </p:nvGrpSpPr>
          <p:grpSpPr>
            <a:xfrm>
              <a:off x="1027118" y="3276605"/>
              <a:ext cx="2233446" cy="1334814"/>
              <a:chOff x="2112580" y="2995449"/>
              <a:chExt cx="2233446" cy="1334814"/>
            </a:xfrm>
          </p:grpSpPr>
          <p:sp>
            <p:nvSpPr>
              <p:cNvPr id="13" name="Freeform 12"/>
              <p:cNvSpPr/>
              <p:nvPr/>
            </p:nvSpPr>
            <p:spPr>
              <a:xfrm>
                <a:off x="3021723" y="3183391"/>
                <a:ext cx="415161" cy="958933"/>
              </a:xfrm>
              <a:custGeom>
                <a:avLst/>
                <a:gdLst>
                  <a:gd name="connsiteX0" fmla="*/ 213950 w 415161"/>
                  <a:gd name="connsiteY0" fmla="*/ 0 h 958933"/>
                  <a:gd name="connsiteX1" fmla="*/ 221221 w 415161"/>
                  <a:gd name="connsiteY1" fmla="*/ 5999 h 958933"/>
                  <a:gd name="connsiteX2" fmla="*/ 415161 w 415161"/>
                  <a:gd name="connsiteY2" fmla="*/ 474211 h 958933"/>
                  <a:gd name="connsiteX3" fmla="*/ 221221 w 415161"/>
                  <a:gd name="connsiteY3" fmla="*/ 942423 h 958933"/>
                  <a:gd name="connsiteX4" fmla="*/ 201212 w 415161"/>
                  <a:gd name="connsiteY4" fmla="*/ 958933 h 958933"/>
                  <a:gd name="connsiteX5" fmla="*/ 193940 w 415161"/>
                  <a:gd name="connsiteY5" fmla="*/ 952933 h 958933"/>
                  <a:gd name="connsiteX6" fmla="*/ 0 w 415161"/>
                  <a:gd name="connsiteY6" fmla="*/ 484721 h 958933"/>
                  <a:gd name="connsiteX7" fmla="*/ 193940 w 415161"/>
                  <a:gd name="connsiteY7" fmla="*/ 16509 h 958933"/>
                  <a:gd name="connsiteX8" fmla="*/ 213950 w 415161"/>
                  <a:gd name="connsiteY8" fmla="*/ 0 h 958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61" h="958933">
                    <a:moveTo>
                      <a:pt x="213950" y="0"/>
                    </a:moveTo>
                    <a:lnTo>
                      <a:pt x="221221" y="5999"/>
                    </a:lnTo>
                    <a:cubicBezTo>
                      <a:pt x="341047" y="125825"/>
                      <a:pt x="415161" y="291363"/>
                      <a:pt x="415161" y="474211"/>
                    </a:cubicBezTo>
                    <a:cubicBezTo>
                      <a:pt x="415161" y="657059"/>
                      <a:pt x="341047" y="822597"/>
                      <a:pt x="221221" y="942423"/>
                    </a:cubicBezTo>
                    <a:lnTo>
                      <a:pt x="201212" y="958933"/>
                    </a:lnTo>
                    <a:lnTo>
                      <a:pt x="193940" y="952933"/>
                    </a:lnTo>
                    <a:cubicBezTo>
                      <a:pt x="74114" y="833107"/>
                      <a:pt x="0" y="667569"/>
                      <a:pt x="0" y="484721"/>
                    </a:cubicBezTo>
                    <a:cubicBezTo>
                      <a:pt x="0" y="301873"/>
                      <a:pt x="74114" y="136335"/>
                      <a:pt x="193940" y="16509"/>
                    </a:cubicBezTo>
                    <a:lnTo>
                      <a:pt x="2139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2112580" y="2995449"/>
                <a:ext cx="1123093" cy="1324304"/>
              </a:xfrm>
              <a:custGeom>
                <a:avLst/>
                <a:gdLst>
                  <a:gd name="connsiteX0" fmla="*/ 662152 w 1123093"/>
                  <a:gd name="connsiteY0" fmla="*/ 0 h 1324304"/>
                  <a:gd name="connsiteX1" fmla="*/ 1032367 w 1123093"/>
                  <a:gd name="connsiteY1" fmla="*/ 113085 h 1324304"/>
                  <a:gd name="connsiteX2" fmla="*/ 1123093 w 1123093"/>
                  <a:gd name="connsiteY2" fmla="*/ 187941 h 1324304"/>
                  <a:gd name="connsiteX3" fmla="*/ 1103083 w 1123093"/>
                  <a:gd name="connsiteY3" fmla="*/ 204450 h 1324304"/>
                  <a:gd name="connsiteX4" fmla="*/ 909143 w 1123093"/>
                  <a:gd name="connsiteY4" fmla="*/ 672662 h 1324304"/>
                  <a:gd name="connsiteX5" fmla="*/ 1103083 w 1123093"/>
                  <a:gd name="connsiteY5" fmla="*/ 1140874 h 1324304"/>
                  <a:gd name="connsiteX6" fmla="*/ 1110355 w 1123093"/>
                  <a:gd name="connsiteY6" fmla="*/ 1146874 h 1324304"/>
                  <a:gd name="connsiteX7" fmla="*/ 1032367 w 1123093"/>
                  <a:gd name="connsiteY7" fmla="*/ 1211219 h 1324304"/>
                  <a:gd name="connsiteX8" fmla="*/ 662152 w 1123093"/>
                  <a:gd name="connsiteY8" fmla="*/ 1324304 h 1324304"/>
                  <a:gd name="connsiteX9" fmla="*/ 0 w 1123093"/>
                  <a:gd name="connsiteY9" fmla="*/ 662152 h 1324304"/>
                  <a:gd name="connsiteX10" fmla="*/ 662152 w 1123093"/>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3" h="1324304">
                    <a:moveTo>
                      <a:pt x="662152" y="0"/>
                    </a:moveTo>
                    <a:cubicBezTo>
                      <a:pt x="799288" y="0"/>
                      <a:pt x="926687" y="41689"/>
                      <a:pt x="1032367" y="113085"/>
                    </a:cubicBezTo>
                    <a:lnTo>
                      <a:pt x="1123093" y="187941"/>
                    </a:lnTo>
                    <a:lnTo>
                      <a:pt x="1103083" y="204450"/>
                    </a:lnTo>
                    <a:cubicBezTo>
                      <a:pt x="983257" y="324276"/>
                      <a:pt x="909143" y="489814"/>
                      <a:pt x="909143" y="672662"/>
                    </a:cubicBezTo>
                    <a:cubicBezTo>
                      <a:pt x="909143" y="855510"/>
                      <a:pt x="983257" y="1021048"/>
                      <a:pt x="1103083" y="1140874"/>
                    </a:cubicBezTo>
                    <a:lnTo>
                      <a:pt x="1110355" y="1146874"/>
                    </a:lnTo>
                    <a:lnTo>
                      <a:pt x="1032367" y="1211219"/>
                    </a:lnTo>
                    <a:cubicBezTo>
                      <a:pt x="926687" y="1282615"/>
                      <a:pt x="799288" y="1324304"/>
                      <a:pt x="662152" y="1324304"/>
                    </a:cubicBezTo>
                    <a:cubicBezTo>
                      <a:pt x="296456" y="1324304"/>
                      <a:pt x="0" y="1027848"/>
                      <a:pt x="0" y="662152"/>
                    </a:cubicBezTo>
                    <a:cubicBezTo>
                      <a:pt x="0" y="296456"/>
                      <a:pt x="296456" y="0"/>
                      <a:pt x="662152"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3222934" y="3005959"/>
                <a:ext cx="1123092" cy="1324304"/>
              </a:xfrm>
              <a:custGeom>
                <a:avLst/>
                <a:gdLst>
                  <a:gd name="connsiteX0" fmla="*/ 460940 w 1123092"/>
                  <a:gd name="connsiteY0" fmla="*/ 0 h 1324304"/>
                  <a:gd name="connsiteX1" fmla="*/ 1123092 w 1123092"/>
                  <a:gd name="connsiteY1" fmla="*/ 662152 h 1324304"/>
                  <a:gd name="connsiteX2" fmla="*/ 460940 w 1123092"/>
                  <a:gd name="connsiteY2" fmla="*/ 1324304 h 1324304"/>
                  <a:gd name="connsiteX3" fmla="*/ 90725 w 1123092"/>
                  <a:gd name="connsiteY3" fmla="*/ 1211219 h 1324304"/>
                  <a:gd name="connsiteX4" fmla="*/ 0 w 1123092"/>
                  <a:gd name="connsiteY4" fmla="*/ 1136364 h 1324304"/>
                  <a:gd name="connsiteX5" fmla="*/ 20009 w 1123092"/>
                  <a:gd name="connsiteY5" fmla="*/ 1119854 h 1324304"/>
                  <a:gd name="connsiteX6" fmla="*/ 213949 w 1123092"/>
                  <a:gd name="connsiteY6" fmla="*/ 651642 h 1324304"/>
                  <a:gd name="connsiteX7" fmla="*/ 20009 w 1123092"/>
                  <a:gd name="connsiteY7" fmla="*/ 183430 h 1324304"/>
                  <a:gd name="connsiteX8" fmla="*/ 12738 w 1123092"/>
                  <a:gd name="connsiteY8" fmla="*/ 177431 h 1324304"/>
                  <a:gd name="connsiteX9" fmla="*/ 90725 w 1123092"/>
                  <a:gd name="connsiteY9" fmla="*/ 113085 h 1324304"/>
                  <a:gd name="connsiteX10" fmla="*/ 460940 w 1123092"/>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2" h="1324304">
                    <a:moveTo>
                      <a:pt x="460940" y="0"/>
                    </a:moveTo>
                    <a:cubicBezTo>
                      <a:pt x="826636" y="0"/>
                      <a:pt x="1123092" y="296456"/>
                      <a:pt x="1123092" y="662152"/>
                    </a:cubicBezTo>
                    <a:cubicBezTo>
                      <a:pt x="1123092" y="1027848"/>
                      <a:pt x="826636" y="1324304"/>
                      <a:pt x="460940" y="1324304"/>
                    </a:cubicBezTo>
                    <a:cubicBezTo>
                      <a:pt x="323804" y="1324304"/>
                      <a:pt x="196405" y="1282615"/>
                      <a:pt x="90725" y="1211219"/>
                    </a:cubicBezTo>
                    <a:lnTo>
                      <a:pt x="0" y="1136364"/>
                    </a:lnTo>
                    <a:lnTo>
                      <a:pt x="20009" y="1119854"/>
                    </a:lnTo>
                    <a:cubicBezTo>
                      <a:pt x="139835" y="1000028"/>
                      <a:pt x="213949" y="834490"/>
                      <a:pt x="213949" y="651642"/>
                    </a:cubicBezTo>
                    <a:cubicBezTo>
                      <a:pt x="213949" y="468794"/>
                      <a:pt x="139835" y="303256"/>
                      <a:pt x="20009" y="183430"/>
                    </a:cubicBezTo>
                    <a:lnTo>
                      <a:pt x="12738" y="177431"/>
                    </a:lnTo>
                    <a:lnTo>
                      <a:pt x="90725" y="113085"/>
                    </a:lnTo>
                    <a:cubicBezTo>
                      <a:pt x="196405" y="41689"/>
                      <a:pt x="323804" y="0"/>
                      <a:pt x="460940"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p:cNvSpPr txBox="1"/>
            <p:nvPr/>
          </p:nvSpPr>
          <p:spPr>
            <a:xfrm>
              <a:off x="1004876" y="2701168"/>
              <a:ext cx="2277931" cy="461665"/>
            </a:xfrm>
            <a:prstGeom prst="rect">
              <a:avLst/>
            </a:prstGeom>
            <a:noFill/>
          </p:spPr>
          <p:txBody>
            <a:bodyPr wrap="none" rtlCol="0">
              <a:spAutoFit/>
            </a:bodyPr>
            <a:lstStyle/>
            <a:p>
              <a:pPr algn="ctr"/>
              <a:r>
                <a:rPr lang="en-US" sz="1200" dirty="0"/>
                <a:t>Identify terms in new </a:t>
              </a:r>
            </a:p>
            <a:p>
              <a:pPr algn="ctr"/>
              <a:r>
                <a:rPr lang="en-US" sz="1200" dirty="0"/>
                <a:t>records shared in the training set.</a:t>
              </a:r>
            </a:p>
          </p:txBody>
        </p:sp>
      </p:grpSp>
      <p:grpSp>
        <p:nvGrpSpPr>
          <p:cNvPr id="21" name="Group 20"/>
          <p:cNvGrpSpPr/>
          <p:nvPr/>
        </p:nvGrpSpPr>
        <p:grpSpPr>
          <a:xfrm>
            <a:off x="5496921" y="1845287"/>
            <a:ext cx="2233446" cy="1910251"/>
            <a:chOff x="5087008" y="2701168"/>
            <a:chExt cx="2233446" cy="1910251"/>
          </a:xfrm>
        </p:grpSpPr>
        <p:grpSp>
          <p:nvGrpSpPr>
            <p:cNvPr id="17" name="Group 16"/>
            <p:cNvGrpSpPr/>
            <p:nvPr/>
          </p:nvGrpSpPr>
          <p:grpSpPr>
            <a:xfrm>
              <a:off x="5087008" y="3276605"/>
              <a:ext cx="2233446" cy="1334814"/>
              <a:chOff x="5087008" y="2927132"/>
              <a:chExt cx="2233446" cy="1334814"/>
            </a:xfrm>
          </p:grpSpPr>
          <p:sp>
            <p:nvSpPr>
              <p:cNvPr id="14" name="Freeform 13"/>
              <p:cNvSpPr/>
              <p:nvPr/>
            </p:nvSpPr>
            <p:spPr>
              <a:xfrm>
                <a:off x="5996151" y="3115074"/>
                <a:ext cx="415161" cy="958933"/>
              </a:xfrm>
              <a:custGeom>
                <a:avLst/>
                <a:gdLst>
                  <a:gd name="connsiteX0" fmla="*/ 213950 w 415161"/>
                  <a:gd name="connsiteY0" fmla="*/ 0 h 958933"/>
                  <a:gd name="connsiteX1" fmla="*/ 221221 w 415161"/>
                  <a:gd name="connsiteY1" fmla="*/ 5999 h 958933"/>
                  <a:gd name="connsiteX2" fmla="*/ 415161 w 415161"/>
                  <a:gd name="connsiteY2" fmla="*/ 474211 h 958933"/>
                  <a:gd name="connsiteX3" fmla="*/ 221221 w 415161"/>
                  <a:gd name="connsiteY3" fmla="*/ 942423 h 958933"/>
                  <a:gd name="connsiteX4" fmla="*/ 201212 w 415161"/>
                  <a:gd name="connsiteY4" fmla="*/ 958933 h 958933"/>
                  <a:gd name="connsiteX5" fmla="*/ 193940 w 415161"/>
                  <a:gd name="connsiteY5" fmla="*/ 952933 h 958933"/>
                  <a:gd name="connsiteX6" fmla="*/ 0 w 415161"/>
                  <a:gd name="connsiteY6" fmla="*/ 484721 h 958933"/>
                  <a:gd name="connsiteX7" fmla="*/ 193940 w 415161"/>
                  <a:gd name="connsiteY7" fmla="*/ 16509 h 958933"/>
                  <a:gd name="connsiteX8" fmla="*/ 213950 w 415161"/>
                  <a:gd name="connsiteY8" fmla="*/ 0 h 958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61" h="958933">
                    <a:moveTo>
                      <a:pt x="213950" y="0"/>
                    </a:moveTo>
                    <a:lnTo>
                      <a:pt x="221221" y="5999"/>
                    </a:lnTo>
                    <a:cubicBezTo>
                      <a:pt x="341047" y="125825"/>
                      <a:pt x="415161" y="291363"/>
                      <a:pt x="415161" y="474211"/>
                    </a:cubicBezTo>
                    <a:cubicBezTo>
                      <a:pt x="415161" y="657059"/>
                      <a:pt x="341047" y="822597"/>
                      <a:pt x="221221" y="942423"/>
                    </a:cubicBezTo>
                    <a:lnTo>
                      <a:pt x="201212" y="958933"/>
                    </a:lnTo>
                    <a:lnTo>
                      <a:pt x="193940" y="952933"/>
                    </a:lnTo>
                    <a:cubicBezTo>
                      <a:pt x="74114" y="833107"/>
                      <a:pt x="0" y="667569"/>
                      <a:pt x="0" y="484721"/>
                    </a:cubicBezTo>
                    <a:cubicBezTo>
                      <a:pt x="0" y="301873"/>
                      <a:pt x="74114" y="136335"/>
                      <a:pt x="193940" y="16509"/>
                    </a:cubicBezTo>
                    <a:lnTo>
                      <a:pt x="2139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p:cNvSpPr/>
              <p:nvPr/>
            </p:nvSpPr>
            <p:spPr>
              <a:xfrm>
                <a:off x="5087008" y="2927132"/>
                <a:ext cx="1123093" cy="1324304"/>
              </a:xfrm>
              <a:custGeom>
                <a:avLst/>
                <a:gdLst>
                  <a:gd name="connsiteX0" fmla="*/ 662152 w 1123093"/>
                  <a:gd name="connsiteY0" fmla="*/ 0 h 1324304"/>
                  <a:gd name="connsiteX1" fmla="*/ 1032367 w 1123093"/>
                  <a:gd name="connsiteY1" fmla="*/ 113085 h 1324304"/>
                  <a:gd name="connsiteX2" fmla="*/ 1123093 w 1123093"/>
                  <a:gd name="connsiteY2" fmla="*/ 187941 h 1324304"/>
                  <a:gd name="connsiteX3" fmla="*/ 1103083 w 1123093"/>
                  <a:gd name="connsiteY3" fmla="*/ 204450 h 1324304"/>
                  <a:gd name="connsiteX4" fmla="*/ 909143 w 1123093"/>
                  <a:gd name="connsiteY4" fmla="*/ 672662 h 1324304"/>
                  <a:gd name="connsiteX5" fmla="*/ 1103083 w 1123093"/>
                  <a:gd name="connsiteY5" fmla="*/ 1140874 h 1324304"/>
                  <a:gd name="connsiteX6" fmla="*/ 1110355 w 1123093"/>
                  <a:gd name="connsiteY6" fmla="*/ 1146874 h 1324304"/>
                  <a:gd name="connsiteX7" fmla="*/ 1032367 w 1123093"/>
                  <a:gd name="connsiteY7" fmla="*/ 1211219 h 1324304"/>
                  <a:gd name="connsiteX8" fmla="*/ 662152 w 1123093"/>
                  <a:gd name="connsiteY8" fmla="*/ 1324304 h 1324304"/>
                  <a:gd name="connsiteX9" fmla="*/ 0 w 1123093"/>
                  <a:gd name="connsiteY9" fmla="*/ 662152 h 1324304"/>
                  <a:gd name="connsiteX10" fmla="*/ 662152 w 1123093"/>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3" h="1324304">
                    <a:moveTo>
                      <a:pt x="662152" y="0"/>
                    </a:moveTo>
                    <a:cubicBezTo>
                      <a:pt x="799288" y="0"/>
                      <a:pt x="926687" y="41689"/>
                      <a:pt x="1032367" y="113085"/>
                    </a:cubicBezTo>
                    <a:lnTo>
                      <a:pt x="1123093" y="187941"/>
                    </a:lnTo>
                    <a:lnTo>
                      <a:pt x="1103083" y="204450"/>
                    </a:lnTo>
                    <a:cubicBezTo>
                      <a:pt x="983257" y="324276"/>
                      <a:pt x="909143" y="489814"/>
                      <a:pt x="909143" y="672662"/>
                    </a:cubicBezTo>
                    <a:cubicBezTo>
                      <a:pt x="909143" y="855510"/>
                      <a:pt x="983257" y="1021048"/>
                      <a:pt x="1103083" y="1140874"/>
                    </a:cubicBezTo>
                    <a:lnTo>
                      <a:pt x="1110355" y="1146874"/>
                    </a:lnTo>
                    <a:lnTo>
                      <a:pt x="1032367" y="1211219"/>
                    </a:lnTo>
                    <a:cubicBezTo>
                      <a:pt x="926687" y="1282615"/>
                      <a:pt x="799288" y="1324304"/>
                      <a:pt x="662152" y="1324304"/>
                    </a:cubicBezTo>
                    <a:cubicBezTo>
                      <a:pt x="296456" y="1324304"/>
                      <a:pt x="0" y="1027848"/>
                      <a:pt x="0" y="662152"/>
                    </a:cubicBezTo>
                    <a:cubicBezTo>
                      <a:pt x="0" y="296456"/>
                      <a:pt x="296456" y="0"/>
                      <a:pt x="662152"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6197362" y="2937642"/>
                <a:ext cx="1123092" cy="1324304"/>
              </a:xfrm>
              <a:custGeom>
                <a:avLst/>
                <a:gdLst>
                  <a:gd name="connsiteX0" fmla="*/ 460940 w 1123092"/>
                  <a:gd name="connsiteY0" fmla="*/ 0 h 1324304"/>
                  <a:gd name="connsiteX1" fmla="*/ 1123092 w 1123092"/>
                  <a:gd name="connsiteY1" fmla="*/ 662152 h 1324304"/>
                  <a:gd name="connsiteX2" fmla="*/ 460940 w 1123092"/>
                  <a:gd name="connsiteY2" fmla="*/ 1324304 h 1324304"/>
                  <a:gd name="connsiteX3" fmla="*/ 90725 w 1123092"/>
                  <a:gd name="connsiteY3" fmla="*/ 1211219 h 1324304"/>
                  <a:gd name="connsiteX4" fmla="*/ 0 w 1123092"/>
                  <a:gd name="connsiteY4" fmla="*/ 1136364 h 1324304"/>
                  <a:gd name="connsiteX5" fmla="*/ 20009 w 1123092"/>
                  <a:gd name="connsiteY5" fmla="*/ 1119854 h 1324304"/>
                  <a:gd name="connsiteX6" fmla="*/ 213949 w 1123092"/>
                  <a:gd name="connsiteY6" fmla="*/ 651642 h 1324304"/>
                  <a:gd name="connsiteX7" fmla="*/ 20009 w 1123092"/>
                  <a:gd name="connsiteY7" fmla="*/ 183430 h 1324304"/>
                  <a:gd name="connsiteX8" fmla="*/ 12738 w 1123092"/>
                  <a:gd name="connsiteY8" fmla="*/ 177431 h 1324304"/>
                  <a:gd name="connsiteX9" fmla="*/ 90725 w 1123092"/>
                  <a:gd name="connsiteY9" fmla="*/ 113085 h 1324304"/>
                  <a:gd name="connsiteX10" fmla="*/ 460940 w 1123092"/>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2" h="1324304">
                    <a:moveTo>
                      <a:pt x="460940" y="0"/>
                    </a:moveTo>
                    <a:cubicBezTo>
                      <a:pt x="826636" y="0"/>
                      <a:pt x="1123092" y="296456"/>
                      <a:pt x="1123092" y="662152"/>
                    </a:cubicBezTo>
                    <a:cubicBezTo>
                      <a:pt x="1123092" y="1027848"/>
                      <a:pt x="826636" y="1324304"/>
                      <a:pt x="460940" y="1324304"/>
                    </a:cubicBezTo>
                    <a:cubicBezTo>
                      <a:pt x="323804" y="1324304"/>
                      <a:pt x="196405" y="1282615"/>
                      <a:pt x="90725" y="1211219"/>
                    </a:cubicBezTo>
                    <a:lnTo>
                      <a:pt x="0" y="1136364"/>
                    </a:lnTo>
                    <a:lnTo>
                      <a:pt x="20009" y="1119854"/>
                    </a:lnTo>
                    <a:cubicBezTo>
                      <a:pt x="139835" y="1000028"/>
                      <a:pt x="213949" y="834490"/>
                      <a:pt x="213949" y="651642"/>
                    </a:cubicBezTo>
                    <a:cubicBezTo>
                      <a:pt x="213949" y="468794"/>
                      <a:pt x="139835" y="303256"/>
                      <a:pt x="20009" y="183430"/>
                    </a:cubicBezTo>
                    <a:lnTo>
                      <a:pt x="12738" y="177431"/>
                    </a:lnTo>
                    <a:lnTo>
                      <a:pt x="90725" y="113085"/>
                    </a:lnTo>
                    <a:cubicBezTo>
                      <a:pt x="196405" y="41689"/>
                      <a:pt x="323804" y="0"/>
                      <a:pt x="460940"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p:cNvSpPr txBox="1"/>
            <p:nvPr/>
          </p:nvSpPr>
          <p:spPr>
            <a:xfrm>
              <a:off x="5271297" y="2701168"/>
              <a:ext cx="1864869" cy="461665"/>
            </a:xfrm>
            <a:prstGeom prst="rect">
              <a:avLst/>
            </a:prstGeom>
            <a:noFill/>
          </p:spPr>
          <p:txBody>
            <a:bodyPr wrap="none" rtlCol="0">
              <a:spAutoFit/>
            </a:bodyPr>
            <a:lstStyle/>
            <a:p>
              <a:pPr algn="ctr"/>
              <a:r>
                <a:rPr lang="en-US" sz="1200" dirty="0"/>
                <a:t>Fill in 0s for terms in </a:t>
              </a:r>
            </a:p>
            <a:p>
              <a:pPr algn="ctr"/>
              <a:r>
                <a:rPr lang="en-US" sz="1200" dirty="0"/>
                <a:t>training not in new records</a:t>
              </a:r>
            </a:p>
          </p:txBody>
        </p:sp>
      </p:grpSp>
      <p:sp>
        <p:nvSpPr>
          <p:cNvPr id="8" name="TextBox 7"/>
          <p:cNvSpPr txBox="1"/>
          <p:nvPr/>
        </p:nvSpPr>
        <p:spPr>
          <a:xfrm>
            <a:off x="2542032" y="3832683"/>
            <a:ext cx="1018227" cy="253916"/>
          </a:xfrm>
          <a:prstGeom prst="rect">
            <a:avLst/>
          </a:prstGeom>
          <a:noFill/>
        </p:spPr>
        <p:txBody>
          <a:bodyPr wrap="none" rtlCol="0">
            <a:spAutoFit/>
          </a:bodyPr>
          <a:lstStyle/>
          <a:p>
            <a:r>
              <a:rPr lang="en-US" sz="1050" dirty="0"/>
              <a:t>Training Words</a:t>
            </a:r>
          </a:p>
        </p:txBody>
      </p:sp>
      <p:sp>
        <p:nvSpPr>
          <p:cNvPr id="23" name="TextBox 22"/>
          <p:cNvSpPr txBox="1"/>
          <p:nvPr/>
        </p:nvSpPr>
        <p:spPr>
          <a:xfrm>
            <a:off x="1505712" y="3832683"/>
            <a:ext cx="825867" cy="253916"/>
          </a:xfrm>
          <a:prstGeom prst="rect">
            <a:avLst/>
          </a:prstGeom>
          <a:noFill/>
        </p:spPr>
        <p:txBody>
          <a:bodyPr wrap="none" rtlCol="0">
            <a:spAutoFit/>
          </a:bodyPr>
          <a:lstStyle/>
          <a:p>
            <a:r>
              <a:rPr lang="en-US" sz="1050" dirty="0"/>
              <a:t>New Words</a:t>
            </a:r>
          </a:p>
        </p:txBody>
      </p:sp>
      <p:sp>
        <p:nvSpPr>
          <p:cNvPr id="24" name="TextBox 23"/>
          <p:cNvSpPr txBox="1"/>
          <p:nvPr/>
        </p:nvSpPr>
        <p:spPr>
          <a:xfrm>
            <a:off x="6790944" y="3783915"/>
            <a:ext cx="1018227" cy="253916"/>
          </a:xfrm>
          <a:prstGeom prst="rect">
            <a:avLst/>
          </a:prstGeom>
          <a:noFill/>
        </p:spPr>
        <p:txBody>
          <a:bodyPr wrap="none" rtlCol="0">
            <a:spAutoFit/>
          </a:bodyPr>
          <a:lstStyle/>
          <a:p>
            <a:r>
              <a:rPr lang="en-US" sz="1050" dirty="0"/>
              <a:t>Training Words</a:t>
            </a:r>
          </a:p>
        </p:txBody>
      </p:sp>
      <p:sp>
        <p:nvSpPr>
          <p:cNvPr id="25" name="TextBox 24"/>
          <p:cNvSpPr txBox="1"/>
          <p:nvPr/>
        </p:nvSpPr>
        <p:spPr>
          <a:xfrm>
            <a:off x="5754624" y="3783915"/>
            <a:ext cx="825867" cy="253916"/>
          </a:xfrm>
          <a:prstGeom prst="rect">
            <a:avLst/>
          </a:prstGeom>
          <a:noFill/>
        </p:spPr>
        <p:txBody>
          <a:bodyPr wrap="none" rtlCol="0">
            <a:spAutoFit/>
          </a:bodyPr>
          <a:lstStyle/>
          <a:p>
            <a:r>
              <a:rPr lang="en-US" sz="1050" dirty="0"/>
              <a:t>New Words</a:t>
            </a:r>
          </a:p>
        </p:txBody>
      </p:sp>
      <p:cxnSp>
        <p:nvCxnSpPr>
          <p:cNvPr id="26" name="Straight Connector 25">
            <a:extLst>
              <a:ext uri="{FF2B5EF4-FFF2-40B4-BE49-F238E27FC236}">
                <a16:creationId xmlns:a16="http://schemas.microsoft.com/office/drawing/2014/main" id="{6EB34A0E-8AB4-C942-830C-28E2FD737B20}"/>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B65172-3175-6D43-A584-F48A1FB77FC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83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Build a model with known data.</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16</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549966" y="2033104"/>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32</a:t>
                      </a:r>
                    </a:p>
                  </a:txBody>
                  <a:tcPr/>
                </a:tc>
                <a:tc>
                  <a:txBody>
                    <a:bodyPr/>
                    <a:lstStyle/>
                    <a:p>
                      <a:r>
                        <a:rPr lang="en-US" dirty="0"/>
                        <a:t>Brown</a:t>
                      </a:r>
                    </a:p>
                  </a:txBody>
                  <a:tcPr/>
                </a:tc>
                <a:tc>
                  <a:txBody>
                    <a:bodyPr/>
                    <a:lstStyle/>
                    <a:p>
                      <a:r>
                        <a:rPr lang="en-US" dirty="0"/>
                        <a:t>52</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0</a:t>
                      </a:r>
                    </a:p>
                  </a:txBody>
                  <a:tcPr/>
                </a:tc>
                <a:tc>
                  <a:txBody>
                    <a:bodyPr/>
                    <a:lstStyle/>
                    <a:p>
                      <a:r>
                        <a:rPr lang="en-US" dirty="0"/>
                        <a:t>12</a:t>
                      </a:r>
                    </a:p>
                  </a:txBody>
                  <a:tcPr/>
                </a:tc>
                <a:tc>
                  <a:txBody>
                    <a:bodyPr/>
                    <a:lstStyle/>
                    <a:p>
                      <a:r>
                        <a:rPr lang="en-US" dirty="0"/>
                        <a:t>Blue</a:t>
                      </a:r>
                    </a:p>
                  </a:txBody>
                  <a:tcPr/>
                </a:tc>
                <a:tc>
                  <a:txBody>
                    <a:bodyPr/>
                    <a:lstStyle/>
                    <a:p>
                      <a:r>
                        <a:rPr lang="en-US" dirty="0"/>
                        <a:t>83</a:t>
                      </a:r>
                    </a:p>
                  </a:txBody>
                  <a:tcPr/>
                </a:tc>
                <a:extLst>
                  <a:ext uri="{0D108BD9-81ED-4DB2-BD59-A6C34878D82A}">
                    <a16:rowId xmlns:a16="http://schemas.microsoft.com/office/drawing/2014/main" val="1984768767"/>
                  </a:ext>
                </a:extLst>
              </a:tr>
              <a:tr h="370840">
                <a:tc>
                  <a:txBody>
                    <a:bodyPr/>
                    <a:lstStyle/>
                    <a:p>
                      <a:r>
                        <a:rPr lang="en-US" dirty="0"/>
                        <a:t>Observation3</a:t>
                      </a:r>
                    </a:p>
                  </a:txBody>
                  <a:tcPr/>
                </a:tc>
                <a:tc>
                  <a:txBody>
                    <a:bodyPr/>
                    <a:lstStyle/>
                    <a:p>
                      <a:r>
                        <a:rPr lang="en-US" dirty="0"/>
                        <a:t>0</a:t>
                      </a:r>
                    </a:p>
                  </a:txBody>
                  <a:tcPr/>
                </a:tc>
                <a:tc>
                  <a:txBody>
                    <a:bodyPr/>
                    <a:lstStyle/>
                    <a:p>
                      <a:r>
                        <a:rPr lang="en-US" dirty="0"/>
                        <a:t>47</a:t>
                      </a:r>
                    </a:p>
                  </a:txBody>
                  <a:tcPr/>
                </a:tc>
                <a:tc>
                  <a:txBody>
                    <a:bodyPr/>
                    <a:lstStyle/>
                    <a:p>
                      <a:r>
                        <a:rPr lang="en-US" dirty="0"/>
                        <a:t>Brown</a:t>
                      </a:r>
                    </a:p>
                  </a:txBody>
                  <a:tcPr/>
                </a:tc>
                <a:tc>
                  <a:txBody>
                    <a:bodyPr/>
                    <a:lstStyle/>
                    <a:p>
                      <a:r>
                        <a:rPr lang="en-US" dirty="0"/>
                        <a:t>29</a:t>
                      </a:r>
                    </a:p>
                  </a:txBody>
                  <a:tcPr/>
                </a:tc>
                <a:extLst>
                  <a:ext uri="{0D108BD9-81ED-4DB2-BD59-A6C34878D82A}">
                    <a16:rowId xmlns:a16="http://schemas.microsoft.com/office/drawing/2014/main" val="84778506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54804336"/>
                  </a:ext>
                </a:extLst>
              </a:tr>
              <a:tr h="370840">
                <a:tc>
                  <a:txBody>
                    <a:bodyPr/>
                    <a:lstStyle/>
                    <a:p>
                      <a:r>
                        <a:rPr lang="en-US" dirty="0" err="1"/>
                        <a:t>ObservationN</a:t>
                      </a:r>
                      <a:endParaRPr lang="en-US" dirty="0"/>
                    </a:p>
                  </a:txBody>
                  <a:tcPr/>
                </a:tc>
                <a:tc>
                  <a:txBody>
                    <a:bodyPr/>
                    <a:lstStyle/>
                    <a:p>
                      <a:r>
                        <a:rPr lang="en-US" dirty="0"/>
                        <a:t>1</a:t>
                      </a:r>
                    </a:p>
                  </a:txBody>
                  <a:tcPr/>
                </a:tc>
                <a:tc>
                  <a:txBody>
                    <a:bodyPr/>
                    <a:lstStyle/>
                    <a:p>
                      <a:r>
                        <a:rPr lang="en-US" dirty="0"/>
                        <a:t>11</a:t>
                      </a:r>
                    </a:p>
                  </a:txBody>
                  <a:tcPr/>
                </a:tc>
                <a:tc>
                  <a:txBody>
                    <a:bodyPr/>
                    <a:lstStyle/>
                    <a:p>
                      <a:r>
                        <a:rPr lang="en-US" dirty="0"/>
                        <a:t>Brown</a:t>
                      </a:r>
                    </a:p>
                  </a:txBody>
                  <a:tcPr/>
                </a:tc>
                <a:tc>
                  <a:txBody>
                    <a:bodyPr/>
                    <a:lstStyle/>
                    <a:p>
                      <a:r>
                        <a:rPr lang="en-US" dirty="0"/>
                        <a:t>36</a:t>
                      </a:r>
                    </a:p>
                  </a:txBody>
                  <a:tcPr/>
                </a:tc>
                <a:extLst>
                  <a:ext uri="{0D108BD9-81ED-4DB2-BD59-A6C34878D82A}">
                    <a16:rowId xmlns:a16="http://schemas.microsoft.com/office/drawing/2014/main" val="4083999284"/>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549966" y="1663772"/>
            <a:ext cx="1415837" cy="369332"/>
          </a:xfrm>
          <a:prstGeom prst="rect">
            <a:avLst/>
          </a:prstGeom>
          <a:noFill/>
        </p:spPr>
        <p:txBody>
          <a:bodyPr wrap="none" rtlCol="0">
            <a:spAutoFit/>
          </a:bodyPr>
          <a:lstStyle/>
          <a:p>
            <a:r>
              <a:rPr lang="en-US" dirty="0"/>
              <a:t>Training Data</a:t>
            </a:r>
          </a:p>
        </p:txBody>
      </p:sp>
      <p:sp>
        <p:nvSpPr>
          <p:cNvPr id="8" name="Rectangle 7">
            <a:extLst>
              <a:ext uri="{FF2B5EF4-FFF2-40B4-BE49-F238E27FC236}">
                <a16:creationId xmlns:a16="http://schemas.microsoft.com/office/drawing/2014/main" id="{1F04DE42-AF2F-2A4E-9D40-4D3000A785F4}"/>
              </a:ext>
            </a:extLst>
          </p:cNvPr>
          <p:cNvSpPr/>
          <p:nvPr/>
        </p:nvSpPr>
        <p:spPr>
          <a:xfrm>
            <a:off x="261257" y="5760723"/>
            <a:ext cx="8490041" cy="56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A typical training set.</a:t>
            </a:r>
            <a:endParaRPr lang="en-US" dirty="0"/>
          </a:p>
        </p:txBody>
      </p:sp>
    </p:spTree>
    <p:extLst>
      <p:ext uri="{BB962C8B-B14F-4D97-AF65-F5344CB8AC3E}">
        <p14:creationId xmlns:p14="http://schemas.microsoft.com/office/powerpoint/2010/main" val="413200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Models are picky.</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17</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549966" y="1486453"/>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32</a:t>
                      </a:r>
                    </a:p>
                  </a:txBody>
                  <a:tcPr/>
                </a:tc>
                <a:tc>
                  <a:txBody>
                    <a:bodyPr/>
                    <a:lstStyle/>
                    <a:p>
                      <a:r>
                        <a:rPr lang="en-US" dirty="0"/>
                        <a:t>Brown</a:t>
                      </a:r>
                    </a:p>
                  </a:txBody>
                  <a:tcPr/>
                </a:tc>
                <a:tc>
                  <a:txBody>
                    <a:bodyPr/>
                    <a:lstStyle/>
                    <a:p>
                      <a:r>
                        <a:rPr lang="en-US" dirty="0"/>
                        <a:t>52</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0</a:t>
                      </a:r>
                    </a:p>
                  </a:txBody>
                  <a:tcPr/>
                </a:tc>
                <a:tc>
                  <a:txBody>
                    <a:bodyPr/>
                    <a:lstStyle/>
                    <a:p>
                      <a:r>
                        <a:rPr lang="en-US" dirty="0"/>
                        <a:t>12</a:t>
                      </a:r>
                    </a:p>
                  </a:txBody>
                  <a:tcPr/>
                </a:tc>
                <a:tc>
                  <a:txBody>
                    <a:bodyPr/>
                    <a:lstStyle/>
                    <a:p>
                      <a:r>
                        <a:rPr lang="en-US" dirty="0"/>
                        <a:t>Blue</a:t>
                      </a:r>
                    </a:p>
                  </a:txBody>
                  <a:tcPr/>
                </a:tc>
                <a:tc>
                  <a:txBody>
                    <a:bodyPr/>
                    <a:lstStyle/>
                    <a:p>
                      <a:r>
                        <a:rPr lang="en-US" dirty="0"/>
                        <a:t>83</a:t>
                      </a:r>
                    </a:p>
                  </a:txBody>
                  <a:tcPr/>
                </a:tc>
                <a:extLst>
                  <a:ext uri="{0D108BD9-81ED-4DB2-BD59-A6C34878D82A}">
                    <a16:rowId xmlns:a16="http://schemas.microsoft.com/office/drawing/2014/main" val="1984768767"/>
                  </a:ext>
                </a:extLst>
              </a:tr>
              <a:tr h="370840">
                <a:tc>
                  <a:txBody>
                    <a:bodyPr/>
                    <a:lstStyle/>
                    <a:p>
                      <a:r>
                        <a:rPr lang="en-US" dirty="0"/>
                        <a:t>Observation3</a:t>
                      </a:r>
                    </a:p>
                  </a:txBody>
                  <a:tcPr/>
                </a:tc>
                <a:tc>
                  <a:txBody>
                    <a:bodyPr/>
                    <a:lstStyle/>
                    <a:p>
                      <a:r>
                        <a:rPr lang="en-US" dirty="0"/>
                        <a:t>0</a:t>
                      </a:r>
                    </a:p>
                  </a:txBody>
                  <a:tcPr/>
                </a:tc>
                <a:tc>
                  <a:txBody>
                    <a:bodyPr/>
                    <a:lstStyle/>
                    <a:p>
                      <a:r>
                        <a:rPr lang="en-US" dirty="0"/>
                        <a:t>47</a:t>
                      </a:r>
                    </a:p>
                  </a:txBody>
                  <a:tcPr/>
                </a:tc>
                <a:tc>
                  <a:txBody>
                    <a:bodyPr/>
                    <a:lstStyle/>
                    <a:p>
                      <a:r>
                        <a:rPr lang="en-US" dirty="0"/>
                        <a:t>Brown</a:t>
                      </a:r>
                    </a:p>
                  </a:txBody>
                  <a:tcPr/>
                </a:tc>
                <a:tc>
                  <a:txBody>
                    <a:bodyPr/>
                    <a:lstStyle/>
                    <a:p>
                      <a:r>
                        <a:rPr lang="en-US" dirty="0"/>
                        <a:t>29</a:t>
                      </a:r>
                    </a:p>
                  </a:txBody>
                  <a:tcPr/>
                </a:tc>
                <a:extLst>
                  <a:ext uri="{0D108BD9-81ED-4DB2-BD59-A6C34878D82A}">
                    <a16:rowId xmlns:a16="http://schemas.microsoft.com/office/drawing/2014/main" val="84778506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54804336"/>
                  </a:ext>
                </a:extLst>
              </a:tr>
              <a:tr h="370840">
                <a:tc>
                  <a:txBody>
                    <a:bodyPr/>
                    <a:lstStyle/>
                    <a:p>
                      <a:r>
                        <a:rPr lang="en-US" dirty="0" err="1"/>
                        <a:t>ObservationN</a:t>
                      </a:r>
                      <a:endParaRPr lang="en-US" dirty="0"/>
                    </a:p>
                  </a:txBody>
                  <a:tcPr/>
                </a:tc>
                <a:tc>
                  <a:txBody>
                    <a:bodyPr/>
                    <a:lstStyle/>
                    <a:p>
                      <a:r>
                        <a:rPr lang="en-US" dirty="0"/>
                        <a:t>1</a:t>
                      </a:r>
                    </a:p>
                  </a:txBody>
                  <a:tcPr/>
                </a:tc>
                <a:tc>
                  <a:txBody>
                    <a:bodyPr/>
                    <a:lstStyle/>
                    <a:p>
                      <a:r>
                        <a:rPr lang="en-US" dirty="0"/>
                        <a:t>11</a:t>
                      </a:r>
                    </a:p>
                  </a:txBody>
                  <a:tcPr/>
                </a:tc>
                <a:tc>
                  <a:txBody>
                    <a:bodyPr/>
                    <a:lstStyle/>
                    <a:p>
                      <a:r>
                        <a:rPr lang="en-US" dirty="0"/>
                        <a:t>Brown</a:t>
                      </a:r>
                    </a:p>
                  </a:txBody>
                  <a:tcPr/>
                </a:tc>
                <a:tc>
                  <a:txBody>
                    <a:bodyPr/>
                    <a:lstStyle/>
                    <a:p>
                      <a:r>
                        <a:rPr lang="en-US" dirty="0"/>
                        <a:t>36</a:t>
                      </a:r>
                    </a:p>
                  </a:txBody>
                  <a:tcPr/>
                </a:tc>
                <a:extLst>
                  <a:ext uri="{0D108BD9-81ED-4DB2-BD59-A6C34878D82A}">
                    <a16:rowId xmlns:a16="http://schemas.microsoft.com/office/drawing/2014/main" val="4083999284"/>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549966" y="1117121"/>
            <a:ext cx="1415837" cy="369332"/>
          </a:xfrm>
          <a:prstGeom prst="rect">
            <a:avLst/>
          </a:prstGeom>
          <a:noFill/>
        </p:spPr>
        <p:txBody>
          <a:bodyPr wrap="none" rtlCol="0">
            <a:spAutoFit/>
          </a:bodyPr>
          <a:lstStyle/>
          <a:p>
            <a:r>
              <a:rPr lang="en-US" dirty="0"/>
              <a:t>Training Data</a:t>
            </a:r>
          </a:p>
        </p:txBody>
      </p:sp>
      <p:sp>
        <p:nvSpPr>
          <p:cNvPr id="8" name="TextBox 7">
            <a:extLst>
              <a:ext uri="{FF2B5EF4-FFF2-40B4-BE49-F238E27FC236}">
                <a16:creationId xmlns:a16="http://schemas.microsoft.com/office/drawing/2014/main" id="{6478554B-05B6-2E4A-9E3B-FC92F9FFC3BA}"/>
              </a:ext>
            </a:extLst>
          </p:cNvPr>
          <p:cNvSpPr txBox="1"/>
          <p:nvPr/>
        </p:nvSpPr>
        <p:spPr>
          <a:xfrm>
            <a:off x="463827" y="3946645"/>
            <a:ext cx="1101905" cy="369332"/>
          </a:xfrm>
          <a:prstGeom prst="rect">
            <a:avLst/>
          </a:prstGeom>
          <a:noFill/>
        </p:spPr>
        <p:txBody>
          <a:bodyPr wrap="none" rtlCol="0">
            <a:spAutoFit/>
          </a:bodyPr>
          <a:lstStyle/>
          <a:p>
            <a:r>
              <a:rPr lang="en-US" dirty="0"/>
              <a:t>New Data</a:t>
            </a:r>
          </a:p>
        </p:txBody>
      </p:sp>
      <p:graphicFrame>
        <p:nvGraphicFramePr>
          <p:cNvPr id="9" name="Table 6">
            <a:extLst>
              <a:ext uri="{FF2B5EF4-FFF2-40B4-BE49-F238E27FC236}">
                <a16:creationId xmlns:a16="http://schemas.microsoft.com/office/drawing/2014/main" id="{DB9F181C-8D65-B641-9868-A13BA6B58F24}"/>
              </a:ext>
            </a:extLst>
          </p:cNvPr>
          <p:cNvGraphicFramePr>
            <a:graphicFrameLocks noGrp="1"/>
          </p:cNvGraphicFramePr>
          <p:nvPr/>
        </p:nvGraphicFramePr>
        <p:xfrm>
          <a:off x="549966" y="4248357"/>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New1</a:t>
                      </a:r>
                    </a:p>
                  </a:txBody>
                  <a:tcPr/>
                </a:tc>
                <a:tc>
                  <a:txBody>
                    <a:bodyPr/>
                    <a:lstStyle/>
                    <a:p>
                      <a:r>
                        <a:rPr lang="en-US" dirty="0"/>
                        <a:t>0</a:t>
                      </a:r>
                    </a:p>
                  </a:txBody>
                  <a:tcPr/>
                </a:tc>
                <a:tc>
                  <a:txBody>
                    <a:bodyPr/>
                    <a:lstStyle/>
                    <a:p>
                      <a:r>
                        <a:rPr lang="en-US" dirty="0"/>
                        <a:t>11</a:t>
                      </a:r>
                    </a:p>
                  </a:txBody>
                  <a:tcPr/>
                </a:tc>
                <a:tc>
                  <a:txBody>
                    <a:bodyPr/>
                    <a:lstStyle/>
                    <a:p>
                      <a:r>
                        <a:rPr lang="en-US" dirty="0"/>
                        <a:t>Brown</a:t>
                      </a:r>
                    </a:p>
                  </a:txBody>
                  <a:tcPr/>
                </a:tc>
                <a:tc>
                  <a:txBody>
                    <a:bodyPr/>
                    <a:lstStyle/>
                    <a:p>
                      <a:r>
                        <a:rPr lang="en-US" dirty="0"/>
                        <a:t>??</a:t>
                      </a:r>
                    </a:p>
                  </a:txBody>
                  <a:tcPr/>
                </a:tc>
                <a:extLst>
                  <a:ext uri="{0D108BD9-81ED-4DB2-BD59-A6C34878D82A}">
                    <a16:rowId xmlns:a16="http://schemas.microsoft.com/office/drawing/2014/main" val="765506212"/>
                  </a:ext>
                </a:extLst>
              </a:tr>
              <a:tr h="370840">
                <a:tc>
                  <a:txBody>
                    <a:bodyPr/>
                    <a:lstStyle/>
                    <a:p>
                      <a:r>
                        <a:rPr lang="en-US" dirty="0"/>
                        <a:t>New2</a:t>
                      </a:r>
                    </a:p>
                  </a:txBody>
                  <a:tcPr/>
                </a:tc>
                <a:tc>
                  <a:txBody>
                    <a:bodyPr/>
                    <a:lstStyle/>
                    <a:p>
                      <a:r>
                        <a:rPr lang="en-US" dirty="0"/>
                        <a:t>0</a:t>
                      </a:r>
                    </a:p>
                  </a:txBody>
                  <a:tcPr/>
                </a:tc>
                <a:tc>
                  <a:txBody>
                    <a:bodyPr/>
                    <a:lstStyle/>
                    <a:p>
                      <a:r>
                        <a:rPr lang="en-US" dirty="0"/>
                        <a:t>7</a:t>
                      </a:r>
                    </a:p>
                  </a:txBody>
                  <a:tcPr/>
                </a:tc>
                <a:tc>
                  <a:txBody>
                    <a:bodyPr/>
                    <a:lstStyle/>
                    <a:p>
                      <a:r>
                        <a:rPr lang="en-US" dirty="0"/>
                        <a:t>Blue</a:t>
                      </a:r>
                    </a:p>
                  </a:txBody>
                  <a:tcPr/>
                </a:tc>
                <a:tc>
                  <a:txBody>
                    <a:bodyPr/>
                    <a:lstStyle/>
                    <a:p>
                      <a:r>
                        <a:rPr lang="en-US" dirty="0"/>
                        <a:t>??</a:t>
                      </a:r>
                    </a:p>
                  </a:txBody>
                  <a:tcPr/>
                </a:tc>
                <a:extLst>
                  <a:ext uri="{0D108BD9-81ED-4DB2-BD59-A6C34878D82A}">
                    <a16:rowId xmlns:a16="http://schemas.microsoft.com/office/drawing/2014/main" val="1984768767"/>
                  </a:ext>
                </a:extLst>
              </a:tr>
            </a:tbl>
          </a:graphicData>
        </a:graphic>
      </p:graphicFrame>
      <p:sp>
        <p:nvSpPr>
          <p:cNvPr id="10" name="Rectangle 9">
            <a:extLst>
              <a:ext uri="{FF2B5EF4-FFF2-40B4-BE49-F238E27FC236}">
                <a16:creationId xmlns:a16="http://schemas.microsoft.com/office/drawing/2014/main" id="{186541C2-0F45-7840-98DD-A6174FB9939F}"/>
              </a:ext>
            </a:extLst>
          </p:cNvPr>
          <p:cNvSpPr/>
          <p:nvPr/>
        </p:nvSpPr>
        <p:spPr>
          <a:xfrm>
            <a:off x="93765" y="5750284"/>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is expecting all X-Vars to be present, no missing, levels to be the same as in training.</a:t>
            </a:r>
          </a:p>
        </p:txBody>
      </p:sp>
    </p:spTree>
    <p:extLst>
      <p:ext uri="{BB962C8B-B14F-4D97-AF65-F5344CB8AC3E}">
        <p14:creationId xmlns:p14="http://schemas.microsoft.com/office/powerpoint/2010/main" val="331647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Along comes new data and the model fails!</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18</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549966" y="1486453"/>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32</a:t>
                      </a:r>
                    </a:p>
                  </a:txBody>
                  <a:tcPr/>
                </a:tc>
                <a:tc>
                  <a:txBody>
                    <a:bodyPr/>
                    <a:lstStyle/>
                    <a:p>
                      <a:r>
                        <a:rPr lang="en-US" dirty="0"/>
                        <a:t>Brown</a:t>
                      </a:r>
                    </a:p>
                  </a:txBody>
                  <a:tcPr/>
                </a:tc>
                <a:tc>
                  <a:txBody>
                    <a:bodyPr/>
                    <a:lstStyle/>
                    <a:p>
                      <a:r>
                        <a:rPr lang="en-US" dirty="0"/>
                        <a:t>T</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0</a:t>
                      </a:r>
                    </a:p>
                  </a:txBody>
                  <a:tcPr/>
                </a:tc>
                <a:tc>
                  <a:txBody>
                    <a:bodyPr/>
                    <a:lstStyle/>
                    <a:p>
                      <a:r>
                        <a:rPr lang="en-US" dirty="0"/>
                        <a:t>12</a:t>
                      </a:r>
                    </a:p>
                  </a:txBody>
                  <a:tcPr/>
                </a:tc>
                <a:tc>
                  <a:txBody>
                    <a:bodyPr/>
                    <a:lstStyle/>
                    <a:p>
                      <a:r>
                        <a:rPr lang="en-US" dirty="0"/>
                        <a:t>Blue</a:t>
                      </a:r>
                    </a:p>
                  </a:txBody>
                  <a:tcPr/>
                </a:tc>
                <a:tc>
                  <a:txBody>
                    <a:bodyPr/>
                    <a:lstStyle/>
                    <a:p>
                      <a:r>
                        <a:rPr lang="en-US" dirty="0"/>
                        <a:t>T</a:t>
                      </a:r>
                    </a:p>
                  </a:txBody>
                  <a:tcPr/>
                </a:tc>
                <a:extLst>
                  <a:ext uri="{0D108BD9-81ED-4DB2-BD59-A6C34878D82A}">
                    <a16:rowId xmlns:a16="http://schemas.microsoft.com/office/drawing/2014/main" val="1984768767"/>
                  </a:ext>
                </a:extLst>
              </a:tr>
              <a:tr h="370840">
                <a:tc>
                  <a:txBody>
                    <a:bodyPr/>
                    <a:lstStyle/>
                    <a:p>
                      <a:r>
                        <a:rPr lang="en-US" dirty="0"/>
                        <a:t>Observation3</a:t>
                      </a:r>
                    </a:p>
                  </a:txBody>
                  <a:tcPr/>
                </a:tc>
                <a:tc>
                  <a:txBody>
                    <a:bodyPr/>
                    <a:lstStyle/>
                    <a:p>
                      <a:r>
                        <a:rPr lang="en-US" dirty="0"/>
                        <a:t>0</a:t>
                      </a:r>
                    </a:p>
                  </a:txBody>
                  <a:tcPr/>
                </a:tc>
                <a:tc>
                  <a:txBody>
                    <a:bodyPr/>
                    <a:lstStyle/>
                    <a:p>
                      <a:r>
                        <a:rPr lang="en-US" dirty="0"/>
                        <a:t>47</a:t>
                      </a:r>
                    </a:p>
                  </a:txBody>
                  <a:tcPr/>
                </a:tc>
                <a:tc>
                  <a:txBody>
                    <a:bodyPr/>
                    <a:lstStyle/>
                    <a:p>
                      <a:r>
                        <a:rPr lang="en-US" dirty="0"/>
                        <a:t>Brown</a:t>
                      </a:r>
                    </a:p>
                  </a:txBody>
                  <a:tcPr/>
                </a:tc>
                <a:tc>
                  <a:txBody>
                    <a:bodyPr/>
                    <a:lstStyle/>
                    <a:p>
                      <a:r>
                        <a:rPr lang="en-US" dirty="0"/>
                        <a:t>F</a:t>
                      </a:r>
                    </a:p>
                  </a:txBody>
                  <a:tcPr/>
                </a:tc>
                <a:extLst>
                  <a:ext uri="{0D108BD9-81ED-4DB2-BD59-A6C34878D82A}">
                    <a16:rowId xmlns:a16="http://schemas.microsoft.com/office/drawing/2014/main" val="84778506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54804336"/>
                  </a:ext>
                </a:extLst>
              </a:tr>
              <a:tr h="370840">
                <a:tc>
                  <a:txBody>
                    <a:bodyPr/>
                    <a:lstStyle/>
                    <a:p>
                      <a:r>
                        <a:rPr lang="en-US" dirty="0" err="1"/>
                        <a:t>ObservationN</a:t>
                      </a:r>
                      <a:endParaRPr lang="en-US" dirty="0"/>
                    </a:p>
                  </a:txBody>
                  <a:tcPr/>
                </a:tc>
                <a:tc>
                  <a:txBody>
                    <a:bodyPr/>
                    <a:lstStyle/>
                    <a:p>
                      <a:r>
                        <a:rPr lang="en-US" dirty="0"/>
                        <a:t>1</a:t>
                      </a:r>
                    </a:p>
                  </a:txBody>
                  <a:tcPr/>
                </a:tc>
                <a:tc>
                  <a:txBody>
                    <a:bodyPr/>
                    <a:lstStyle/>
                    <a:p>
                      <a:r>
                        <a:rPr lang="en-US" dirty="0"/>
                        <a:t>11</a:t>
                      </a:r>
                    </a:p>
                  </a:txBody>
                  <a:tcPr/>
                </a:tc>
                <a:tc>
                  <a:txBody>
                    <a:bodyPr/>
                    <a:lstStyle/>
                    <a:p>
                      <a:r>
                        <a:rPr lang="en-US" dirty="0"/>
                        <a:t>Brown</a:t>
                      </a:r>
                    </a:p>
                  </a:txBody>
                  <a:tcPr/>
                </a:tc>
                <a:tc>
                  <a:txBody>
                    <a:bodyPr/>
                    <a:lstStyle/>
                    <a:p>
                      <a:r>
                        <a:rPr lang="en-US" dirty="0"/>
                        <a:t>T</a:t>
                      </a:r>
                    </a:p>
                  </a:txBody>
                  <a:tcPr/>
                </a:tc>
                <a:extLst>
                  <a:ext uri="{0D108BD9-81ED-4DB2-BD59-A6C34878D82A}">
                    <a16:rowId xmlns:a16="http://schemas.microsoft.com/office/drawing/2014/main" val="4083999284"/>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549966" y="1117121"/>
            <a:ext cx="1415837" cy="369332"/>
          </a:xfrm>
          <a:prstGeom prst="rect">
            <a:avLst/>
          </a:prstGeom>
          <a:noFill/>
        </p:spPr>
        <p:txBody>
          <a:bodyPr wrap="none" rtlCol="0">
            <a:spAutoFit/>
          </a:bodyPr>
          <a:lstStyle/>
          <a:p>
            <a:r>
              <a:rPr lang="en-US" dirty="0"/>
              <a:t>Training Data</a:t>
            </a:r>
          </a:p>
        </p:txBody>
      </p:sp>
      <p:sp>
        <p:nvSpPr>
          <p:cNvPr id="8" name="TextBox 7">
            <a:extLst>
              <a:ext uri="{FF2B5EF4-FFF2-40B4-BE49-F238E27FC236}">
                <a16:creationId xmlns:a16="http://schemas.microsoft.com/office/drawing/2014/main" id="{6478554B-05B6-2E4A-9E3B-FC92F9FFC3BA}"/>
              </a:ext>
            </a:extLst>
          </p:cNvPr>
          <p:cNvSpPr txBox="1"/>
          <p:nvPr/>
        </p:nvSpPr>
        <p:spPr>
          <a:xfrm>
            <a:off x="463827" y="3946645"/>
            <a:ext cx="1101905" cy="369332"/>
          </a:xfrm>
          <a:prstGeom prst="rect">
            <a:avLst/>
          </a:prstGeom>
          <a:noFill/>
        </p:spPr>
        <p:txBody>
          <a:bodyPr wrap="none" rtlCol="0">
            <a:spAutoFit/>
          </a:bodyPr>
          <a:lstStyle/>
          <a:p>
            <a:r>
              <a:rPr lang="en-US" dirty="0"/>
              <a:t>New Data</a:t>
            </a:r>
          </a:p>
        </p:txBody>
      </p:sp>
      <p:graphicFrame>
        <p:nvGraphicFramePr>
          <p:cNvPr id="9" name="Table 6">
            <a:extLst>
              <a:ext uri="{FF2B5EF4-FFF2-40B4-BE49-F238E27FC236}">
                <a16:creationId xmlns:a16="http://schemas.microsoft.com/office/drawing/2014/main" id="{DB9F181C-8D65-B641-9868-A13BA6B58F24}"/>
              </a:ext>
            </a:extLst>
          </p:cNvPr>
          <p:cNvGraphicFramePr>
            <a:graphicFrameLocks noGrp="1"/>
          </p:cNvGraphicFramePr>
          <p:nvPr/>
        </p:nvGraphicFramePr>
        <p:xfrm>
          <a:off x="549966" y="4248357"/>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New1</a:t>
                      </a:r>
                    </a:p>
                  </a:txBody>
                  <a:tcPr/>
                </a:tc>
                <a:tc>
                  <a:txBody>
                    <a:bodyPr/>
                    <a:lstStyle/>
                    <a:p>
                      <a:r>
                        <a:rPr lang="en-US" dirty="0">
                          <a:highlight>
                            <a:srgbClr val="FFFF00"/>
                          </a:highlight>
                        </a:rPr>
                        <a:t>NA</a:t>
                      </a:r>
                    </a:p>
                  </a:txBody>
                  <a:tcPr/>
                </a:tc>
                <a:tc>
                  <a:txBody>
                    <a:bodyPr/>
                    <a:lstStyle/>
                    <a:p>
                      <a:r>
                        <a:rPr lang="en-US" dirty="0"/>
                        <a:t>11</a:t>
                      </a:r>
                    </a:p>
                  </a:txBody>
                  <a:tcPr/>
                </a:tc>
                <a:tc>
                  <a:txBody>
                    <a:bodyPr/>
                    <a:lstStyle/>
                    <a:p>
                      <a:r>
                        <a:rPr lang="en-US" dirty="0"/>
                        <a:t>Brown</a:t>
                      </a:r>
                    </a:p>
                  </a:txBody>
                  <a:tcPr/>
                </a:tc>
                <a:tc>
                  <a:txBody>
                    <a:bodyPr/>
                    <a:lstStyle/>
                    <a:p>
                      <a:r>
                        <a:rPr lang="en-US" dirty="0"/>
                        <a:t>??</a:t>
                      </a:r>
                    </a:p>
                  </a:txBody>
                  <a:tcPr/>
                </a:tc>
                <a:extLst>
                  <a:ext uri="{0D108BD9-81ED-4DB2-BD59-A6C34878D82A}">
                    <a16:rowId xmlns:a16="http://schemas.microsoft.com/office/drawing/2014/main" val="765506212"/>
                  </a:ext>
                </a:extLst>
              </a:tr>
              <a:tr h="370840">
                <a:tc>
                  <a:txBody>
                    <a:bodyPr/>
                    <a:lstStyle/>
                    <a:p>
                      <a:r>
                        <a:rPr lang="en-US" dirty="0"/>
                        <a:t>New2</a:t>
                      </a:r>
                    </a:p>
                  </a:txBody>
                  <a:tcPr/>
                </a:tc>
                <a:tc>
                  <a:txBody>
                    <a:bodyPr/>
                    <a:lstStyle/>
                    <a:p>
                      <a:r>
                        <a:rPr lang="en-US" dirty="0"/>
                        <a:t>0</a:t>
                      </a:r>
                    </a:p>
                  </a:txBody>
                  <a:tcPr/>
                </a:tc>
                <a:tc>
                  <a:txBody>
                    <a:bodyPr/>
                    <a:lstStyle/>
                    <a:p>
                      <a:r>
                        <a:rPr lang="en-US" dirty="0"/>
                        <a:t>7</a:t>
                      </a:r>
                    </a:p>
                  </a:txBody>
                  <a:tcPr/>
                </a:tc>
                <a:tc>
                  <a:txBody>
                    <a:bodyPr/>
                    <a:lstStyle/>
                    <a:p>
                      <a:r>
                        <a:rPr lang="en-US" dirty="0">
                          <a:highlight>
                            <a:srgbClr val="FFFF00"/>
                          </a:highlight>
                        </a:rPr>
                        <a:t>Purple</a:t>
                      </a:r>
                    </a:p>
                  </a:txBody>
                  <a:tcPr/>
                </a:tc>
                <a:tc>
                  <a:txBody>
                    <a:bodyPr/>
                    <a:lstStyle/>
                    <a:p>
                      <a:r>
                        <a:rPr lang="en-US" dirty="0"/>
                        <a:t>??</a:t>
                      </a:r>
                    </a:p>
                  </a:txBody>
                  <a:tcPr/>
                </a:tc>
                <a:extLst>
                  <a:ext uri="{0D108BD9-81ED-4DB2-BD59-A6C34878D82A}">
                    <a16:rowId xmlns:a16="http://schemas.microsoft.com/office/drawing/2014/main" val="1984768767"/>
                  </a:ext>
                </a:extLst>
              </a:tr>
            </a:tbl>
          </a:graphicData>
        </a:graphic>
      </p:graphicFrame>
      <p:sp>
        <p:nvSpPr>
          <p:cNvPr id="10" name="Rectangle 9">
            <a:extLst>
              <a:ext uri="{FF2B5EF4-FFF2-40B4-BE49-F238E27FC236}">
                <a16:creationId xmlns:a16="http://schemas.microsoft.com/office/drawing/2014/main" id="{186541C2-0F45-7840-98DD-A6174FB9939F}"/>
              </a:ext>
            </a:extLst>
          </p:cNvPr>
          <p:cNvSpPr/>
          <p:nvPr/>
        </p:nvSpPr>
        <p:spPr>
          <a:xfrm>
            <a:off x="93765" y="5750284"/>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not be able to predict or classify these records because there is missing &amp; new information.</a:t>
            </a:r>
          </a:p>
        </p:txBody>
      </p:sp>
    </p:spTree>
    <p:extLst>
      <p:ext uri="{BB962C8B-B14F-4D97-AF65-F5344CB8AC3E}">
        <p14:creationId xmlns:p14="http://schemas.microsoft.com/office/powerpoint/2010/main" val="290497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You’ve seen this, but text is hard!</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19</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3861904"/>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631133" y="1107421"/>
            <a:ext cx="1415837" cy="369332"/>
          </a:xfrm>
          <a:prstGeom prst="rect">
            <a:avLst/>
          </a:prstGeom>
          <a:noFill/>
        </p:spPr>
        <p:txBody>
          <a:bodyPr wrap="none" rtlCol="0">
            <a:spAutoFit/>
          </a:bodyPr>
          <a:lstStyle/>
          <a:p>
            <a:r>
              <a:rPr lang="en-US" dirty="0"/>
              <a:t>Training Data</a:t>
            </a:r>
          </a:p>
        </p:txBody>
      </p:sp>
      <p:sp>
        <p:nvSpPr>
          <p:cNvPr id="8" name="Rectangle 7">
            <a:extLst>
              <a:ext uri="{FF2B5EF4-FFF2-40B4-BE49-F238E27FC236}">
                <a16:creationId xmlns:a16="http://schemas.microsoft.com/office/drawing/2014/main" id="{C64D2FF1-E342-C746-B52F-23BF511A304B}"/>
              </a:ext>
            </a:extLst>
          </p:cNvPr>
          <p:cNvSpPr/>
          <p:nvPr/>
        </p:nvSpPr>
        <p:spPr>
          <a:xfrm>
            <a:off x="628649" y="1441172"/>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ipsum…lorem ipsum</a:t>
            </a:r>
          </a:p>
        </p:txBody>
      </p:sp>
      <p:sp>
        <p:nvSpPr>
          <p:cNvPr id="9" name="Rectangle 8">
            <a:extLst>
              <a:ext uri="{FF2B5EF4-FFF2-40B4-BE49-F238E27FC236}">
                <a16:creationId xmlns:a16="http://schemas.microsoft.com/office/drawing/2014/main" id="{1D238109-A54E-A441-BDB3-323F97078E6D}"/>
              </a:ext>
            </a:extLst>
          </p:cNvPr>
          <p:cNvSpPr/>
          <p:nvPr/>
        </p:nvSpPr>
        <p:spPr>
          <a:xfrm>
            <a:off x="628648" y="1863204"/>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 dolor sit</a:t>
            </a:r>
          </a:p>
        </p:txBody>
      </p:sp>
      <p:sp>
        <p:nvSpPr>
          <p:cNvPr id="10" name="TextBox 9">
            <a:extLst>
              <a:ext uri="{FF2B5EF4-FFF2-40B4-BE49-F238E27FC236}">
                <a16:creationId xmlns:a16="http://schemas.microsoft.com/office/drawing/2014/main" id="{381561DF-F0B0-F049-BCDE-D42CAA901030}"/>
              </a:ext>
            </a:extLst>
          </p:cNvPr>
          <p:cNvSpPr txBox="1"/>
          <p:nvPr/>
        </p:nvSpPr>
        <p:spPr>
          <a:xfrm>
            <a:off x="579783" y="3465479"/>
            <a:ext cx="634148" cy="369332"/>
          </a:xfrm>
          <a:prstGeom prst="rect">
            <a:avLst/>
          </a:prstGeom>
          <a:noFill/>
        </p:spPr>
        <p:txBody>
          <a:bodyPr wrap="none" rtlCol="0">
            <a:spAutoFit/>
          </a:bodyPr>
          <a:lstStyle/>
          <a:p>
            <a:r>
              <a:rPr lang="en-US" dirty="0"/>
              <a:t>DTM</a:t>
            </a:r>
          </a:p>
        </p:txBody>
      </p:sp>
      <p:sp>
        <p:nvSpPr>
          <p:cNvPr id="11" name="Predefined Process 10">
            <a:extLst>
              <a:ext uri="{FF2B5EF4-FFF2-40B4-BE49-F238E27FC236}">
                <a16:creationId xmlns:a16="http://schemas.microsoft.com/office/drawing/2014/main" id="{44663139-DE83-1548-8FD1-EB79AF9BC167}"/>
              </a:ext>
            </a:extLst>
          </p:cNvPr>
          <p:cNvSpPr/>
          <p:nvPr/>
        </p:nvSpPr>
        <p:spPr>
          <a:xfrm>
            <a:off x="646041" y="2609122"/>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cxnSp>
        <p:nvCxnSpPr>
          <p:cNvPr id="13" name="Straight Arrow Connector 12">
            <a:extLst>
              <a:ext uri="{FF2B5EF4-FFF2-40B4-BE49-F238E27FC236}">
                <a16:creationId xmlns:a16="http://schemas.microsoft.com/office/drawing/2014/main" id="{E1434918-33BC-CD4F-B2F6-5DDB268BFD8E}"/>
              </a:ext>
            </a:extLst>
          </p:cNvPr>
          <p:cNvCxnSpPr>
            <a:stCxn id="9" idx="2"/>
            <a:endCxn id="11" idx="0"/>
          </p:cNvCxnSpPr>
          <p:nvPr/>
        </p:nvCxnSpPr>
        <p:spPr>
          <a:xfrm>
            <a:off x="2158032" y="2234889"/>
            <a:ext cx="8696" cy="37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36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22776-A38F-49A5-BB26-5D9674C103AC}"/>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39988D48-8216-465C-83C2-8A7495E78ECF}"/>
              </a:ext>
            </a:extLst>
          </p:cNvPr>
          <p:cNvSpPr>
            <a:spLocks noGrp="1"/>
          </p:cNvSpPr>
          <p:nvPr>
            <p:ph type="title"/>
          </p:nvPr>
        </p:nvSpPr>
        <p:spPr/>
        <p:txBody>
          <a:bodyPr/>
          <a:lstStyle/>
          <a:p>
            <a:r>
              <a:rPr lang="en-US" dirty="0"/>
              <a:t>Hospital Readmissions is a problem</a:t>
            </a:r>
          </a:p>
        </p:txBody>
      </p:sp>
      <p:sp>
        <p:nvSpPr>
          <p:cNvPr id="4" name="Footer Placeholder 3">
            <a:extLst>
              <a:ext uri="{FF2B5EF4-FFF2-40B4-BE49-F238E27FC236}">
                <a16:creationId xmlns:a16="http://schemas.microsoft.com/office/drawing/2014/main" id="{BCD156DB-1790-45BC-B356-942101765088}"/>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13E6CFE-F5DD-4A8C-A9F2-13B5C90794AD}"/>
              </a:ext>
            </a:extLst>
          </p:cNvPr>
          <p:cNvSpPr>
            <a:spLocks noGrp="1"/>
          </p:cNvSpPr>
          <p:nvPr>
            <p:ph type="sldNum" sz="quarter" idx="4"/>
          </p:nvPr>
        </p:nvSpPr>
        <p:spPr/>
        <p:txBody>
          <a:bodyPr/>
          <a:lstStyle/>
          <a:p>
            <a:fld id="{37290FF7-652B-4475-AEAB-8B1A5D23AE09}" type="slidenum">
              <a:rPr lang="en-US" smtClean="0"/>
              <a:pPr/>
              <a:t>2</a:t>
            </a:fld>
            <a:endParaRPr lang="en-US" dirty="0"/>
          </a:p>
        </p:txBody>
      </p:sp>
      <p:sp>
        <p:nvSpPr>
          <p:cNvPr id="6" name="TextBox 5"/>
          <p:cNvSpPr txBox="1"/>
          <p:nvPr/>
        </p:nvSpPr>
        <p:spPr>
          <a:xfrm>
            <a:off x="126124" y="2238704"/>
            <a:ext cx="865526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$41B spent annually treating patients within 30 days of their initial discharge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Government programs Medicare/Medicaid fine hospitals for readmissions driving up costs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Additional patient hardship, stress &amp; strain</a:t>
            </a:r>
          </a:p>
        </p:txBody>
      </p:sp>
      <p:cxnSp>
        <p:nvCxnSpPr>
          <p:cNvPr id="7" name="Straight Connector 6">
            <a:extLst>
              <a:ext uri="{FF2B5EF4-FFF2-40B4-BE49-F238E27FC236}">
                <a16:creationId xmlns:a16="http://schemas.microsoft.com/office/drawing/2014/main" id="{1E7E0CE9-7483-B24A-A9C1-2D7C5E09BC3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0A2EE27-3E52-BD4E-AA58-853A6E6E8B0C}"/>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Text modeling is hard.</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20</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1337371"/>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dirty="0"/>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0" name="TextBox 9">
            <a:extLst>
              <a:ext uri="{FF2B5EF4-FFF2-40B4-BE49-F238E27FC236}">
                <a16:creationId xmlns:a16="http://schemas.microsoft.com/office/drawing/2014/main" id="{381561DF-F0B0-F049-BCDE-D42CAA901030}"/>
              </a:ext>
            </a:extLst>
          </p:cNvPr>
          <p:cNvSpPr txBox="1"/>
          <p:nvPr/>
        </p:nvSpPr>
        <p:spPr>
          <a:xfrm>
            <a:off x="367748" y="1038514"/>
            <a:ext cx="634148" cy="369332"/>
          </a:xfrm>
          <a:prstGeom prst="rect">
            <a:avLst/>
          </a:prstGeom>
          <a:noFill/>
        </p:spPr>
        <p:txBody>
          <a:bodyPr wrap="none" rtlCol="0">
            <a:spAutoFit/>
          </a:bodyPr>
          <a:lstStyle/>
          <a:p>
            <a:r>
              <a:rPr lang="en-US" dirty="0"/>
              <a:t>DTM</a:t>
            </a:r>
          </a:p>
        </p:txBody>
      </p:sp>
      <p:sp>
        <p:nvSpPr>
          <p:cNvPr id="12" name="Rectangle 11">
            <a:extLst>
              <a:ext uri="{FF2B5EF4-FFF2-40B4-BE49-F238E27FC236}">
                <a16:creationId xmlns:a16="http://schemas.microsoft.com/office/drawing/2014/main" id="{F1599CCD-E73E-AD4A-AD58-C575ABD81A6E}"/>
              </a:ext>
            </a:extLst>
          </p:cNvPr>
          <p:cNvSpPr/>
          <p:nvPr/>
        </p:nvSpPr>
        <p:spPr>
          <a:xfrm>
            <a:off x="367748" y="3473347"/>
            <a:ext cx="3041374"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ipsum dolor sit </a:t>
            </a:r>
            <a:r>
              <a:rPr lang="en-US" u="sng" dirty="0" err="1"/>
              <a:t>amet</a:t>
            </a:r>
            <a:endParaRPr lang="en-US" u="sng" dirty="0"/>
          </a:p>
        </p:txBody>
      </p:sp>
      <p:sp>
        <p:nvSpPr>
          <p:cNvPr id="14" name="Predefined Process 13">
            <a:extLst>
              <a:ext uri="{FF2B5EF4-FFF2-40B4-BE49-F238E27FC236}">
                <a16:creationId xmlns:a16="http://schemas.microsoft.com/office/drawing/2014/main" id="{C0952677-BC84-2D46-B676-F4851627F127}"/>
              </a:ext>
            </a:extLst>
          </p:cNvPr>
          <p:cNvSpPr/>
          <p:nvPr/>
        </p:nvSpPr>
        <p:spPr>
          <a:xfrm>
            <a:off x="367748" y="4071567"/>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graphicFrame>
        <p:nvGraphicFramePr>
          <p:cNvPr id="15" name="Table 6">
            <a:extLst>
              <a:ext uri="{FF2B5EF4-FFF2-40B4-BE49-F238E27FC236}">
                <a16:creationId xmlns:a16="http://schemas.microsoft.com/office/drawing/2014/main" id="{677A490A-CDC5-E641-89A1-41CB3B895953}"/>
              </a:ext>
            </a:extLst>
          </p:cNvPr>
          <p:cNvGraphicFramePr>
            <a:graphicFrameLocks noGrp="1"/>
          </p:cNvGraphicFramePr>
          <p:nvPr/>
        </p:nvGraphicFramePr>
        <p:xfrm>
          <a:off x="367748" y="4945344"/>
          <a:ext cx="7224330" cy="741680"/>
        </p:xfrm>
        <a:graphic>
          <a:graphicData uri="http://schemas.openxmlformats.org/drawingml/2006/table">
            <a:tbl>
              <a:tblPr firstRow="1" bandRow="1">
                <a:tableStyleId>{5C22544A-7EE6-4342-B048-85BDC9FD1C3A}</a:tableStyleId>
              </a:tblPr>
              <a:tblGrid>
                <a:gridCol w="1204055">
                  <a:extLst>
                    <a:ext uri="{9D8B030D-6E8A-4147-A177-3AD203B41FA5}">
                      <a16:colId xmlns:a16="http://schemas.microsoft.com/office/drawing/2014/main" val="1763945171"/>
                    </a:ext>
                  </a:extLst>
                </a:gridCol>
                <a:gridCol w="1204055">
                  <a:extLst>
                    <a:ext uri="{9D8B030D-6E8A-4147-A177-3AD203B41FA5}">
                      <a16:colId xmlns:a16="http://schemas.microsoft.com/office/drawing/2014/main" val="3672649975"/>
                    </a:ext>
                  </a:extLst>
                </a:gridCol>
                <a:gridCol w="1204055">
                  <a:extLst>
                    <a:ext uri="{9D8B030D-6E8A-4147-A177-3AD203B41FA5}">
                      <a16:colId xmlns:a16="http://schemas.microsoft.com/office/drawing/2014/main" val="1700470532"/>
                    </a:ext>
                  </a:extLst>
                </a:gridCol>
                <a:gridCol w="1204055">
                  <a:extLst>
                    <a:ext uri="{9D8B030D-6E8A-4147-A177-3AD203B41FA5}">
                      <a16:colId xmlns:a16="http://schemas.microsoft.com/office/drawing/2014/main" val="1814337124"/>
                    </a:ext>
                  </a:extLst>
                </a:gridCol>
                <a:gridCol w="1204055">
                  <a:extLst>
                    <a:ext uri="{9D8B030D-6E8A-4147-A177-3AD203B41FA5}">
                      <a16:colId xmlns:a16="http://schemas.microsoft.com/office/drawing/2014/main" val="800509653"/>
                    </a:ext>
                  </a:extLst>
                </a:gridCol>
                <a:gridCol w="1204055">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X-</a:t>
                      </a:r>
                      <a:r>
                        <a:rPr lang="en-US" dirty="0" err="1"/>
                        <a:t>Amet</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highlight>
                            <a:srgbClr val="FFFF00"/>
                          </a:highlight>
                        </a:rPr>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6" name="TextBox 15">
            <a:extLst>
              <a:ext uri="{FF2B5EF4-FFF2-40B4-BE49-F238E27FC236}">
                <a16:creationId xmlns:a16="http://schemas.microsoft.com/office/drawing/2014/main" id="{F3761C60-E447-9E41-AB94-8CC7963EE0F6}"/>
              </a:ext>
            </a:extLst>
          </p:cNvPr>
          <p:cNvSpPr txBox="1"/>
          <p:nvPr/>
        </p:nvSpPr>
        <p:spPr>
          <a:xfrm>
            <a:off x="255106" y="3104015"/>
            <a:ext cx="1101905" cy="369332"/>
          </a:xfrm>
          <a:prstGeom prst="rect">
            <a:avLst/>
          </a:prstGeom>
          <a:noFill/>
        </p:spPr>
        <p:txBody>
          <a:bodyPr wrap="none" rtlCol="0">
            <a:spAutoFit/>
          </a:bodyPr>
          <a:lstStyle/>
          <a:p>
            <a:r>
              <a:rPr lang="en-US" dirty="0"/>
              <a:t>New Data</a:t>
            </a:r>
          </a:p>
        </p:txBody>
      </p:sp>
      <p:sp>
        <p:nvSpPr>
          <p:cNvPr id="17" name="Rectangle 16">
            <a:extLst>
              <a:ext uri="{FF2B5EF4-FFF2-40B4-BE49-F238E27FC236}">
                <a16:creationId xmlns:a16="http://schemas.microsoft.com/office/drawing/2014/main" id="{D1927379-3582-ED4F-8F3A-32D80EFD396B}"/>
              </a:ext>
            </a:extLst>
          </p:cNvPr>
          <p:cNvSpPr/>
          <p:nvPr/>
        </p:nvSpPr>
        <p:spPr>
          <a:xfrm>
            <a:off x="93765" y="6127969"/>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not be able to predict or classify these records because there is missing &amp; new information.</a:t>
            </a:r>
          </a:p>
        </p:txBody>
      </p:sp>
      <p:cxnSp>
        <p:nvCxnSpPr>
          <p:cNvPr id="13" name="Straight Arrow Connector 12">
            <a:extLst>
              <a:ext uri="{FF2B5EF4-FFF2-40B4-BE49-F238E27FC236}">
                <a16:creationId xmlns:a16="http://schemas.microsoft.com/office/drawing/2014/main" id="{0AD3997B-A80A-DF40-AD0E-5CF2ED5FF6D1}"/>
              </a:ext>
            </a:extLst>
          </p:cNvPr>
          <p:cNvCxnSpPr>
            <a:cxnSpLocks/>
            <a:stCxn id="12" idx="2"/>
            <a:endCxn id="14" idx="0"/>
          </p:cNvCxnSpPr>
          <p:nvPr/>
        </p:nvCxnSpPr>
        <p:spPr>
          <a:xfrm>
            <a:off x="1888435" y="3845032"/>
            <a:ext cx="0" cy="22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2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Text modeling is hard.</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21</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1337371"/>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dirty="0"/>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0" name="TextBox 9">
            <a:extLst>
              <a:ext uri="{FF2B5EF4-FFF2-40B4-BE49-F238E27FC236}">
                <a16:creationId xmlns:a16="http://schemas.microsoft.com/office/drawing/2014/main" id="{381561DF-F0B0-F049-BCDE-D42CAA901030}"/>
              </a:ext>
            </a:extLst>
          </p:cNvPr>
          <p:cNvSpPr txBox="1"/>
          <p:nvPr/>
        </p:nvSpPr>
        <p:spPr>
          <a:xfrm>
            <a:off x="367748" y="1038514"/>
            <a:ext cx="634148" cy="369332"/>
          </a:xfrm>
          <a:prstGeom prst="rect">
            <a:avLst/>
          </a:prstGeom>
          <a:noFill/>
        </p:spPr>
        <p:txBody>
          <a:bodyPr wrap="none" rtlCol="0">
            <a:spAutoFit/>
          </a:bodyPr>
          <a:lstStyle/>
          <a:p>
            <a:r>
              <a:rPr lang="en-US" dirty="0"/>
              <a:t>DTM</a:t>
            </a:r>
          </a:p>
        </p:txBody>
      </p:sp>
      <p:sp>
        <p:nvSpPr>
          <p:cNvPr id="12" name="Rectangle 11">
            <a:extLst>
              <a:ext uri="{FF2B5EF4-FFF2-40B4-BE49-F238E27FC236}">
                <a16:creationId xmlns:a16="http://schemas.microsoft.com/office/drawing/2014/main" id="{F1599CCD-E73E-AD4A-AD58-C575ABD81A6E}"/>
              </a:ext>
            </a:extLst>
          </p:cNvPr>
          <p:cNvSpPr/>
          <p:nvPr/>
        </p:nvSpPr>
        <p:spPr>
          <a:xfrm>
            <a:off x="367748" y="3058347"/>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ipsum dolor sit </a:t>
            </a:r>
            <a:r>
              <a:rPr lang="en-US" u="sng" dirty="0" err="1"/>
              <a:t>amet</a:t>
            </a:r>
            <a:endParaRPr lang="en-US" u="sng" dirty="0"/>
          </a:p>
        </p:txBody>
      </p:sp>
      <p:sp>
        <p:nvSpPr>
          <p:cNvPr id="14" name="Predefined Process 13">
            <a:extLst>
              <a:ext uri="{FF2B5EF4-FFF2-40B4-BE49-F238E27FC236}">
                <a16:creationId xmlns:a16="http://schemas.microsoft.com/office/drawing/2014/main" id="{C0952677-BC84-2D46-B676-F4851627F127}"/>
              </a:ext>
            </a:extLst>
          </p:cNvPr>
          <p:cNvSpPr/>
          <p:nvPr/>
        </p:nvSpPr>
        <p:spPr>
          <a:xfrm>
            <a:off x="367748" y="3486980"/>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graphicFrame>
        <p:nvGraphicFramePr>
          <p:cNvPr id="15" name="Table 6">
            <a:extLst>
              <a:ext uri="{FF2B5EF4-FFF2-40B4-BE49-F238E27FC236}">
                <a16:creationId xmlns:a16="http://schemas.microsoft.com/office/drawing/2014/main" id="{677A490A-CDC5-E641-89A1-41CB3B895953}"/>
              </a:ext>
            </a:extLst>
          </p:cNvPr>
          <p:cNvGraphicFramePr>
            <a:graphicFrameLocks noGrp="1"/>
          </p:cNvGraphicFramePr>
          <p:nvPr/>
        </p:nvGraphicFramePr>
        <p:xfrm>
          <a:off x="367748" y="4945344"/>
          <a:ext cx="7224329" cy="873760"/>
        </p:xfrm>
        <a:graphic>
          <a:graphicData uri="http://schemas.openxmlformats.org/drawingml/2006/table">
            <a:tbl>
              <a:tblPr firstRow="1" bandRow="1">
                <a:tableStyleId>{5C22544A-7EE6-4342-B048-85BDC9FD1C3A}</a:tableStyleId>
              </a:tblPr>
              <a:tblGrid>
                <a:gridCol w="1032047">
                  <a:extLst>
                    <a:ext uri="{9D8B030D-6E8A-4147-A177-3AD203B41FA5}">
                      <a16:colId xmlns:a16="http://schemas.microsoft.com/office/drawing/2014/main" val="1763945171"/>
                    </a:ext>
                  </a:extLst>
                </a:gridCol>
                <a:gridCol w="1032047">
                  <a:extLst>
                    <a:ext uri="{9D8B030D-6E8A-4147-A177-3AD203B41FA5}">
                      <a16:colId xmlns:a16="http://schemas.microsoft.com/office/drawing/2014/main" val="4139357576"/>
                    </a:ext>
                  </a:extLst>
                </a:gridCol>
                <a:gridCol w="1032047">
                  <a:extLst>
                    <a:ext uri="{9D8B030D-6E8A-4147-A177-3AD203B41FA5}">
                      <a16:colId xmlns:a16="http://schemas.microsoft.com/office/drawing/2014/main" val="3672649975"/>
                    </a:ext>
                  </a:extLst>
                </a:gridCol>
                <a:gridCol w="1032047">
                  <a:extLst>
                    <a:ext uri="{9D8B030D-6E8A-4147-A177-3AD203B41FA5}">
                      <a16:colId xmlns:a16="http://schemas.microsoft.com/office/drawing/2014/main" val="1700470532"/>
                    </a:ext>
                  </a:extLst>
                </a:gridCol>
                <a:gridCol w="1032047">
                  <a:extLst>
                    <a:ext uri="{9D8B030D-6E8A-4147-A177-3AD203B41FA5}">
                      <a16:colId xmlns:a16="http://schemas.microsoft.com/office/drawing/2014/main" val="1814337124"/>
                    </a:ext>
                  </a:extLst>
                </a:gridCol>
                <a:gridCol w="1032047">
                  <a:extLst>
                    <a:ext uri="{9D8B030D-6E8A-4147-A177-3AD203B41FA5}">
                      <a16:colId xmlns:a16="http://schemas.microsoft.com/office/drawing/2014/main" val="800509653"/>
                    </a:ext>
                  </a:extLst>
                </a:gridCol>
                <a:gridCol w="1032047">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X-Lorem</a:t>
                      </a:r>
                    </a:p>
                  </a:txBody>
                  <a:tcPr>
                    <a:solidFill>
                      <a:srgbClr val="FFC000"/>
                    </a:solidFill>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b="0" strike="sngStrike" dirty="0">
                          <a:highlight>
                            <a:srgbClr val="C0C0C0"/>
                          </a:highlight>
                        </a:rPr>
                        <a:t>X-</a:t>
                      </a:r>
                      <a:r>
                        <a:rPr lang="en-US" b="0" strike="sngStrike" dirty="0" err="1">
                          <a:highlight>
                            <a:srgbClr val="C0C0C0"/>
                          </a:highlight>
                        </a:rPr>
                        <a:t>Amet</a:t>
                      </a:r>
                      <a:endParaRPr lang="en-US" b="0" strike="sngStrike" dirty="0">
                        <a:highlight>
                          <a:srgbClr val="C0C0C0"/>
                        </a:highlight>
                      </a:endParaRPr>
                    </a:p>
                  </a:txBody>
                  <a:tcPr>
                    <a:solidFill>
                      <a:schemeClr val="bg1">
                        <a:lumMod val="75000"/>
                      </a:schemeClr>
                    </a:solidFill>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0</a:t>
                      </a:r>
                    </a:p>
                  </a:txBody>
                  <a:tcPr>
                    <a:solidFill>
                      <a:srgbClr val="FFC000"/>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strike="sngStrike" dirty="0">
                          <a:highlight>
                            <a:srgbClr val="C0C0C0"/>
                          </a:highlight>
                        </a:rPr>
                        <a:t>1</a:t>
                      </a:r>
                    </a:p>
                  </a:txBody>
                  <a:tcPr>
                    <a:solidFill>
                      <a:schemeClr val="bg1">
                        <a:lumMod val="75000"/>
                      </a:schemeClr>
                    </a:solidFill>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6" name="TextBox 15">
            <a:extLst>
              <a:ext uri="{FF2B5EF4-FFF2-40B4-BE49-F238E27FC236}">
                <a16:creationId xmlns:a16="http://schemas.microsoft.com/office/drawing/2014/main" id="{F3761C60-E447-9E41-AB94-8CC7963EE0F6}"/>
              </a:ext>
            </a:extLst>
          </p:cNvPr>
          <p:cNvSpPr txBox="1"/>
          <p:nvPr/>
        </p:nvSpPr>
        <p:spPr>
          <a:xfrm>
            <a:off x="255106" y="2741730"/>
            <a:ext cx="1101905" cy="369332"/>
          </a:xfrm>
          <a:prstGeom prst="rect">
            <a:avLst/>
          </a:prstGeom>
          <a:noFill/>
        </p:spPr>
        <p:txBody>
          <a:bodyPr wrap="none" rtlCol="0">
            <a:spAutoFit/>
          </a:bodyPr>
          <a:lstStyle/>
          <a:p>
            <a:r>
              <a:rPr lang="en-US" dirty="0"/>
              <a:t>New Data</a:t>
            </a:r>
          </a:p>
        </p:txBody>
      </p:sp>
      <p:sp>
        <p:nvSpPr>
          <p:cNvPr id="17" name="Rectangle 16">
            <a:extLst>
              <a:ext uri="{FF2B5EF4-FFF2-40B4-BE49-F238E27FC236}">
                <a16:creationId xmlns:a16="http://schemas.microsoft.com/office/drawing/2014/main" id="{D1927379-3582-ED4F-8F3A-32D80EFD396B}"/>
              </a:ext>
            </a:extLst>
          </p:cNvPr>
          <p:cNvSpPr/>
          <p:nvPr/>
        </p:nvSpPr>
        <p:spPr>
          <a:xfrm>
            <a:off x="93765" y="6127969"/>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new text has to be matched to the original model expectations.</a:t>
            </a:r>
          </a:p>
        </p:txBody>
      </p:sp>
    </p:spTree>
    <p:extLst>
      <p:ext uri="{BB962C8B-B14F-4D97-AF65-F5344CB8AC3E}">
        <p14:creationId xmlns:p14="http://schemas.microsoft.com/office/powerpoint/2010/main" val="402910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2205610034"/>
              </p:ext>
            </p:extLst>
          </p:nvPr>
        </p:nvGraphicFramePr>
        <p:xfrm>
          <a:off x="-58782" y="1371600"/>
          <a:ext cx="8639504" cy="408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6700A58B-DD98-43D0-B791-721480A02982}" type="datetime1">
              <a:rPr lang="en-US" smtClean="0"/>
              <a:t>6/9/24</a:t>
            </a:fld>
            <a:endParaRPr lang="en-US"/>
          </a:p>
        </p:txBody>
      </p:sp>
      <p:sp>
        <p:nvSpPr>
          <p:cNvPr id="3" name="Title 2"/>
          <p:cNvSpPr>
            <a:spLocks noGrp="1"/>
          </p:cNvSpPr>
          <p:nvPr>
            <p:ph type="title"/>
          </p:nvPr>
        </p:nvSpPr>
        <p:spPr/>
        <p:txBody>
          <a:bodyPr/>
          <a:lstStyle/>
          <a:p>
            <a:r>
              <a:rPr lang="en-US" dirty="0"/>
              <a:t>In reality you would likely make an ensemble</a:t>
            </a:r>
          </a:p>
        </p:txBody>
      </p:sp>
      <p:sp>
        <p:nvSpPr>
          <p:cNvPr id="4" name="Footer Placeholder 3"/>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22</a:t>
            </a:fld>
            <a:endParaRPr lang="en-US" dirty="0"/>
          </a:p>
        </p:txBody>
      </p:sp>
      <p:sp>
        <p:nvSpPr>
          <p:cNvPr id="6" name="TextBox 5">
            <a:extLst>
              <a:ext uri="{FF2B5EF4-FFF2-40B4-BE49-F238E27FC236}">
                <a16:creationId xmlns:a16="http://schemas.microsoft.com/office/drawing/2014/main" id="{D7B685B8-6D35-0545-82C6-0A4ECB1B6D5C}"/>
              </a:ext>
            </a:extLst>
          </p:cNvPr>
          <p:cNvSpPr txBox="1"/>
          <p:nvPr/>
        </p:nvSpPr>
        <p:spPr>
          <a:xfrm>
            <a:off x="3626608" y="1270861"/>
            <a:ext cx="1431610" cy="369332"/>
          </a:xfrm>
          <a:prstGeom prst="rect">
            <a:avLst/>
          </a:prstGeom>
          <a:noFill/>
        </p:spPr>
        <p:txBody>
          <a:bodyPr wrap="none" rtlCol="0">
            <a:spAutoFit/>
          </a:bodyPr>
          <a:lstStyle/>
          <a:p>
            <a:r>
              <a:rPr lang="en-US" dirty="0"/>
              <a:t>Male/Female</a:t>
            </a:r>
          </a:p>
        </p:txBody>
      </p:sp>
      <p:sp>
        <p:nvSpPr>
          <p:cNvPr id="8" name="TextBox 7">
            <a:extLst>
              <a:ext uri="{FF2B5EF4-FFF2-40B4-BE49-F238E27FC236}">
                <a16:creationId xmlns:a16="http://schemas.microsoft.com/office/drawing/2014/main" id="{716DBCB7-E410-1045-88E3-7D04B616EECD}"/>
              </a:ext>
            </a:extLst>
          </p:cNvPr>
          <p:cNvSpPr txBox="1"/>
          <p:nvPr/>
        </p:nvSpPr>
        <p:spPr>
          <a:xfrm>
            <a:off x="5328839" y="5204848"/>
            <a:ext cx="1259063" cy="369332"/>
          </a:xfrm>
          <a:prstGeom prst="rect">
            <a:avLst/>
          </a:prstGeom>
          <a:noFill/>
        </p:spPr>
        <p:txBody>
          <a:bodyPr wrap="none" rtlCol="0">
            <a:spAutoFit/>
          </a:bodyPr>
          <a:lstStyle/>
          <a:p>
            <a:r>
              <a:rPr lang="en-US" dirty="0"/>
              <a:t>Height, </a:t>
            </a:r>
            <a:r>
              <a:rPr lang="en-US" dirty="0" err="1"/>
              <a:t>wgt</a:t>
            </a:r>
            <a:endParaRPr lang="en-US" dirty="0"/>
          </a:p>
        </p:txBody>
      </p:sp>
      <p:sp>
        <p:nvSpPr>
          <p:cNvPr id="9" name="TextBox 8">
            <a:extLst>
              <a:ext uri="{FF2B5EF4-FFF2-40B4-BE49-F238E27FC236}">
                <a16:creationId xmlns:a16="http://schemas.microsoft.com/office/drawing/2014/main" id="{C006B7D8-B671-C847-854C-DF8BCA7C3A1C}"/>
              </a:ext>
            </a:extLst>
          </p:cNvPr>
          <p:cNvSpPr txBox="1"/>
          <p:nvPr/>
        </p:nvSpPr>
        <p:spPr>
          <a:xfrm>
            <a:off x="924737" y="5248761"/>
            <a:ext cx="2885149" cy="369332"/>
          </a:xfrm>
          <a:prstGeom prst="rect">
            <a:avLst/>
          </a:prstGeom>
          <a:noFill/>
        </p:spPr>
        <p:txBody>
          <a:bodyPr wrap="none" rtlCol="0">
            <a:spAutoFit/>
          </a:bodyPr>
          <a:lstStyle/>
          <a:p>
            <a:r>
              <a:rPr lang="en-US" dirty="0"/>
              <a:t>DR notes “patient exhibits…”</a:t>
            </a:r>
          </a:p>
        </p:txBody>
      </p:sp>
      <p:cxnSp>
        <p:nvCxnSpPr>
          <p:cNvPr id="10" name="Straight Connector 9">
            <a:extLst>
              <a:ext uri="{FF2B5EF4-FFF2-40B4-BE49-F238E27FC236}">
                <a16:creationId xmlns:a16="http://schemas.microsoft.com/office/drawing/2014/main" id="{E39483E1-0ED0-EA47-ACDE-37851EA1FC6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90370C-FEC1-4E42-B83C-CE7B04DB2AD3}"/>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886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6/9/24</a:t>
            </a:fld>
            <a:endParaRPr lang="en-US"/>
          </a:p>
        </p:txBody>
      </p:sp>
      <p:sp>
        <p:nvSpPr>
          <p:cNvPr id="3" name="Title 2"/>
          <p:cNvSpPr>
            <a:spLocks noGrp="1"/>
          </p:cNvSpPr>
          <p:nvPr>
            <p:ph type="title"/>
          </p:nvPr>
        </p:nvSpPr>
        <p:spPr/>
        <p:txBody>
          <a:bodyPr/>
          <a:lstStyle/>
          <a:p>
            <a:r>
              <a:rPr lang="en-US" dirty="0" err="1"/>
              <a:t>E_ElasticNetExample_ensemble.R</a:t>
            </a:r>
            <a:endParaRPr lang="en-US" dirty="0"/>
          </a:p>
        </p:txBody>
      </p:sp>
      <p:sp>
        <p:nvSpPr>
          <p:cNvPr id="4" name="Footer Placeholder 3"/>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23</a:t>
            </a:fld>
            <a:endParaRPr lang="en-US" dirty="0"/>
          </a:p>
        </p:txBody>
      </p:sp>
      <p:pic>
        <p:nvPicPr>
          <p:cNvPr id="1026" name="Picture 2" descr="Image result for ensemble mode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714" y="1296714"/>
            <a:ext cx="4264573" cy="426457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E34CED0-1D9D-3C40-9D09-E553F7E2C14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0195A9-CED9-EE4E-8EAB-C306F34BD8B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706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The confusion matrix</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24</a:t>
            </a:fld>
            <a:endParaRPr lang="en-US" dirty="0"/>
          </a:p>
        </p:txBody>
      </p:sp>
      <p:graphicFrame>
        <p:nvGraphicFramePr>
          <p:cNvPr id="12" name="Table 11"/>
          <p:cNvGraphicFramePr>
            <a:graphicFrameLocks noGrp="1"/>
          </p:cNvGraphicFramePr>
          <p:nvPr/>
        </p:nvGraphicFramePr>
        <p:xfrm>
          <a:off x="2995457" y="208358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23" name="Rectangle 22"/>
          <p:cNvSpPr/>
          <p:nvPr/>
        </p:nvSpPr>
        <p:spPr>
          <a:xfrm>
            <a:off x="93765" y="5659821"/>
            <a:ext cx="8592148"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Adjusting the cutoff impacts the numbers in the confusion matrix.</a:t>
            </a:r>
          </a:p>
        </p:txBody>
      </p:sp>
      <p:graphicFrame>
        <p:nvGraphicFramePr>
          <p:cNvPr id="7" name="Table 6"/>
          <p:cNvGraphicFramePr>
            <a:graphicFrameLocks noGrp="1"/>
          </p:cNvGraphicFramePr>
          <p:nvPr/>
        </p:nvGraphicFramePr>
        <p:xfrm>
          <a:off x="341586" y="2248337"/>
          <a:ext cx="1671765" cy="2225040"/>
        </p:xfrm>
        <a:graphic>
          <a:graphicData uri="http://schemas.openxmlformats.org/drawingml/2006/table">
            <a:tbl>
              <a:tblPr firstRow="1" bandRow="1">
                <a:tableStyleId>{93296810-A885-4BE3-A3E7-6D5BEEA58F35}</a:tableStyleId>
              </a:tblPr>
              <a:tblGrid>
                <a:gridCol w="673418">
                  <a:extLst>
                    <a:ext uri="{9D8B030D-6E8A-4147-A177-3AD203B41FA5}">
                      <a16:colId xmlns:a16="http://schemas.microsoft.com/office/drawing/2014/main" val="20000"/>
                    </a:ext>
                  </a:extLst>
                </a:gridCol>
                <a:gridCol w="998347">
                  <a:extLst>
                    <a:ext uri="{9D8B030D-6E8A-4147-A177-3AD203B41FA5}">
                      <a16:colId xmlns:a16="http://schemas.microsoft.com/office/drawing/2014/main" val="20001"/>
                    </a:ext>
                  </a:extLst>
                </a:gridCol>
              </a:tblGrid>
              <a:tr h="370840">
                <a:tc>
                  <a:txBody>
                    <a:bodyPr/>
                    <a:lstStyle/>
                    <a:p>
                      <a:r>
                        <a:rPr lang="en-US" dirty="0"/>
                        <a:t>Actual</a:t>
                      </a:r>
                    </a:p>
                  </a:txBody>
                  <a:tcPr/>
                </a:tc>
                <a:tc>
                  <a:txBody>
                    <a:bodyPr/>
                    <a:lstStyle/>
                    <a:p>
                      <a:r>
                        <a:rPr lang="en-US" dirty="0"/>
                        <a:t>Probability</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.45</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.55</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.95</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.75</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2995457" y="1718441"/>
            <a:ext cx="1226939" cy="369332"/>
          </a:xfrm>
          <a:prstGeom prst="rect">
            <a:avLst/>
          </a:prstGeom>
          <a:noFill/>
        </p:spPr>
        <p:txBody>
          <a:bodyPr wrap="none" rtlCol="0">
            <a:spAutoFit/>
          </a:bodyPr>
          <a:lstStyle/>
          <a:p>
            <a:r>
              <a:rPr lang="en-US" dirty="0"/>
              <a:t>Cutoff 0.01</a:t>
            </a:r>
          </a:p>
        </p:txBody>
      </p:sp>
      <p:graphicFrame>
        <p:nvGraphicFramePr>
          <p:cNvPr id="11" name="Table 10"/>
          <p:cNvGraphicFramePr>
            <a:graphicFrameLocks noGrp="1"/>
          </p:cNvGraphicFramePr>
          <p:nvPr/>
        </p:nvGraphicFramePr>
        <p:xfrm>
          <a:off x="3005967" y="360758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3005967" y="3242441"/>
            <a:ext cx="1226939" cy="369332"/>
          </a:xfrm>
          <a:prstGeom prst="rect">
            <a:avLst/>
          </a:prstGeom>
          <a:noFill/>
        </p:spPr>
        <p:txBody>
          <a:bodyPr wrap="none" rtlCol="0">
            <a:spAutoFit/>
          </a:bodyPr>
          <a:lstStyle/>
          <a:p>
            <a:r>
              <a:rPr lang="en-US" dirty="0"/>
              <a:t>Cutoff 0.75</a:t>
            </a:r>
          </a:p>
        </p:txBody>
      </p:sp>
      <p:graphicFrame>
        <p:nvGraphicFramePr>
          <p:cNvPr id="14" name="Table 13"/>
          <p:cNvGraphicFramePr>
            <a:graphicFrameLocks noGrp="1"/>
          </p:cNvGraphicFramePr>
          <p:nvPr/>
        </p:nvGraphicFramePr>
        <p:xfrm>
          <a:off x="6032946" y="3623355"/>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2"/>
                  </a:ext>
                </a:extLst>
              </a:tr>
            </a:tbl>
          </a:graphicData>
        </a:graphic>
      </p:graphicFrame>
      <p:sp>
        <p:nvSpPr>
          <p:cNvPr id="15" name="TextBox 14"/>
          <p:cNvSpPr txBox="1"/>
          <p:nvPr/>
        </p:nvSpPr>
        <p:spPr>
          <a:xfrm>
            <a:off x="6032946" y="3258213"/>
            <a:ext cx="1226939" cy="369332"/>
          </a:xfrm>
          <a:prstGeom prst="rect">
            <a:avLst/>
          </a:prstGeom>
          <a:noFill/>
        </p:spPr>
        <p:txBody>
          <a:bodyPr wrap="none" rtlCol="0">
            <a:spAutoFit/>
          </a:bodyPr>
          <a:lstStyle/>
          <a:p>
            <a:r>
              <a:rPr lang="en-US" dirty="0"/>
              <a:t>Cutoff 0.99</a:t>
            </a:r>
          </a:p>
        </p:txBody>
      </p:sp>
      <p:graphicFrame>
        <p:nvGraphicFramePr>
          <p:cNvPr id="16" name="Table 15"/>
          <p:cNvGraphicFramePr>
            <a:graphicFrameLocks noGrp="1"/>
          </p:cNvGraphicFramePr>
          <p:nvPr/>
        </p:nvGraphicFramePr>
        <p:xfrm>
          <a:off x="5985650" y="209409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17" name="TextBox 16"/>
          <p:cNvSpPr txBox="1"/>
          <p:nvPr/>
        </p:nvSpPr>
        <p:spPr>
          <a:xfrm>
            <a:off x="5985650" y="1728951"/>
            <a:ext cx="1226939" cy="369332"/>
          </a:xfrm>
          <a:prstGeom prst="rect">
            <a:avLst/>
          </a:prstGeom>
          <a:noFill/>
        </p:spPr>
        <p:txBody>
          <a:bodyPr wrap="none" rtlCol="0">
            <a:spAutoFit/>
          </a:bodyPr>
          <a:lstStyle/>
          <a:p>
            <a:r>
              <a:rPr lang="en-US" dirty="0"/>
              <a:t>Cutoff 0.50</a:t>
            </a:r>
          </a:p>
        </p:txBody>
      </p:sp>
      <p:cxnSp>
        <p:nvCxnSpPr>
          <p:cNvPr id="18" name="Straight Connector 17">
            <a:extLst>
              <a:ext uri="{FF2B5EF4-FFF2-40B4-BE49-F238E27FC236}">
                <a16:creationId xmlns:a16="http://schemas.microsoft.com/office/drawing/2014/main" id="{BE0D2BB0-ACA3-2449-A02D-D9AF20AB47A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88F359-E32F-E04E-9040-4116EA55B76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0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par>
                                <p:cTn id="20" presetID="3"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True/False Positive Rates</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25</a:t>
            </a:fld>
            <a:endParaRPr lang="en-US" dirty="0"/>
          </a:p>
        </p:txBody>
      </p:sp>
      <p:graphicFrame>
        <p:nvGraphicFramePr>
          <p:cNvPr id="12" name="Table 11"/>
          <p:cNvGraphicFramePr>
            <a:graphicFrameLocks noGrp="1"/>
          </p:cNvGraphicFramePr>
          <p:nvPr/>
        </p:nvGraphicFramePr>
        <p:xfrm>
          <a:off x="2806100" y="1382986"/>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True Positives</a:t>
                      </a:r>
                    </a:p>
                  </a:txBody>
                  <a:tcPr/>
                </a:tc>
                <a:tc>
                  <a:txBody>
                    <a:bodyPr/>
                    <a:lstStyle/>
                    <a:p>
                      <a:r>
                        <a:rPr lang="en-US" dirty="0"/>
                        <a:t>False Positives</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False</a:t>
                      </a:r>
                      <a:r>
                        <a:rPr lang="en-US" baseline="0" dirty="0"/>
                        <a:t> Negatives</a:t>
                      </a:r>
                      <a:endParaRPr lang="en-US" dirty="0"/>
                    </a:p>
                  </a:txBody>
                  <a:tcPr/>
                </a:tc>
                <a:tc>
                  <a:txBody>
                    <a:bodyPr/>
                    <a:lstStyle/>
                    <a:p>
                      <a:r>
                        <a:rPr lang="en-US" dirty="0"/>
                        <a:t>True Negatives</a:t>
                      </a:r>
                    </a:p>
                  </a:txBody>
                  <a:tcPr/>
                </a:tc>
                <a:extLst>
                  <a:ext uri="{0D108BD9-81ED-4DB2-BD59-A6C34878D82A}">
                    <a16:rowId xmlns:a16="http://schemas.microsoft.com/office/drawing/2014/main" val="10002"/>
                  </a:ext>
                </a:extLst>
              </a:tr>
            </a:tbl>
          </a:graphicData>
        </a:graphic>
      </p:graphicFrame>
      <p:sp>
        <p:nvSpPr>
          <p:cNvPr id="19" name="TextBox 18"/>
          <p:cNvSpPr txBox="1"/>
          <p:nvPr/>
        </p:nvSpPr>
        <p:spPr>
          <a:xfrm>
            <a:off x="148406" y="3855408"/>
            <a:ext cx="8557733" cy="707886"/>
          </a:xfrm>
          <a:prstGeom prst="rect">
            <a:avLst/>
          </a:prstGeom>
          <a:noFill/>
        </p:spPr>
        <p:txBody>
          <a:bodyPr wrap="square" rtlCol="0">
            <a:spAutoFit/>
          </a:bodyPr>
          <a:lstStyle/>
          <a:p>
            <a:r>
              <a:rPr lang="en-US" sz="2000" dirty="0"/>
              <a:t>Sensitivity or </a:t>
            </a:r>
          </a:p>
          <a:p>
            <a:r>
              <a:rPr lang="en-US" sz="2000" dirty="0"/>
              <a:t>True Positive Rate = </a:t>
            </a:r>
            <a:r>
              <a:rPr lang="en-US" sz="2000" dirty="0" err="1"/>
              <a:t>TruePos</a:t>
            </a:r>
            <a:r>
              <a:rPr lang="en-US" sz="2000" dirty="0"/>
              <a:t> / (</a:t>
            </a:r>
            <a:r>
              <a:rPr lang="en-US" sz="2000" dirty="0" err="1"/>
              <a:t>TruePos</a:t>
            </a:r>
            <a:r>
              <a:rPr lang="en-US" sz="2000" dirty="0"/>
              <a:t> + </a:t>
            </a:r>
            <a:r>
              <a:rPr lang="en-US" sz="2000" dirty="0" err="1"/>
              <a:t>FalseNeg</a:t>
            </a:r>
            <a:r>
              <a:rPr lang="en-US" sz="2000" dirty="0"/>
              <a:t>)</a:t>
            </a:r>
          </a:p>
        </p:txBody>
      </p:sp>
      <p:sp>
        <p:nvSpPr>
          <p:cNvPr id="20" name="TextBox 19"/>
          <p:cNvSpPr txBox="1"/>
          <p:nvPr/>
        </p:nvSpPr>
        <p:spPr>
          <a:xfrm>
            <a:off x="148406" y="4497170"/>
            <a:ext cx="6473439" cy="338554"/>
          </a:xfrm>
          <a:prstGeom prst="rect">
            <a:avLst/>
          </a:prstGeom>
          <a:noFill/>
        </p:spPr>
        <p:txBody>
          <a:bodyPr wrap="none" rtlCol="0">
            <a:spAutoFit/>
          </a:bodyPr>
          <a:lstStyle/>
          <a:p>
            <a:r>
              <a:rPr lang="en-US" sz="1600" i="1" dirty="0"/>
              <a:t>This is the proportion of the correct “1” classifications among all “1” actuals</a:t>
            </a:r>
          </a:p>
        </p:txBody>
      </p:sp>
      <p:sp>
        <p:nvSpPr>
          <p:cNvPr id="21" name="TextBox 20"/>
          <p:cNvSpPr txBox="1"/>
          <p:nvPr/>
        </p:nvSpPr>
        <p:spPr>
          <a:xfrm>
            <a:off x="130118" y="5194006"/>
            <a:ext cx="5660524" cy="707886"/>
          </a:xfrm>
          <a:prstGeom prst="rect">
            <a:avLst/>
          </a:prstGeom>
          <a:noFill/>
        </p:spPr>
        <p:txBody>
          <a:bodyPr wrap="none" rtlCol="0">
            <a:spAutoFit/>
          </a:bodyPr>
          <a:lstStyle/>
          <a:p>
            <a:r>
              <a:rPr lang="en-US" sz="2000" dirty="0"/>
              <a:t>Specificity or</a:t>
            </a:r>
          </a:p>
          <a:p>
            <a:r>
              <a:rPr lang="en-US" sz="2000" dirty="0"/>
              <a:t>True Negative Rate = </a:t>
            </a:r>
            <a:r>
              <a:rPr lang="en-US" sz="2000" dirty="0" err="1"/>
              <a:t>FalsePos</a:t>
            </a:r>
            <a:r>
              <a:rPr lang="en-US" sz="2000" dirty="0"/>
              <a:t> / (</a:t>
            </a:r>
            <a:r>
              <a:rPr lang="en-US" sz="2000" dirty="0" err="1"/>
              <a:t>FalsePos</a:t>
            </a:r>
            <a:r>
              <a:rPr lang="en-US" sz="2000" dirty="0"/>
              <a:t> + </a:t>
            </a:r>
            <a:r>
              <a:rPr lang="en-US" sz="2000" dirty="0" err="1"/>
              <a:t>TrueNeg</a:t>
            </a:r>
            <a:r>
              <a:rPr lang="en-US" sz="2000" dirty="0"/>
              <a:t>)</a:t>
            </a:r>
          </a:p>
        </p:txBody>
      </p:sp>
      <p:sp>
        <p:nvSpPr>
          <p:cNvPr id="22" name="TextBox 21"/>
          <p:cNvSpPr txBox="1"/>
          <p:nvPr/>
        </p:nvSpPr>
        <p:spPr>
          <a:xfrm>
            <a:off x="148406" y="5842704"/>
            <a:ext cx="6524735" cy="338554"/>
          </a:xfrm>
          <a:prstGeom prst="rect">
            <a:avLst/>
          </a:prstGeom>
          <a:noFill/>
        </p:spPr>
        <p:txBody>
          <a:bodyPr wrap="none" rtlCol="0">
            <a:spAutoFit/>
          </a:bodyPr>
          <a:lstStyle/>
          <a:p>
            <a:r>
              <a:rPr lang="en-US" sz="1600" i="1" dirty="0"/>
              <a:t>This is the proportion of the correct “0” classifications among all “0” actuals.</a:t>
            </a:r>
          </a:p>
        </p:txBody>
      </p:sp>
      <p:sp>
        <p:nvSpPr>
          <p:cNvPr id="6" name="Rectangle 5"/>
          <p:cNvSpPr/>
          <p:nvPr/>
        </p:nvSpPr>
        <p:spPr>
          <a:xfrm>
            <a:off x="3831021" y="1324303"/>
            <a:ext cx="1340069" cy="141889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65835" y="1319048"/>
            <a:ext cx="1340069" cy="141889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09849" y="2409497"/>
            <a:ext cx="1094467" cy="307777"/>
          </a:xfrm>
          <a:prstGeom prst="rect">
            <a:avLst/>
          </a:prstGeom>
          <a:noFill/>
        </p:spPr>
        <p:txBody>
          <a:bodyPr wrap="none" rtlCol="0">
            <a:spAutoFit/>
          </a:bodyPr>
          <a:lstStyle/>
          <a:p>
            <a:r>
              <a:rPr lang="en-US" sz="1400" dirty="0" err="1"/>
              <a:t>TruePosRate</a:t>
            </a:r>
            <a:endParaRPr lang="en-US" sz="1400" dirty="0"/>
          </a:p>
        </p:txBody>
      </p:sp>
      <p:sp>
        <p:nvSpPr>
          <p:cNvPr id="24" name="TextBox 23"/>
          <p:cNvSpPr txBox="1"/>
          <p:nvPr/>
        </p:nvSpPr>
        <p:spPr>
          <a:xfrm>
            <a:off x="5228898" y="2409497"/>
            <a:ext cx="1136080" cy="307777"/>
          </a:xfrm>
          <a:prstGeom prst="rect">
            <a:avLst/>
          </a:prstGeom>
          <a:noFill/>
        </p:spPr>
        <p:txBody>
          <a:bodyPr wrap="none" rtlCol="0">
            <a:spAutoFit/>
          </a:bodyPr>
          <a:lstStyle/>
          <a:p>
            <a:r>
              <a:rPr lang="en-US" sz="1400" dirty="0" err="1"/>
              <a:t>FalsePosRate</a:t>
            </a:r>
            <a:endParaRPr lang="en-US" sz="1400" dirty="0"/>
          </a:p>
        </p:txBody>
      </p:sp>
      <p:cxnSp>
        <p:nvCxnSpPr>
          <p:cNvPr id="18" name="Straight Connector 17">
            <a:extLst>
              <a:ext uri="{FF2B5EF4-FFF2-40B4-BE49-F238E27FC236}">
                <a16:creationId xmlns:a16="http://schemas.microsoft.com/office/drawing/2014/main" id="{C8028981-673A-864F-9B97-A91A2D5A37E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C4E4D7-2142-0245-896B-B7E48FE2D07B}"/>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396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Plotting the different cutoff thresholds</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26</a:t>
            </a:fld>
            <a:endParaRPr lang="en-US" dirty="0"/>
          </a:p>
        </p:txBody>
      </p:sp>
      <p:grpSp>
        <p:nvGrpSpPr>
          <p:cNvPr id="16" name="Group 15"/>
          <p:cNvGrpSpPr/>
          <p:nvPr/>
        </p:nvGrpSpPr>
        <p:grpSpPr>
          <a:xfrm>
            <a:off x="5114334" y="1385545"/>
            <a:ext cx="3389586" cy="2642301"/>
            <a:chOff x="725214" y="3017520"/>
            <a:chExt cx="3389586" cy="2642301"/>
          </a:xfrm>
        </p:grpSpPr>
        <p:cxnSp>
          <p:nvCxnSpPr>
            <p:cNvPr id="7" name="Straight Connector 6"/>
            <p:cNvCxnSpPr/>
            <p:nvPr/>
          </p:nvCxnSpPr>
          <p:spPr>
            <a:xfrm>
              <a:off x="740979" y="3017520"/>
              <a:ext cx="0" cy="261077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5214" y="5659821"/>
              <a:ext cx="3389586"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40979" y="3236976"/>
              <a:ext cx="2422845" cy="24228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rot="16200000">
            <a:off x="3957147" y="2508050"/>
            <a:ext cx="1854867" cy="369332"/>
          </a:xfrm>
          <a:prstGeom prst="rect">
            <a:avLst/>
          </a:prstGeom>
          <a:noFill/>
        </p:spPr>
        <p:txBody>
          <a:bodyPr wrap="none" rtlCol="0">
            <a:spAutoFit/>
          </a:bodyPr>
          <a:lstStyle/>
          <a:p>
            <a:r>
              <a:rPr lang="en-US" dirty="0"/>
              <a:t>True Positive Rate</a:t>
            </a:r>
          </a:p>
        </p:txBody>
      </p:sp>
      <p:sp>
        <p:nvSpPr>
          <p:cNvPr id="18" name="TextBox 17"/>
          <p:cNvSpPr txBox="1"/>
          <p:nvPr/>
        </p:nvSpPr>
        <p:spPr>
          <a:xfrm>
            <a:off x="6006662" y="3990009"/>
            <a:ext cx="1907830" cy="369332"/>
          </a:xfrm>
          <a:prstGeom prst="rect">
            <a:avLst/>
          </a:prstGeom>
          <a:noFill/>
        </p:spPr>
        <p:txBody>
          <a:bodyPr wrap="none" rtlCol="0">
            <a:spAutoFit/>
          </a:bodyPr>
          <a:lstStyle/>
          <a:p>
            <a:r>
              <a:rPr lang="en-US" dirty="0"/>
              <a:t>False Positive Rate</a:t>
            </a:r>
          </a:p>
        </p:txBody>
      </p:sp>
      <p:sp>
        <p:nvSpPr>
          <p:cNvPr id="19" name="TextBox 18"/>
          <p:cNvSpPr txBox="1"/>
          <p:nvPr/>
        </p:nvSpPr>
        <p:spPr>
          <a:xfrm>
            <a:off x="388883" y="2089648"/>
            <a:ext cx="2199192" cy="338554"/>
          </a:xfrm>
          <a:prstGeom prst="rect">
            <a:avLst/>
          </a:prstGeom>
          <a:noFill/>
        </p:spPr>
        <p:txBody>
          <a:bodyPr wrap="none" rtlCol="0">
            <a:spAutoFit/>
          </a:bodyPr>
          <a:lstStyle/>
          <a:p>
            <a:r>
              <a:rPr lang="en-US" sz="1600" dirty="0"/>
              <a:t>True Positive Rate = 2/ 3</a:t>
            </a:r>
          </a:p>
        </p:txBody>
      </p:sp>
      <p:sp>
        <p:nvSpPr>
          <p:cNvPr id="21" name="TextBox 20"/>
          <p:cNvSpPr txBox="1"/>
          <p:nvPr/>
        </p:nvSpPr>
        <p:spPr>
          <a:xfrm>
            <a:off x="388883" y="2333488"/>
            <a:ext cx="2262479" cy="338554"/>
          </a:xfrm>
          <a:prstGeom prst="rect">
            <a:avLst/>
          </a:prstGeom>
          <a:noFill/>
        </p:spPr>
        <p:txBody>
          <a:bodyPr wrap="none" rtlCol="0">
            <a:spAutoFit/>
          </a:bodyPr>
          <a:lstStyle/>
          <a:p>
            <a:r>
              <a:rPr lang="en-US" sz="1600" dirty="0"/>
              <a:t>False Positive Rate = 1/2</a:t>
            </a:r>
          </a:p>
        </p:txBody>
      </p:sp>
      <p:graphicFrame>
        <p:nvGraphicFramePr>
          <p:cNvPr id="23" name="Table 22"/>
          <p:cNvGraphicFramePr>
            <a:graphicFrameLocks noGrp="1"/>
          </p:cNvGraphicFramePr>
          <p:nvPr/>
        </p:nvGraphicFramePr>
        <p:xfrm>
          <a:off x="388883" y="1137635"/>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6" name="Oval 5"/>
          <p:cNvSpPr/>
          <p:nvPr/>
        </p:nvSpPr>
        <p:spPr>
          <a:xfrm>
            <a:off x="6416566" y="1798597"/>
            <a:ext cx="157655" cy="157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47141" y="2264960"/>
            <a:ext cx="157655" cy="157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88883" y="3928965"/>
            <a:ext cx="2199192" cy="338554"/>
          </a:xfrm>
          <a:prstGeom prst="rect">
            <a:avLst/>
          </a:prstGeom>
          <a:noFill/>
        </p:spPr>
        <p:txBody>
          <a:bodyPr wrap="none" rtlCol="0">
            <a:spAutoFit/>
          </a:bodyPr>
          <a:lstStyle/>
          <a:p>
            <a:r>
              <a:rPr lang="en-US" sz="1600" dirty="0"/>
              <a:t>True Positive Rate = 0/ 3</a:t>
            </a:r>
          </a:p>
        </p:txBody>
      </p:sp>
      <p:sp>
        <p:nvSpPr>
          <p:cNvPr id="27" name="TextBox 26"/>
          <p:cNvSpPr txBox="1"/>
          <p:nvPr/>
        </p:nvSpPr>
        <p:spPr>
          <a:xfrm>
            <a:off x="388883" y="4141280"/>
            <a:ext cx="2199961" cy="338554"/>
          </a:xfrm>
          <a:prstGeom prst="rect">
            <a:avLst/>
          </a:prstGeom>
          <a:noFill/>
        </p:spPr>
        <p:txBody>
          <a:bodyPr wrap="none" rtlCol="0">
            <a:spAutoFit/>
          </a:bodyPr>
          <a:lstStyle/>
          <a:p>
            <a:r>
              <a:rPr lang="en-US" sz="1600" dirty="0"/>
              <a:t>False Positive Rate = 0/2</a:t>
            </a:r>
          </a:p>
        </p:txBody>
      </p:sp>
      <p:sp>
        <p:nvSpPr>
          <p:cNvPr id="28" name="Oval 27"/>
          <p:cNvSpPr/>
          <p:nvPr/>
        </p:nvSpPr>
        <p:spPr>
          <a:xfrm>
            <a:off x="147141" y="4104279"/>
            <a:ext cx="157655" cy="1576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060731" y="3926943"/>
            <a:ext cx="157655" cy="1576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nvGraphicFramePr>
        <p:xfrm>
          <a:off x="388883" y="2945425"/>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2"/>
                  </a:ext>
                </a:extLst>
              </a:tr>
            </a:tbl>
          </a:graphicData>
        </a:graphic>
      </p:graphicFrame>
      <p:graphicFrame>
        <p:nvGraphicFramePr>
          <p:cNvPr id="31" name="Table 30"/>
          <p:cNvGraphicFramePr>
            <a:graphicFrameLocks noGrp="1"/>
          </p:cNvGraphicFramePr>
          <p:nvPr/>
        </p:nvGraphicFramePr>
        <p:xfrm>
          <a:off x="352096" y="4768977"/>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32" name="TextBox 31"/>
          <p:cNvSpPr txBox="1"/>
          <p:nvPr/>
        </p:nvSpPr>
        <p:spPr>
          <a:xfrm>
            <a:off x="289035" y="5784041"/>
            <a:ext cx="2199192" cy="338554"/>
          </a:xfrm>
          <a:prstGeom prst="rect">
            <a:avLst/>
          </a:prstGeom>
          <a:noFill/>
        </p:spPr>
        <p:txBody>
          <a:bodyPr wrap="none" rtlCol="0">
            <a:spAutoFit/>
          </a:bodyPr>
          <a:lstStyle/>
          <a:p>
            <a:r>
              <a:rPr lang="en-US" sz="1600" dirty="0"/>
              <a:t>True Positive Rate = 3/ 3</a:t>
            </a:r>
          </a:p>
        </p:txBody>
      </p:sp>
      <p:sp>
        <p:nvSpPr>
          <p:cNvPr id="33" name="TextBox 32"/>
          <p:cNvSpPr txBox="1"/>
          <p:nvPr/>
        </p:nvSpPr>
        <p:spPr>
          <a:xfrm>
            <a:off x="289035" y="5996356"/>
            <a:ext cx="2199961" cy="338554"/>
          </a:xfrm>
          <a:prstGeom prst="rect">
            <a:avLst/>
          </a:prstGeom>
          <a:noFill/>
        </p:spPr>
        <p:txBody>
          <a:bodyPr wrap="none" rtlCol="0">
            <a:spAutoFit/>
          </a:bodyPr>
          <a:lstStyle/>
          <a:p>
            <a:r>
              <a:rPr lang="en-US" sz="1600" dirty="0"/>
              <a:t>False Positive Rate = 2/2</a:t>
            </a:r>
          </a:p>
        </p:txBody>
      </p:sp>
      <p:sp>
        <p:nvSpPr>
          <p:cNvPr id="34" name="Oval 33"/>
          <p:cNvSpPr/>
          <p:nvPr/>
        </p:nvSpPr>
        <p:spPr>
          <a:xfrm>
            <a:off x="147141" y="5959355"/>
            <a:ext cx="157655" cy="15765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483366" y="1478026"/>
            <a:ext cx="157655" cy="15765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a:endCxn id="6" idx="1"/>
          </p:cNvCxnSpPr>
          <p:nvPr/>
        </p:nvCxnSpPr>
        <p:spPr>
          <a:xfrm flipV="1">
            <a:off x="5152571" y="1821685"/>
            <a:ext cx="1287083" cy="2198772"/>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6" idx="0"/>
          </p:cNvCxnSpPr>
          <p:nvPr/>
        </p:nvCxnSpPr>
        <p:spPr>
          <a:xfrm flipV="1">
            <a:off x="6495394" y="1611086"/>
            <a:ext cx="1052035" cy="18751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87168" y="5907024"/>
            <a:ext cx="1912831" cy="276999"/>
          </a:xfrm>
          <a:prstGeom prst="rect">
            <a:avLst/>
          </a:prstGeom>
          <a:noFill/>
        </p:spPr>
        <p:txBody>
          <a:bodyPr wrap="none" rtlCol="0">
            <a:spAutoFit/>
          </a:bodyPr>
          <a:lstStyle/>
          <a:p>
            <a:r>
              <a:rPr lang="en-US" sz="1200" dirty="0">
                <a:solidFill>
                  <a:srgbClr val="FFC000"/>
                </a:solidFill>
              </a:rPr>
              <a:t>Highly Sensitive not specific</a:t>
            </a:r>
          </a:p>
        </p:txBody>
      </p:sp>
      <p:sp>
        <p:nvSpPr>
          <p:cNvPr id="37" name="TextBox 36"/>
          <p:cNvSpPr txBox="1"/>
          <p:nvPr/>
        </p:nvSpPr>
        <p:spPr>
          <a:xfrm>
            <a:off x="2511552" y="4029456"/>
            <a:ext cx="1669175" cy="276999"/>
          </a:xfrm>
          <a:prstGeom prst="rect">
            <a:avLst/>
          </a:prstGeom>
          <a:noFill/>
        </p:spPr>
        <p:txBody>
          <a:bodyPr wrap="none" rtlCol="0">
            <a:spAutoFit/>
          </a:bodyPr>
          <a:lstStyle/>
          <a:p>
            <a:r>
              <a:rPr lang="en-US" sz="1200" dirty="0">
                <a:solidFill>
                  <a:srgbClr val="FFC000"/>
                </a:solidFill>
              </a:rPr>
              <a:t>Not sensitive or specific</a:t>
            </a:r>
          </a:p>
        </p:txBody>
      </p:sp>
      <p:sp>
        <p:nvSpPr>
          <p:cNvPr id="12" name="TextBox 11"/>
          <p:cNvSpPr txBox="1"/>
          <p:nvPr/>
        </p:nvSpPr>
        <p:spPr>
          <a:xfrm>
            <a:off x="7223760" y="4329913"/>
            <a:ext cx="1282723" cy="276999"/>
          </a:xfrm>
          <a:prstGeom prst="rect">
            <a:avLst/>
          </a:prstGeom>
          <a:noFill/>
        </p:spPr>
        <p:txBody>
          <a:bodyPr wrap="none" rtlCol="0">
            <a:spAutoFit/>
          </a:bodyPr>
          <a:lstStyle/>
          <a:p>
            <a:r>
              <a:rPr lang="en-US" sz="1200" i="1" dirty="0"/>
              <a:t>*not proportional</a:t>
            </a:r>
          </a:p>
        </p:txBody>
      </p:sp>
      <p:sp>
        <p:nvSpPr>
          <p:cNvPr id="38" name="TextBox 37"/>
          <p:cNvSpPr txBox="1"/>
          <p:nvPr/>
        </p:nvSpPr>
        <p:spPr>
          <a:xfrm>
            <a:off x="2724705" y="2168626"/>
            <a:ext cx="1418337" cy="461665"/>
          </a:xfrm>
          <a:prstGeom prst="rect">
            <a:avLst/>
          </a:prstGeom>
          <a:noFill/>
        </p:spPr>
        <p:txBody>
          <a:bodyPr wrap="none" rtlCol="0">
            <a:spAutoFit/>
          </a:bodyPr>
          <a:lstStyle/>
          <a:p>
            <a:r>
              <a:rPr lang="en-US" sz="1200" dirty="0">
                <a:solidFill>
                  <a:srgbClr val="FFC000"/>
                </a:solidFill>
              </a:rPr>
              <a:t>More balanced, </a:t>
            </a:r>
          </a:p>
          <a:p>
            <a:r>
              <a:rPr lang="en-US" sz="1200" dirty="0">
                <a:solidFill>
                  <a:srgbClr val="FFC000"/>
                </a:solidFill>
              </a:rPr>
              <a:t>optimizing accuracy</a:t>
            </a:r>
          </a:p>
        </p:txBody>
      </p:sp>
      <p:sp>
        <p:nvSpPr>
          <p:cNvPr id="10" name="TextBox 9">
            <a:extLst>
              <a:ext uri="{FF2B5EF4-FFF2-40B4-BE49-F238E27FC236}">
                <a16:creationId xmlns:a16="http://schemas.microsoft.com/office/drawing/2014/main" id="{8DDD0BD7-89B2-2449-8115-D731674CB44D}"/>
              </a:ext>
            </a:extLst>
          </p:cNvPr>
          <p:cNvSpPr txBox="1"/>
          <p:nvPr/>
        </p:nvSpPr>
        <p:spPr>
          <a:xfrm>
            <a:off x="7594170" y="1580824"/>
            <a:ext cx="380232" cy="276999"/>
          </a:xfrm>
          <a:prstGeom prst="rect">
            <a:avLst/>
          </a:prstGeom>
          <a:noFill/>
        </p:spPr>
        <p:txBody>
          <a:bodyPr wrap="none" rtlCol="0">
            <a:spAutoFit/>
          </a:bodyPr>
          <a:lstStyle/>
          <a:p>
            <a:r>
              <a:rPr lang="en-US" sz="1200" dirty="0"/>
              <a:t>1,1</a:t>
            </a:r>
          </a:p>
        </p:txBody>
      </p:sp>
      <p:sp>
        <p:nvSpPr>
          <p:cNvPr id="39" name="TextBox 38">
            <a:extLst>
              <a:ext uri="{FF2B5EF4-FFF2-40B4-BE49-F238E27FC236}">
                <a16:creationId xmlns:a16="http://schemas.microsoft.com/office/drawing/2014/main" id="{1E4FFED9-93ED-5B4D-94A7-D999DE154FD7}"/>
              </a:ext>
            </a:extLst>
          </p:cNvPr>
          <p:cNvSpPr txBox="1"/>
          <p:nvPr/>
        </p:nvSpPr>
        <p:spPr>
          <a:xfrm>
            <a:off x="5111860" y="4026973"/>
            <a:ext cx="380232" cy="276999"/>
          </a:xfrm>
          <a:prstGeom prst="rect">
            <a:avLst/>
          </a:prstGeom>
          <a:noFill/>
        </p:spPr>
        <p:txBody>
          <a:bodyPr wrap="none" rtlCol="0">
            <a:spAutoFit/>
          </a:bodyPr>
          <a:lstStyle/>
          <a:p>
            <a:r>
              <a:rPr lang="en-US" sz="1200" dirty="0"/>
              <a:t>0,0</a:t>
            </a:r>
          </a:p>
        </p:txBody>
      </p:sp>
      <p:sp>
        <p:nvSpPr>
          <p:cNvPr id="40" name="TextBox 39">
            <a:extLst>
              <a:ext uri="{FF2B5EF4-FFF2-40B4-BE49-F238E27FC236}">
                <a16:creationId xmlns:a16="http://schemas.microsoft.com/office/drawing/2014/main" id="{ABE32AA1-1F92-8843-86A6-B1304578CBCB}"/>
              </a:ext>
            </a:extLst>
          </p:cNvPr>
          <p:cNvSpPr txBox="1"/>
          <p:nvPr/>
        </p:nvSpPr>
        <p:spPr>
          <a:xfrm>
            <a:off x="6305228" y="1919203"/>
            <a:ext cx="570990" cy="276999"/>
          </a:xfrm>
          <a:prstGeom prst="rect">
            <a:avLst/>
          </a:prstGeom>
          <a:noFill/>
        </p:spPr>
        <p:txBody>
          <a:bodyPr wrap="none" rtlCol="0">
            <a:spAutoFit/>
          </a:bodyPr>
          <a:lstStyle/>
          <a:p>
            <a:r>
              <a:rPr lang="en-US" sz="1200" dirty="0"/>
              <a:t>.5, .66</a:t>
            </a:r>
          </a:p>
        </p:txBody>
      </p:sp>
      <p:cxnSp>
        <p:nvCxnSpPr>
          <p:cNvPr id="41" name="Straight Connector 40">
            <a:extLst>
              <a:ext uri="{FF2B5EF4-FFF2-40B4-BE49-F238E27FC236}">
                <a16:creationId xmlns:a16="http://schemas.microsoft.com/office/drawing/2014/main" id="{FC3DC7F5-D597-DA42-A137-1336E411C0F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E3EEDA-412C-6E47-B510-4CDC7D0DE19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0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animBg="1"/>
      <p:bldP spid="29" grpId="0" animBg="1"/>
      <p:bldP spid="32" grpId="0"/>
      <p:bldP spid="33" grpId="0"/>
      <p:bldP spid="34" grpId="0" animBg="1"/>
      <p:bldP spid="35" grpId="0" animBg="1"/>
      <p:bldP spid="8" grpId="0"/>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Conceptually ROC &amp; AUC</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27</a:t>
            </a:fld>
            <a:endParaRPr lang="en-US" dirty="0"/>
          </a:p>
        </p:txBody>
      </p:sp>
      <p:grpSp>
        <p:nvGrpSpPr>
          <p:cNvPr id="8" name="Group 7"/>
          <p:cNvGrpSpPr/>
          <p:nvPr/>
        </p:nvGrpSpPr>
        <p:grpSpPr>
          <a:xfrm>
            <a:off x="945931" y="2216632"/>
            <a:ext cx="3443189" cy="2607614"/>
            <a:chOff x="5060731" y="2468880"/>
            <a:chExt cx="3443189" cy="2607614"/>
          </a:xfrm>
        </p:grpSpPr>
        <p:grpSp>
          <p:nvGrpSpPr>
            <p:cNvPr id="16" name="Group 15"/>
            <p:cNvGrpSpPr/>
            <p:nvPr/>
          </p:nvGrpSpPr>
          <p:grpSpPr>
            <a:xfrm>
              <a:off x="5114334" y="2468880"/>
              <a:ext cx="3389586" cy="2550861"/>
              <a:chOff x="725214" y="3108960"/>
              <a:chExt cx="3389586" cy="2550861"/>
            </a:xfrm>
          </p:grpSpPr>
          <p:cxnSp>
            <p:nvCxnSpPr>
              <p:cNvPr id="7" name="Straight Connector 6"/>
              <p:cNvCxnSpPr/>
              <p:nvPr/>
            </p:nvCxnSpPr>
            <p:spPr>
              <a:xfrm>
                <a:off x="740979" y="3108960"/>
                <a:ext cx="0" cy="251933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5214" y="5659821"/>
                <a:ext cx="3389586"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40979" y="3236976"/>
                <a:ext cx="2422845" cy="24228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Oval 5"/>
            <p:cNvSpPr/>
            <p:nvPr/>
          </p:nvSpPr>
          <p:spPr>
            <a:xfrm>
              <a:off x="6416566" y="2790492"/>
              <a:ext cx="157655" cy="157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060731" y="4918838"/>
              <a:ext cx="157655" cy="1576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483366" y="2469921"/>
              <a:ext cx="157655" cy="15765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29" idx="0"/>
              <a:endCxn id="6" idx="1"/>
            </p:cNvCxnSpPr>
            <p:nvPr/>
          </p:nvCxnSpPr>
          <p:spPr>
            <a:xfrm flipV="1">
              <a:off x="5139559" y="2813580"/>
              <a:ext cx="1300095" cy="210525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0"/>
              <a:endCxn id="35" idx="1"/>
            </p:cNvCxnSpPr>
            <p:nvPr/>
          </p:nvCxnSpPr>
          <p:spPr>
            <a:xfrm flipV="1">
              <a:off x="6495394" y="2493009"/>
              <a:ext cx="1011060" cy="29748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256690" y="3153104"/>
            <a:ext cx="3484928" cy="369332"/>
          </a:xfrm>
          <a:prstGeom prst="rect">
            <a:avLst/>
          </a:prstGeom>
          <a:noFill/>
        </p:spPr>
        <p:txBody>
          <a:bodyPr wrap="none" rtlCol="0">
            <a:spAutoFit/>
          </a:bodyPr>
          <a:lstStyle/>
          <a:p>
            <a:r>
              <a:rPr lang="en-US" dirty="0"/>
              <a:t>Diagonal Line: flipping a coin 50/50</a:t>
            </a:r>
          </a:p>
        </p:txBody>
      </p:sp>
      <p:cxnSp>
        <p:nvCxnSpPr>
          <p:cNvPr id="20" name="Curved Connector 19"/>
          <p:cNvCxnSpPr>
            <a:stCxn id="13" idx="1"/>
          </p:cNvCxnSpPr>
          <p:nvPr/>
        </p:nvCxnSpPr>
        <p:spPr>
          <a:xfrm rot="10800000">
            <a:off x="3216166" y="2648660"/>
            <a:ext cx="1040524" cy="689111"/>
          </a:xfrm>
          <a:prstGeom prst="curved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14497" y="3636578"/>
            <a:ext cx="4340772" cy="646331"/>
          </a:xfrm>
          <a:prstGeom prst="rect">
            <a:avLst/>
          </a:prstGeom>
          <a:noFill/>
        </p:spPr>
        <p:txBody>
          <a:bodyPr wrap="square" rtlCol="0">
            <a:spAutoFit/>
          </a:bodyPr>
          <a:lstStyle/>
          <a:p>
            <a:r>
              <a:rPr lang="en-US" dirty="0"/>
              <a:t>Model “lift” better than random chance w/different cutoffs</a:t>
            </a:r>
          </a:p>
        </p:txBody>
      </p:sp>
      <p:sp>
        <p:nvSpPr>
          <p:cNvPr id="22" name="Right Brace 21"/>
          <p:cNvSpPr/>
          <p:nvPr/>
        </p:nvSpPr>
        <p:spPr>
          <a:xfrm>
            <a:off x="2617076" y="2490952"/>
            <a:ext cx="78827" cy="630620"/>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a:off x="1933903" y="3132083"/>
            <a:ext cx="78827" cy="630620"/>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Curved Connector 38"/>
          <p:cNvCxnSpPr>
            <a:stCxn id="37" idx="1"/>
          </p:cNvCxnSpPr>
          <p:nvPr/>
        </p:nvCxnSpPr>
        <p:spPr>
          <a:xfrm rot="10800000">
            <a:off x="2822029" y="2790498"/>
            <a:ext cx="1492469" cy="1169247"/>
          </a:xfrm>
          <a:prstGeom prst="curved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37" idx="1"/>
          </p:cNvCxnSpPr>
          <p:nvPr/>
        </p:nvCxnSpPr>
        <p:spPr>
          <a:xfrm rot="10800000">
            <a:off x="2207173" y="3452648"/>
            <a:ext cx="2107325" cy="507096"/>
          </a:xfrm>
          <a:prstGeom prst="curved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3764" y="5659821"/>
            <a:ext cx="8800849"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 binary classification the AUC (area under the curve) is a KPI</a:t>
            </a:r>
          </a:p>
        </p:txBody>
      </p:sp>
      <p:cxnSp>
        <p:nvCxnSpPr>
          <p:cNvPr id="24" name="Straight Connector 23">
            <a:extLst>
              <a:ext uri="{FF2B5EF4-FFF2-40B4-BE49-F238E27FC236}">
                <a16:creationId xmlns:a16="http://schemas.microsoft.com/office/drawing/2014/main" id="{278A014B-D4DB-9543-9BAF-025B41C61E5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83210A-4F74-704A-979D-2012AF55B40B}"/>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65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FF18B-6808-BD5D-0457-F4A1F2EE35C8}"/>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DE60D157-F52A-B73C-F2E4-032444660C9D}"/>
              </a:ext>
            </a:extLst>
          </p:cNvPr>
          <p:cNvSpPr>
            <a:spLocks noGrp="1"/>
          </p:cNvSpPr>
          <p:nvPr>
            <p:ph type="title"/>
          </p:nvPr>
        </p:nvSpPr>
        <p:spPr/>
        <p:txBody>
          <a:bodyPr/>
          <a:lstStyle/>
          <a:p>
            <a:r>
              <a:rPr lang="en-US" dirty="0"/>
              <a:t>Ridge Regression</a:t>
            </a:r>
          </a:p>
        </p:txBody>
      </p:sp>
      <p:sp>
        <p:nvSpPr>
          <p:cNvPr id="4" name="Footer Placeholder 3">
            <a:extLst>
              <a:ext uri="{FF2B5EF4-FFF2-40B4-BE49-F238E27FC236}">
                <a16:creationId xmlns:a16="http://schemas.microsoft.com/office/drawing/2014/main" id="{FD08ED72-38B8-B685-D8BE-ACAC3DC98F35}"/>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18E4FAD0-BEEA-160B-C0BE-983CFB1A2018}"/>
              </a:ext>
            </a:extLst>
          </p:cNvPr>
          <p:cNvSpPr>
            <a:spLocks noGrp="1"/>
          </p:cNvSpPr>
          <p:nvPr>
            <p:ph type="sldNum" sz="quarter" idx="4"/>
          </p:nvPr>
        </p:nvSpPr>
        <p:spPr/>
        <p:txBody>
          <a:bodyPr/>
          <a:lstStyle/>
          <a:p>
            <a:fld id="{37290FF7-652B-4475-AEAB-8B1A5D23AE09}" type="slidenum">
              <a:rPr lang="en-US" smtClean="0"/>
              <a:pPr/>
              <a:t>3</a:t>
            </a:fld>
            <a:endParaRPr lang="en-US" dirty="0"/>
          </a:p>
        </p:txBody>
      </p:sp>
      <p:pic>
        <p:nvPicPr>
          <p:cNvPr id="6" name="Picture 5">
            <a:extLst>
              <a:ext uri="{FF2B5EF4-FFF2-40B4-BE49-F238E27FC236}">
                <a16:creationId xmlns:a16="http://schemas.microsoft.com/office/drawing/2014/main" id="{9CFA4367-B241-F5DA-0291-BC7C06ABB4FC}"/>
              </a:ext>
            </a:extLst>
          </p:cNvPr>
          <p:cNvPicPr>
            <a:picLocks noChangeAspect="1"/>
          </p:cNvPicPr>
          <p:nvPr/>
        </p:nvPicPr>
        <p:blipFill>
          <a:blip r:embed="rId2"/>
          <a:stretch>
            <a:fillRect/>
          </a:stretch>
        </p:blipFill>
        <p:spPr>
          <a:xfrm>
            <a:off x="1962543" y="2399586"/>
            <a:ext cx="5283200" cy="558800"/>
          </a:xfrm>
          <a:prstGeom prst="rect">
            <a:avLst/>
          </a:prstGeom>
        </p:spPr>
      </p:pic>
      <p:sp>
        <p:nvSpPr>
          <p:cNvPr id="7" name="TextBox 6">
            <a:extLst>
              <a:ext uri="{FF2B5EF4-FFF2-40B4-BE49-F238E27FC236}">
                <a16:creationId xmlns:a16="http://schemas.microsoft.com/office/drawing/2014/main" id="{33982402-02EA-C52B-90EF-F5EB234DCBF0}"/>
              </a:ext>
            </a:extLst>
          </p:cNvPr>
          <p:cNvSpPr txBox="1"/>
          <p:nvPr/>
        </p:nvSpPr>
        <p:spPr>
          <a:xfrm rot="16200000">
            <a:off x="2989205" y="-198243"/>
            <a:ext cx="1412566" cy="4508927"/>
          </a:xfrm>
          <a:prstGeom prst="rect">
            <a:avLst/>
          </a:prstGeom>
          <a:noFill/>
        </p:spPr>
        <p:txBody>
          <a:bodyPr wrap="none" rtlCol="0">
            <a:spAutoFit/>
          </a:bodyPr>
          <a:lstStyle/>
          <a:p>
            <a:r>
              <a:rPr lang="en-US" sz="28700" dirty="0">
                <a:solidFill>
                  <a:schemeClr val="accent1"/>
                </a:solidFill>
                <a:latin typeface="Abadi MT Condensed Light" panose="020B0306030101010103" pitchFamily="34" charset="77"/>
              </a:rPr>
              <a:t>}</a:t>
            </a:r>
          </a:p>
        </p:txBody>
      </p:sp>
      <p:sp>
        <p:nvSpPr>
          <p:cNvPr id="8" name="TextBox 7">
            <a:extLst>
              <a:ext uri="{FF2B5EF4-FFF2-40B4-BE49-F238E27FC236}">
                <a16:creationId xmlns:a16="http://schemas.microsoft.com/office/drawing/2014/main" id="{21FDF731-11FD-486C-89E0-BB185228B710}"/>
              </a:ext>
            </a:extLst>
          </p:cNvPr>
          <p:cNvSpPr txBox="1"/>
          <p:nvPr/>
        </p:nvSpPr>
        <p:spPr>
          <a:xfrm>
            <a:off x="2897312" y="1298026"/>
            <a:ext cx="2047676" cy="369332"/>
          </a:xfrm>
          <a:prstGeom prst="rect">
            <a:avLst/>
          </a:prstGeom>
          <a:noFill/>
        </p:spPr>
        <p:txBody>
          <a:bodyPr wrap="none" rtlCol="0">
            <a:spAutoFit/>
          </a:bodyPr>
          <a:lstStyle/>
          <a:p>
            <a:r>
              <a:rPr lang="en-US" dirty="0"/>
              <a:t>Should look familiar</a:t>
            </a:r>
          </a:p>
        </p:txBody>
      </p:sp>
      <p:sp>
        <p:nvSpPr>
          <p:cNvPr id="10" name="TextBox 9">
            <a:extLst>
              <a:ext uri="{FF2B5EF4-FFF2-40B4-BE49-F238E27FC236}">
                <a16:creationId xmlns:a16="http://schemas.microsoft.com/office/drawing/2014/main" id="{9BDC7D07-6001-2C08-B725-2844A512E507}"/>
              </a:ext>
            </a:extLst>
          </p:cNvPr>
          <p:cNvSpPr txBox="1"/>
          <p:nvPr/>
        </p:nvSpPr>
        <p:spPr>
          <a:xfrm>
            <a:off x="528479" y="3110341"/>
            <a:ext cx="7886700" cy="1477328"/>
          </a:xfrm>
          <a:prstGeom prst="rect">
            <a:avLst/>
          </a:prstGeom>
          <a:noFill/>
        </p:spPr>
        <p:txBody>
          <a:bodyPr wrap="square">
            <a:spAutoFit/>
          </a:bodyPr>
          <a:lstStyle/>
          <a:p>
            <a:pPr algn="l"/>
            <a:r>
              <a:rPr lang="en-US" b="0" i="0" dirty="0">
                <a:effectLst/>
              </a:rPr>
              <a:t>Where:</a:t>
            </a:r>
          </a:p>
          <a:p>
            <a:pPr algn="l">
              <a:buFont typeface="Arial" panose="020B0604020202020204" pitchFamily="34" charset="0"/>
              <a:buChar char="•"/>
            </a:pPr>
            <a:r>
              <a:rPr lang="en-US" b="0" i="0" dirty="0">
                <a:effectLst/>
              </a:rPr>
              <a:t>y is the dependent variable (the variable you want to predict)</a:t>
            </a:r>
          </a:p>
          <a:p>
            <a:pPr algn="l">
              <a:buFont typeface="Arial" panose="020B0604020202020204" pitchFamily="34" charset="0"/>
              <a:buChar char="•"/>
            </a:pPr>
            <a:r>
              <a:rPr lang="el-GR" b="0" i="0" dirty="0">
                <a:effectLst/>
              </a:rPr>
              <a:t>β0, β1, β2, ..., β</a:t>
            </a:r>
            <a:r>
              <a:rPr lang="en-US" b="0" i="0" dirty="0">
                <a:effectLst/>
              </a:rPr>
              <a:t>p are the regression coefficients (parameters to estimate)</a:t>
            </a:r>
          </a:p>
          <a:p>
            <a:pPr algn="l">
              <a:buFont typeface="Arial" panose="020B0604020202020204" pitchFamily="34" charset="0"/>
              <a:buChar char="•"/>
            </a:pPr>
            <a:r>
              <a:rPr lang="en-US" b="0" i="0" dirty="0">
                <a:effectLst/>
              </a:rPr>
              <a:t>x1, x2, ..., </a:t>
            </a:r>
            <a:r>
              <a:rPr lang="en-US" b="0" i="0" dirty="0" err="1">
                <a:effectLst/>
              </a:rPr>
              <a:t>xp</a:t>
            </a:r>
            <a:r>
              <a:rPr lang="en-US" b="0" i="0" dirty="0">
                <a:effectLst/>
              </a:rPr>
              <a:t> are the independent variables (predictors)</a:t>
            </a:r>
          </a:p>
          <a:p>
            <a:pPr algn="l">
              <a:buFont typeface="Arial" panose="020B0604020202020204" pitchFamily="34" charset="0"/>
              <a:buChar char="•"/>
            </a:pPr>
            <a:r>
              <a:rPr lang="el-GR" b="0" i="0" dirty="0">
                <a:effectLst/>
              </a:rPr>
              <a:t>λ (</a:t>
            </a:r>
            <a:r>
              <a:rPr lang="en-US" b="0" i="0" dirty="0">
                <a:effectLst/>
              </a:rPr>
              <a:t>lambda) is the regularization parameter (strength of regularization/penalty)</a:t>
            </a:r>
          </a:p>
        </p:txBody>
      </p:sp>
    </p:spTree>
    <p:extLst>
      <p:ext uri="{BB962C8B-B14F-4D97-AF65-F5344CB8AC3E}">
        <p14:creationId xmlns:p14="http://schemas.microsoft.com/office/powerpoint/2010/main" val="383564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FF18B-6808-BD5D-0457-F4A1F2EE35C8}"/>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DE60D157-F52A-B73C-F2E4-032444660C9D}"/>
              </a:ext>
            </a:extLst>
          </p:cNvPr>
          <p:cNvSpPr>
            <a:spLocks noGrp="1"/>
          </p:cNvSpPr>
          <p:nvPr>
            <p:ph type="title"/>
          </p:nvPr>
        </p:nvSpPr>
        <p:spPr/>
        <p:txBody>
          <a:bodyPr/>
          <a:lstStyle/>
          <a:p>
            <a:r>
              <a:rPr lang="en-US" dirty="0"/>
              <a:t>Ridge Regression</a:t>
            </a:r>
          </a:p>
        </p:txBody>
      </p:sp>
      <p:sp>
        <p:nvSpPr>
          <p:cNvPr id="4" name="Footer Placeholder 3">
            <a:extLst>
              <a:ext uri="{FF2B5EF4-FFF2-40B4-BE49-F238E27FC236}">
                <a16:creationId xmlns:a16="http://schemas.microsoft.com/office/drawing/2014/main" id="{FD08ED72-38B8-B685-D8BE-ACAC3DC98F35}"/>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18E4FAD0-BEEA-160B-C0BE-983CFB1A2018}"/>
              </a:ext>
            </a:extLst>
          </p:cNvPr>
          <p:cNvSpPr>
            <a:spLocks noGrp="1"/>
          </p:cNvSpPr>
          <p:nvPr>
            <p:ph type="sldNum" sz="quarter" idx="4"/>
          </p:nvPr>
        </p:nvSpPr>
        <p:spPr/>
        <p:txBody>
          <a:bodyPr/>
          <a:lstStyle/>
          <a:p>
            <a:fld id="{37290FF7-652B-4475-AEAB-8B1A5D23AE09}" type="slidenum">
              <a:rPr lang="en-US" smtClean="0"/>
              <a:pPr/>
              <a:t>4</a:t>
            </a:fld>
            <a:endParaRPr lang="en-US" dirty="0"/>
          </a:p>
        </p:txBody>
      </p:sp>
      <p:pic>
        <p:nvPicPr>
          <p:cNvPr id="6" name="Picture 5">
            <a:extLst>
              <a:ext uri="{FF2B5EF4-FFF2-40B4-BE49-F238E27FC236}">
                <a16:creationId xmlns:a16="http://schemas.microsoft.com/office/drawing/2014/main" id="{9CFA4367-B241-F5DA-0291-BC7C06ABB4FC}"/>
              </a:ext>
            </a:extLst>
          </p:cNvPr>
          <p:cNvPicPr>
            <a:picLocks noChangeAspect="1"/>
          </p:cNvPicPr>
          <p:nvPr/>
        </p:nvPicPr>
        <p:blipFill>
          <a:blip r:embed="rId2"/>
          <a:stretch>
            <a:fillRect/>
          </a:stretch>
        </p:blipFill>
        <p:spPr>
          <a:xfrm>
            <a:off x="1962543" y="2081089"/>
            <a:ext cx="5283200" cy="558800"/>
          </a:xfrm>
          <a:prstGeom prst="rect">
            <a:avLst/>
          </a:prstGeom>
        </p:spPr>
      </p:pic>
      <p:sp>
        <p:nvSpPr>
          <p:cNvPr id="7" name="TextBox 6">
            <a:extLst>
              <a:ext uri="{FF2B5EF4-FFF2-40B4-BE49-F238E27FC236}">
                <a16:creationId xmlns:a16="http://schemas.microsoft.com/office/drawing/2014/main" id="{33982402-02EA-C52B-90EF-F5EB234DCBF0}"/>
              </a:ext>
            </a:extLst>
          </p:cNvPr>
          <p:cNvSpPr txBox="1"/>
          <p:nvPr/>
        </p:nvSpPr>
        <p:spPr>
          <a:xfrm rot="16200000">
            <a:off x="6094094" y="791222"/>
            <a:ext cx="774571" cy="2215991"/>
          </a:xfrm>
          <a:prstGeom prst="rect">
            <a:avLst/>
          </a:prstGeom>
          <a:noFill/>
        </p:spPr>
        <p:txBody>
          <a:bodyPr wrap="none" rtlCol="0">
            <a:spAutoFit/>
          </a:bodyPr>
          <a:lstStyle/>
          <a:p>
            <a:r>
              <a:rPr lang="en-US" sz="13800" dirty="0">
                <a:solidFill>
                  <a:schemeClr val="accent1"/>
                </a:solidFill>
                <a:latin typeface="Abadi MT Condensed Light" panose="020B0306030101010103" pitchFamily="34" charset="77"/>
              </a:rPr>
              <a:t>}</a:t>
            </a:r>
          </a:p>
        </p:txBody>
      </p:sp>
      <p:sp>
        <p:nvSpPr>
          <p:cNvPr id="10" name="TextBox 9">
            <a:extLst>
              <a:ext uri="{FF2B5EF4-FFF2-40B4-BE49-F238E27FC236}">
                <a16:creationId xmlns:a16="http://schemas.microsoft.com/office/drawing/2014/main" id="{9BDC7D07-6001-2C08-B725-2844A512E507}"/>
              </a:ext>
            </a:extLst>
          </p:cNvPr>
          <p:cNvSpPr txBox="1"/>
          <p:nvPr/>
        </p:nvSpPr>
        <p:spPr>
          <a:xfrm>
            <a:off x="528479" y="2791844"/>
            <a:ext cx="7886700" cy="1477328"/>
          </a:xfrm>
          <a:prstGeom prst="rect">
            <a:avLst/>
          </a:prstGeom>
          <a:noFill/>
        </p:spPr>
        <p:txBody>
          <a:bodyPr wrap="square">
            <a:spAutoFit/>
          </a:bodyPr>
          <a:lstStyle/>
          <a:p>
            <a:pPr algn="l"/>
            <a:r>
              <a:rPr lang="en-US" b="0" i="0" dirty="0">
                <a:effectLst/>
              </a:rPr>
              <a:t>Where:</a:t>
            </a:r>
          </a:p>
          <a:p>
            <a:pPr algn="l">
              <a:buFont typeface="Arial" panose="020B0604020202020204" pitchFamily="34" charset="0"/>
              <a:buChar char="•"/>
            </a:pPr>
            <a:r>
              <a:rPr lang="en-US" b="0" i="0" dirty="0">
                <a:effectLst/>
              </a:rPr>
              <a:t>y is the dependent variable (the variable you want to predict)</a:t>
            </a:r>
          </a:p>
          <a:p>
            <a:pPr algn="l">
              <a:buFont typeface="Arial" panose="020B0604020202020204" pitchFamily="34" charset="0"/>
              <a:buChar char="•"/>
            </a:pPr>
            <a:r>
              <a:rPr lang="el-GR" b="0" i="0" dirty="0">
                <a:effectLst/>
              </a:rPr>
              <a:t>β0, β1, β2, ..., β</a:t>
            </a:r>
            <a:r>
              <a:rPr lang="en-US" b="0" i="0" dirty="0">
                <a:effectLst/>
              </a:rPr>
              <a:t>p are the regression coefficients (parameters to estimate)</a:t>
            </a:r>
          </a:p>
          <a:p>
            <a:pPr algn="l">
              <a:buFont typeface="Arial" panose="020B0604020202020204" pitchFamily="34" charset="0"/>
              <a:buChar char="•"/>
            </a:pPr>
            <a:r>
              <a:rPr lang="en-US" b="0" i="0" dirty="0">
                <a:effectLst/>
              </a:rPr>
              <a:t>x1, x2, ..., </a:t>
            </a:r>
            <a:r>
              <a:rPr lang="en-US" b="0" i="0" dirty="0" err="1">
                <a:effectLst/>
              </a:rPr>
              <a:t>xp</a:t>
            </a:r>
            <a:r>
              <a:rPr lang="en-US" b="0" i="0" dirty="0">
                <a:effectLst/>
              </a:rPr>
              <a:t> are the independent variables (predictors)</a:t>
            </a:r>
          </a:p>
          <a:p>
            <a:pPr algn="l">
              <a:buFont typeface="Arial" panose="020B0604020202020204" pitchFamily="34" charset="0"/>
              <a:buChar char="•"/>
            </a:pPr>
            <a:r>
              <a:rPr lang="el-GR" b="0" i="0" dirty="0">
                <a:effectLst/>
              </a:rPr>
              <a:t>λ (</a:t>
            </a:r>
            <a:r>
              <a:rPr lang="en-US" b="0" i="0" dirty="0">
                <a:effectLst/>
              </a:rPr>
              <a:t>lambda) is the regularization parameter (strength of regularization/penalty)</a:t>
            </a:r>
          </a:p>
        </p:txBody>
      </p:sp>
      <p:sp>
        <p:nvSpPr>
          <p:cNvPr id="12" name="TextBox 11">
            <a:extLst>
              <a:ext uri="{FF2B5EF4-FFF2-40B4-BE49-F238E27FC236}">
                <a16:creationId xmlns:a16="http://schemas.microsoft.com/office/drawing/2014/main" id="{DDE27942-D0E7-C64A-BEC9-1B11DE870155}"/>
              </a:ext>
            </a:extLst>
          </p:cNvPr>
          <p:cNvSpPr txBox="1"/>
          <p:nvPr/>
        </p:nvSpPr>
        <p:spPr>
          <a:xfrm>
            <a:off x="528479" y="4587669"/>
            <a:ext cx="7444267" cy="2031325"/>
          </a:xfrm>
          <a:prstGeom prst="rect">
            <a:avLst/>
          </a:prstGeom>
          <a:noFill/>
        </p:spPr>
        <p:txBody>
          <a:bodyPr wrap="square">
            <a:spAutoFit/>
          </a:bodyPr>
          <a:lstStyle/>
          <a:p>
            <a:pPr algn="l"/>
            <a:r>
              <a:rPr lang="en-US" dirty="0"/>
              <a:t>S</a:t>
            </a:r>
            <a:r>
              <a:rPr lang="en-US" b="0" i="0" dirty="0">
                <a:effectLst/>
              </a:rPr>
              <a:t>um all the squared values of the regression coefficients (</a:t>
            </a:r>
            <a:r>
              <a:rPr lang="el-GR" b="0" i="0" dirty="0">
                <a:effectLst/>
              </a:rPr>
              <a:t>β). </a:t>
            </a:r>
            <a:r>
              <a:rPr lang="en-US" b="0" i="0" dirty="0">
                <a:effectLst/>
              </a:rPr>
              <a:t>Then, multiply this sum by a regularization parameter </a:t>
            </a:r>
            <a:r>
              <a:rPr lang="el-GR" b="0" i="0" dirty="0">
                <a:effectLst/>
              </a:rPr>
              <a:t>λ (</a:t>
            </a:r>
            <a:r>
              <a:rPr lang="en-US" b="0" i="0" dirty="0">
                <a:effectLst/>
              </a:rPr>
              <a:t>lambda), which controls the amount of regularization in the model.</a:t>
            </a:r>
          </a:p>
          <a:p>
            <a:pPr algn="l"/>
            <a:r>
              <a:rPr lang="en-US" b="0" i="0" dirty="0">
                <a:effectLst/>
              </a:rPr>
              <a:t>The lambda times the sum of squared coefficients term, essentially adds an extra cost for each of our coefficients and thus, shrinks them towards zero. By shrinking the coefficients, Ridge Regression reduces the complexity of the model and helps prevent overfitting.</a:t>
            </a:r>
          </a:p>
        </p:txBody>
      </p:sp>
      <p:sp>
        <p:nvSpPr>
          <p:cNvPr id="9" name="TextBox 8">
            <a:extLst>
              <a:ext uri="{FF2B5EF4-FFF2-40B4-BE49-F238E27FC236}">
                <a16:creationId xmlns:a16="http://schemas.microsoft.com/office/drawing/2014/main" id="{355E6E03-4790-E31F-D37B-1FB0B1920084}"/>
              </a:ext>
            </a:extLst>
          </p:cNvPr>
          <p:cNvSpPr txBox="1"/>
          <p:nvPr/>
        </p:nvSpPr>
        <p:spPr>
          <a:xfrm>
            <a:off x="5084334" y="991338"/>
            <a:ext cx="3278141" cy="646331"/>
          </a:xfrm>
          <a:prstGeom prst="rect">
            <a:avLst/>
          </a:prstGeom>
          <a:noFill/>
        </p:spPr>
        <p:txBody>
          <a:bodyPr wrap="none" rtlCol="0">
            <a:spAutoFit/>
          </a:bodyPr>
          <a:lstStyle/>
          <a:p>
            <a:pPr algn="ctr"/>
            <a:r>
              <a:rPr lang="en-US" dirty="0"/>
              <a:t>Lambda *</a:t>
            </a:r>
          </a:p>
          <a:p>
            <a:pPr algn="ctr"/>
            <a:r>
              <a:rPr lang="en-US" b="0" i="0" dirty="0">
                <a:effectLst/>
              </a:rPr>
              <a:t>squared values of coefficients (</a:t>
            </a:r>
            <a:r>
              <a:rPr lang="el-GR" b="0" i="0" dirty="0">
                <a:effectLst/>
              </a:rPr>
              <a:t>β)</a:t>
            </a:r>
            <a:endParaRPr lang="en-US" dirty="0"/>
          </a:p>
        </p:txBody>
      </p:sp>
    </p:spTree>
    <p:extLst>
      <p:ext uri="{BB962C8B-B14F-4D97-AF65-F5344CB8AC3E}">
        <p14:creationId xmlns:p14="http://schemas.microsoft.com/office/powerpoint/2010/main" val="294420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7A9F8-C051-0A26-72B8-043B13C166D3}"/>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13E8763C-4C23-2B9E-D44E-785633AE0D52}"/>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480BA064-B4BB-B7F1-F600-01D1CE86886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737B5DFE-1BD4-1367-E1EB-BD9E83724BCF}"/>
              </a:ext>
            </a:extLst>
          </p:cNvPr>
          <p:cNvSpPr>
            <a:spLocks noGrp="1"/>
          </p:cNvSpPr>
          <p:nvPr>
            <p:ph type="sldNum" sz="quarter" idx="4"/>
          </p:nvPr>
        </p:nvSpPr>
        <p:spPr/>
        <p:txBody>
          <a:bodyPr/>
          <a:lstStyle/>
          <a:p>
            <a:fld id="{37290FF7-652B-4475-AEAB-8B1A5D23AE09}" type="slidenum">
              <a:rPr lang="en-US" smtClean="0"/>
              <a:pPr/>
              <a:t>5</a:t>
            </a:fld>
            <a:endParaRPr lang="en-US" dirty="0"/>
          </a:p>
        </p:txBody>
      </p:sp>
      <p:cxnSp>
        <p:nvCxnSpPr>
          <p:cNvPr id="6" name="Straight Connector 5">
            <a:extLst>
              <a:ext uri="{FF2B5EF4-FFF2-40B4-BE49-F238E27FC236}">
                <a16:creationId xmlns:a16="http://schemas.microsoft.com/office/drawing/2014/main" id="{DFC4FD84-2F93-4938-2654-24FF01E5B305}"/>
              </a:ext>
            </a:extLst>
          </p:cNvPr>
          <p:cNvCxnSpPr/>
          <p:nvPr/>
        </p:nvCxnSpPr>
        <p:spPr>
          <a:xfrm>
            <a:off x="3108468" y="2570488"/>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0CD585-D959-E7D6-2B0A-28AF194EE17C}"/>
              </a:ext>
            </a:extLst>
          </p:cNvPr>
          <p:cNvCxnSpPr/>
          <p:nvPr/>
        </p:nvCxnSpPr>
        <p:spPr>
          <a:xfrm>
            <a:off x="3124233" y="4241633"/>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746ADBE-1964-DF57-7850-24A04E684053}"/>
              </a:ext>
            </a:extLst>
          </p:cNvPr>
          <p:cNvSpPr/>
          <p:nvPr/>
        </p:nvSpPr>
        <p:spPr>
          <a:xfrm>
            <a:off x="3471074" y="2854268"/>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C2B4024-6CB9-19AD-E933-D277404A7FF3}"/>
              </a:ext>
            </a:extLst>
          </p:cNvPr>
          <p:cNvSpPr/>
          <p:nvPr/>
        </p:nvSpPr>
        <p:spPr>
          <a:xfrm>
            <a:off x="4805888" y="3385040"/>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885786C-AFDB-624B-88D4-396885B485A2}"/>
              </a:ext>
            </a:extLst>
          </p:cNvPr>
          <p:cNvCxnSpPr/>
          <p:nvPr/>
        </p:nvCxnSpPr>
        <p:spPr>
          <a:xfrm>
            <a:off x="3155764" y="2775440"/>
            <a:ext cx="2869324" cy="124547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CF2F19-F315-5E28-B99E-8F0E71643AD9}"/>
              </a:ext>
            </a:extLst>
          </p:cNvPr>
          <p:cNvSpPr txBox="1"/>
          <p:nvPr/>
        </p:nvSpPr>
        <p:spPr>
          <a:xfrm>
            <a:off x="2935047" y="2160584"/>
            <a:ext cx="2978444" cy="369332"/>
          </a:xfrm>
          <a:prstGeom prst="rect">
            <a:avLst/>
          </a:prstGeom>
          <a:noFill/>
        </p:spPr>
        <p:txBody>
          <a:bodyPr wrap="none" rtlCol="0">
            <a:spAutoFit/>
          </a:bodyPr>
          <a:lstStyle/>
          <a:p>
            <a:r>
              <a:rPr lang="en-US" u="sng" dirty="0"/>
              <a:t>Ordinary Least </a:t>
            </a:r>
            <a:r>
              <a:rPr lang="en-US" u="sng" dirty="0" err="1"/>
              <a:t>Sq</a:t>
            </a:r>
            <a:r>
              <a:rPr lang="en-US" u="sng" dirty="0"/>
              <a:t> Fit = 0 Error</a:t>
            </a:r>
          </a:p>
        </p:txBody>
      </p:sp>
      <p:sp>
        <p:nvSpPr>
          <p:cNvPr id="12" name="Oval 11">
            <a:extLst>
              <a:ext uri="{FF2B5EF4-FFF2-40B4-BE49-F238E27FC236}">
                <a16:creationId xmlns:a16="http://schemas.microsoft.com/office/drawing/2014/main" id="{3B1977B0-601E-038B-DF44-26DE1AEDDB1F}"/>
              </a:ext>
            </a:extLst>
          </p:cNvPr>
          <p:cNvSpPr/>
          <p:nvPr/>
        </p:nvSpPr>
        <p:spPr>
          <a:xfrm>
            <a:off x="5557377" y="3206364"/>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F04D199-2E99-C176-EC34-CC69C026E223}"/>
              </a:ext>
            </a:extLst>
          </p:cNvPr>
          <p:cNvSpPr txBox="1"/>
          <p:nvPr/>
        </p:nvSpPr>
        <p:spPr>
          <a:xfrm>
            <a:off x="5268343" y="3201109"/>
            <a:ext cx="846707" cy="253916"/>
          </a:xfrm>
          <a:prstGeom prst="rect">
            <a:avLst/>
          </a:prstGeom>
          <a:noFill/>
        </p:spPr>
        <p:txBody>
          <a:bodyPr wrap="none" rtlCol="0">
            <a:spAutoFit/>
          </a:bodyPr>
          <a:lstStyle/>
          <a:p>
            <a:r>
              <a:rPr lang="en-US" sz="1050" dirty="0"/>
              <a:t>Test Data Pt</a:t>
            </a:r>
          </a:p>
        </p:txBody>
      </p:sp>
    </p:spTree>
    <p:extLst>
      <p:ext uri="{BB962C8B-B14F-4D97-AF65-F5344CB8AC3E}">
        <p14:creationId xmlns:p14="http://schemas.microsoft.com/office/powerpoint/2010/main" val="78316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2" grpId="1" animBg="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4836-097C-9049-194D-DB353B843717}"/>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58335E5A-244E-7F0B-A85D-290F077463E5}"/>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AC8CF86-0022-9924-A177-12343C431467}"/>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94E32E83-83D9-889E-DDA6-D0AF7CDB1459}"/>
              </a:ext>
            </a:extLst>
          </p:cNvPr>
          <p:cNvSpPr>
            <a:spLocks noGrp="1"/>
          </p:cNvSpPr>
          <p:nvPr>
            <p:ph type="sldNum" sz="quarter" idx="4"/>
          </p:nvPr>
        </p:nvSpPr>
        <p:spPr/>
        <p:txBody>
          <a:bodyPr/>
          <a:lstStyle/>
          <a:p>
            <a:fld id="{37290FF7-652B-4475-AEAB-8B1A5D23AE09}" type="slidenum">
              <a:rPr lang="en-US" smtClean="0"/>
              <a:pPr/>
              <a:t>6</a:t>
            </a:fld>
            <a:endParaRPr lang="en-US" dirty="0"/>
          </a:p>
        </p:txBody>
      </p:sp>
      <p:sp>
        <p:nvSpPr>
          <p:cNvPr id="6" name="TextBox 5">
            <a:extLst>
              <a:ext uri="{FF2B5EF4-FFF2-40B4-BE49-F238E27FC236}">
                <a16:creationId xmlns:a16="http://schemas.microsoft.com/office/drawing/2014/main" id="{FBD94BC3-6F6A-D194-33C1-8A3D858CF553}"/>
              </a:ext>
            </a:extLst>
          </p:cNvPr>
          <p:cNvSpPr txBox="1"/>
          <p:nvPr/>
        </p:nvSpPr>
        <p:spPr>
          <a:xfrm>
            <a:off x="1723109" y="1961784"/>
            <a:ext cx="5138395" cy="369332"/>
          </a:xfrm>
          <a:prstGeom prst="rect">
            <a:avLst/>
          </a:prstGeom>
          <a:noFill/>
        </p:spPr>
        <p:txBody>
          <a:bodyPr wrap="square" rtlCol="0">
            <a:spAutoFit/>
          </a:bodyPr>
          <a:lstStyle/>
          <a:p>
            <a:pPr algn="ctr"/>
            <a:r>
              <a:rPr lang="en-US" u="sng" dirty="0"/>
              <a:t>Biased Fit generalizes to new data points better</a:t>
            </a:r>
          </a:p>
        </p:txBody>
      </p:sp>
      <p:cxnSp>
        <p:nvCxnSpPr>
          <p:cNvPr id="7" name="Straight Connector 6">
            <a:extLst>
              <a:ext uri="{FF2B5EF4-FFF2-40B4-BE49-F238E27FC236}">
                <a16:creationId xmlns:a16="http://schemas.microsoft.com/office/drawing/2014/main" id="{4252124A-08AD-24B4-FB4B-E76A03325978}"/>
              </a:ext>
            </a:extLst>
          </p:cNvPr>
          <p:cNvCxnSpPr/>
          <p:nvPr/>
        </p:nvCxnSpPr>
        <p:spPr>
          <a:xfrm>
            <a:off x="2594887" y="2560450"/>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7B39D82-38E3-418A-AAE1-8BDFB124C290}"/>
              </a:ext>
            </a:extLst>
          </p:cNvPr>
          <p:cNvCxnSpPr/>
          <p:nvPr/>
        </p:nvCxnSpPr>
        <p:spPr>
          <a:xfrm>
            <a:off x="2610652" y="4231595"/>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22B9411-B116-3F33-4737-34C52D44AFE2}"/>
              </a:ext>
            </a:extLst>
          </p:cNvPr>
          <p:cNvSpPr/>
          <p:nvPr/>
        </p:nvSpPr>
        <p:spPr>
          <a:xfrm>
            <a:off x="2957493" y="2844230"/>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18D4865-C886-0965-A894-45155EDC9610}"/>
              </a:ext>
            </a:extLst>
          </p:cNvPr>
          <p:cNvSpPr/>
          <p:nvPr/>
        </p:nvSpPr>
        <p:spPr>
          <a:xfrm>
            <a:off x="4292307" y="3375002"/>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7FBD51A-5C39-E3A6-89D2-512945895F40}"/>
              </a:ext>
            </a:extLst>
          </p:cNvPr>
          <p:cNvSpPr/>
          <p:nvPr/>
        </p:nvSpPr>
        <p:spPr>
          <a:xfrm>
            <a:off x="5043796" y="3196326"/>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29824CD-8F6E-CFBA-7C42-3508BFCEA02C}"/>
              </a:ext>
            </a:extLst>
          </p:cNvPr>
          <p:cNvSpPr txBox="1"/>
          <p:nvPr/>
        </p:nvSpPr>
        <p:spPr>
          <a:xfrm>
            <a:off x="4754762" y="3191071"/>
            <a:ext cx="846707" cy="253916"/>
          </a:xfrm>
          <a:prstGeom prst="rect">
            <a:avLst/>
          </a:prstGeom>
          <a:noFill/>
        </p:spPr>
        <p:txBody>
          <a:bodyPr wrap="none" rtlCol="0">
            <a:spAutoFit/>
          </a:bodyPr>
          <a:lstStyle/>
          <a:p>
            <a:r>
              <a:rPr lang="en-US" sz="1050" dirty="0"/>
              <a:t>Test Data Pt</a:t>
            </a:r>
          </a:p>
        </p:txBody>
      </p:sp>
      <p:cxnSp>
        <p:nvCxnSpPr>
          <p:cNvPr id="13" name="Straight Connector 12">
            <a:extLst>
              <a:ext uri="{FF2B5EF4-FFF2-40B4-BE49-F238E27FC236}">
                <a16:creationId xmlns:a16="http://schemas.microsoft.com/office/drawing/2014/main" id="{47A82318-0075-56B5-1011-983EEAED2AB9}"/>
              </a:ext>
            </a:extLst>
          </p:cNvPr>
          <p:cNvCxnSpPr/>
          <p:nvPr/>
        </p:nvCxnSpPr>
        <p:spPr>
          <a:xfrm>
            <a:off x="2678969" y="3038671"/>
            <a:ext cx="2932386" cy="53602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20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1C3F8-E35B-E758-027D-43C4F4375F70}"/>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CED6E33C-B741-4F91-1559-5E5102D7652B}"/>
              </a:ext>
            </a:extLst>
          </p:cNvPr>
          <p:cNvSpPr>
            <a:spLocks noGrp="1"/>
          </p:cNvSpPr>
          <p:nvPr>
            <p:ph type="title"/>
          </p:nvPr>
        </p:nvSpPr>
        <p:spPr/>
        <p:txBody>
          <a:bodyPr/>
          <a:lstStyle/>
          <a:p>
            <a:r>
              <a:rPr lang="en-US" dirty="0"/>
              <a:t>Lasso Regression</a:t>
            </a:r>
          </a:p>
        </p:txBody>
      </p:sp>
      <p:sp>
        <p:nvSpPr>
          <p:cNvPr id="4" name="Footer Placeholder 3">
            <a:extLst>
              <a:ext uri="{FF2B5EF4-FFF2-40B4-BE49-F238E27FC236}">
                <a16:creationId xmlns:a16="http://schemas.microsoft.com/office/drawing/2014/main" id="{826B698F-E0B5-5921-8744-8BBA745EF2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E69E6460-3C74-87E8-F379-1F0F99469D9A}"/>
              </a:ext>
            </a:extLst>
          </p:cNvPr>
          <p:cNvSpPr>
            <a:spLocks noGrp="1"/>
          </p:cNvSpPr>
          <p:nvPr>
            <p:ph type="sldNum" sz="quarter" idx="4"/>
          </p:nvPr>
        </p:nvSpPr>
        <p:spPr/>
        <p:txBody>
          <a:bodyPr/>
          <a:lstStyle/>
          <a:p>
            <a:fld id="{37290FF7-652B-4475-AEAB-8B1A5D23AE09}" type="slidenum">
              <a:rPr lang="en-US" smtClean="0"/>
              <a:pPr/>
              <a:t>7</a:t>
            </a:fld>
            <a:endParaRPr lang="en-US" dirty="0"/>
          </a:p>
        </p:txBody>
      </p:sp>
      <p:sp>
        <p:nvSpPr>
          <p:cNvPr id="7" name="TextBox 6">
            <a:extLst>
              <a:ext uri="{FF2B5EF4-FFF2-40B4-BE49-F238E27FC236}">
                <a16:creationId xmlns:a16="http://schemas.microsoft.com/office/drawing/2014/main" id="{94F27E4B-C019-4280-F511-68D74E62D710}"/>
              </a:ext>
            </a:extLst>
          </p:cNvPr>
          <p:cNvSpPr txBox="1"/>
          <p:nvPr/>
        </p:nvSpPr>
        <p:spPr>
          <a:xfrm>
            <a:off x="369869" y="3127242"/>
            <a:ext cx="8702212" cy="1477328"/>
          </a:xfrm>
          <a:prstGeom prst="rect">
            <a:avLst/>
          </a:prstGeom>
          <a:noFill/>
        </p:spPr>
        <p:txBody>
          <a:bodyPr wrap="square">
            <a:spAutoFit/>
          </a:bodyPr>
          <a:lstStyle/>
          <a:p>
            <a:pPr algn="l"/>
            <a:r>
              <a:rPr lang="en-US" b="0" i="0" dirty="0">
                <a:effectLst/>
              </a:rPr>
              <a:t>Where:</a:t>
            </a:r>
          </a:p>
          <a:p>
            <a:pPr algn="l">
              <a:buFont typeface="Arial" panose="020B0604020202020204" pitchFamily="34" charset="0"/>
              <a:buChar char="•"/>
            </a:pPr>
            <a:r>
              <a:rPr lang="en-US" b="0" i="0" dirty="0">
                <a:effectLst/>
              </a:rPr>
              <a:t>y is the dependent variable (the variable you want to predict)</a:t>
            </a:r>
          </a:p>
          <a:p>
            <a:pPr algn="l">
              <a:buFont typeface="Arial" panose="020B0604020202020204" pitchFamily="34" charset="0"/>
              <a:buChar char="•"/>
            </a:pPr>
            <a:r>
              <a:rPr lang="el-GR" b="0" i="0" dirty="0">
                <a:effectLst/>
              </a:rPr>
              <a:t>β0, β1, β2, ..., β</a:t>
            </a:r>
            <a:r>
              <a:rPr lang="en-US" b="0" i="0" dirty="0">
                <a:effectLst/>
              </a:rPr>
              <a:t>p are the regression coefficients (parameters to estimate)</a:t>
            </a:r>
          </a:p>
          <a:p>
            <a:pPr algn="l">
              <a:buFont typeface="Arial" panose="020B0604020202020204" pitchFamily="34" charset="0"/>
              <a:buChar char="•"/>
            </a:pPr>
            <a:r>
              <a:rPr lang="en-US" b="0" i="0" dirty="0">
                <a:effectLst/>
              </a:rPr>
              <a:t>x1, x2, ..., </a:t>
            </a:r>
            <a:r>
              <a:rPr lang="en-US" b="0" i="0" dirty="0" err="1">
                <a:effectLst/>
              </a:rPr>
              <a:t>xp</a:t>
            </a:r>
            <a:r>
              <a:rPr lang="en-US" b="0" i="0" dirty="0">
                <a:effectLst/>
              </a:rPr>
              <a:t> are the independent variables (predictors)</a:t>
            </a:r>
          </a:p>
          <a:p>
            <a:pPr algn="l">
              <a:buFont typeface="Arial" panose="020B0604020202020204" pitchFamily="34" charset="0"/>
              <a:buChar char="•"/>
            </a:pPr>
            <a:r>
              <a:rPr lang="el-GR" b="0" i="0" dirty="0">
                <a:effectLst/>
              </a:rPr>
              <a:t>λ (</a:t>
            </a:r>
            <a:r>
              <a:rPr lang="en-US" b="0" i="0" dirty="0">
                <a:effectLst/>
              </a:rPr>
              <a:t>lambda) is the regularization parameter (strength of regularization)</a:t>
            </a:r>
          </a:p>
        </p:txBody>
      </p:sp>
      <p:pic>
        <p:nvPicPr>
          <p:cNvPr id="8" name="Picture 7">
            <a:extLst>
              <a:ext uri="{FF2B5EF4-FFF2-40B4-BE49-F238E27FC236}">
                <a16:creationId xmlns:a16="http://schemas.microsoft.com/office/drawing/2014/main" id="{2BF5B92D-3467-9DAD-B6C5-F5129FCA03D9}"/>
              </a:ext>
            </a:extLst>
          </p:cNvPr>
          <p:cNvPicPr>
            <a:picLocks noChangeAspect="1"/>
          </p:cNvPicPr>
          <p:nvPr/>
        </p:nvPicPr>
        <p:blipFill>
          <a:blip r:embed="rId2"/>
          <a:stretch>
            <a:fillRect/>
          </a:stretch>
        </p:blipFill>
        <p:spPr>
          <a:xfrm>
            <a:off x="1930400" y="2378113"/>
            <a:ext cx="5283200" cy="558800"/>
          </a:xfrm>
          <a:prstGeom prst="rect">
            <a:avLst/>
          </a:prstGeom>
        </p:spPr>
      </p:pic>
      <p:sp>
        <p:nvSpPr>
          <p:cNvPr id="9" name="TextBox 8">
            <a:extLst>
              <a:ext uri="{FF2B5EF4-FFF2-40B4-BE49-F238E27FC236}">
                <a16:creationId xmlns:a16="http://schemas.microsoft.com/office/drawing/2014/main" id="{A386DE79-A0D8-5AFA-A760-804AC9A98CA2}"/>
              </a:ext>
            </a:extLst>
          </p:cNvPr>
          <p:cNvSpPr txBox="1"/>
          <p:nvPr/>
        </p:nvSpPr>
        <p:spPr>
          <a:xfrm rot="16200000">
            <a:off x="2989205" y="-198243"/>
            <a:ext cx="1412566" cy="4508927"/>
          </a:xfrm>
          <a:prstGeom prst="rect">
            <a:avLst/>
          </a:prstGeom>
          <a:noFill/>
        </p:spPr>
        <p:txBody>
          <a:bodyPr wrap="none" rtlCol="0">
            <a:spAutoFit/>
          </a:bodyPr>
          <a:lstStyle/>
          <a:p>
            <a:r>
              <a:rPr lang="en-US" sz="28700" dirty="0">
                <a:solidFill>
                  <a:schemeClr val="accent1"/>
                </a:solidFill>
                <a:latin typeface="Abadi MT Condensed Light" panose="020B0306030101010103" pitchFamily="34" charset="77"/>
              </a:rPr>
              <a:t>}</a:t>
            </a:r>
          </a:p>
        </p:txBody>
      </p:sp>
      <p:sp>
        <p:nvSpPr>
          <p:cNvPr id="10" name="TextBox 9">
            <a:extLst>
              <a:ext uri="{FF2B5EF4-FFF2-40B4-BE49-F238E27FC236}">
                <a16:creationId xmlns:a16="http://schemas.microsoft.com/office/drawing/2014/main" id="{4BFDE9A6-6F21-D2B8-270F-C3CD9DDC9767}"/>
              </a:ext>
            </a:extLst>
          </p:cNvPr>
          <p:cNvSpPr txBox="1"/>
          <p:nvPr/>
        </p:nvSpPr>
        <p:spPr>
          <a:xfrm>
            <a:off x="2897312" y="1298026"/>
            <a:ext cx="2047676" cy="369332"/>
          </a:xfrm>
          <a:prstGeom prst="rect">
            <a:avLst/>
          </a:prstGeom>
          <a:noFill/>
        </p:spPr>
        <p:txBody>
          <a:bodyPr wrap="none" rtlCol="0">
            <a:spAutoFit/>
          </a:bodyPr>
          <a:lstStyle/>
          <a:p>
            <a:r>
              <a:rPr lang="en-US" dirty="0"/>
              <a:t>Should look familiar</a:t>
            </a:r>
          </a:p>
        </p:txBody>
      </p:sp>
    </p:spTree>
    <p:extLst>
      <p:ext uri="{BB962C8B-B14F-4D97-AF65-F5344CB8AC3E}">
        <p14:creationId xmlns:p14="http://schemas.microsoft.com/office/powerpoint/2010/main" val="86808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1C3F8-E35B-E758-027D-43C4F4375F70}"/>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CED6E33C-B741-4F91-1559-5E5102D7652B}"/>
              </a:ext>
            </a:extLst>
          </p:cNvPr>
          <p:cNvSpPr>
            <a:spLocks noGrp="1"/>
          </p:cNvSpPr>
          <p:nvPr>
            <p:ph type="title"/>
          </p:nvPr>
        </p:nvSpPr>
        <p:spPr/>
        <p:txBody>
          <a:bodyPr/>
          <a:lstStyle/>
          <a:p>
            <a:r>
              <a:rPr lang="en-US" dirty="0"/>
              <a:t>Lasso Regression</a:t>
            </a:r>
          </a:p>
        </p:txBody>
      </p:sp>
      <p:sp>
        <p:nvSpPr>
          <p:cNvPr id="4" name="Footer Placeholder 3">
            <a:extLst>
              <a:ext uri="{FF2B5EF4-FFF2-40B4-BE49-F238E27FC236}">
                <a16:creationId xmlns:a16="http://schemas.microsoft.com/office/drawing/2014/main" id="{826B698F-E0B5-5921-8744-8BBA745EF2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E69E6460-3C74-87E8-F379-1F0F99469D9A}"/>
              </a:ext>
            </a:extLst>
          </p:cNvPr>
          <p:cNvSpPr>
            <a:spLocks noGrp="1"/>
          </p:cNvSpPr>
          <p:nvPr>
            <p:ph type="sldNum" sz="quarter" idx="4"/>
          </p:nvPr>
        </p:nvSpPr>
        <p:spPr/>
        <p:txBody>
          <a:bodyPr/>
          <a:lstStyle/>
          <a:p>
            <a:fld id="{37290FF7-652B-4475-AEAB-8B1A5D23AE09}" type="slidenum">
              <a:rPr lang="en-US" smtClean="0"/>
              <a:pPr/>
              <a:t>8</a:t>
            </a:fld>
            <a:endParaRPr lang="en-US" dirty="0"/>
          </a:p>
        </p:txBody>
      </p:sp>
      <p:sp>
        <p:nvSpPr>
          <p:cNvPr id="7" name="TextBox 6">
            <a:extLst>
              <a:ext uri="{FF2B5EF4-FFF2-40B4-BE49-F238E27FC236}">
                <a16:creationId xmlns:a16="http://schemas.microsoft.com/office/drawing/2014/main" id="{94F27E4B-C019-4280-F511-68D74E62D710}"/>
              </a:ext>
            </a:extLst>
          </p:cNvPr>
          <p:cNvSpPr txBox="1"/>
          <p:nvPr/>
        </p:nvSpPr>
        <p:spPr>
          <a:xfrm>
            <a:off x="369869" y="3127242"/>
            <a:ext cx="8702212" cy="2585323"/>
          </a:xfrm>
          <a:prstGeom prst="rect">
            <a:avLst/>
          </a:prstGeom>
          <a:noFill/>
        </p:spPr>
        <p:txBody>
          <a:bodyPr wrap="square">
            <a:spAutoFit/>
          </a:bodyPr>
          <a:lstStyle/>
          <a:p>
            <a:pPr algn="l"/>
            <a:r>
              <a:rPr lang="en-US" b="0" i="0" dirty="0">
                <a:effectLst/>
                <a:latin typeface="__Inter_e7970e"/>
              </a:rPr>
              <a:t>Where:</a:t>
            </a:r>
          </a:p>
          <a:p>
            <a:pPr algn="l">
              <a:buFont typeface="Arial" panose="020B0604020202020204" pitchFamily="34" charset="0"/>
              <a:buChar char="•"/>
            </a:pPr>
            <a:r>
              <a:rPr lang="en-US" b="0" i="0" dirty="0">
                <a:effectLst/>
                <a:latin typeface="__Inter_e7970e"/>
              </a:rPr>
              <a:t>y is the dependent variable (the variable you want to predict)</a:t>
            </a:r>
          </a:p>
          <a:p>
            <a:pPr algn="l">
              <a:buFont typeface="Arial" panose="020B0604020202020204" pitchFamily="34" charset="0"/>
              <a:buChar char="•"/>
            </a:pPr>
            <a:r>
              <a:rPr lang="el-GR" b="0" i="0" dirty="0">
                <a:effectLst/>
                <a:latin typeface="__Inter_e7970e"/>
              </a:rPr>
              <a:t>β0, β1, β2, ..., β</a:t>
            </a:r>
            <a:r>
              <a:rPr lang="en-US" b="0" i="0" dirty="0">
                <a:effectLst/>
                <a:latin typeface="__Inter_e7970e"/>
              </a:rPr>
              <a:t>p are the regression coefficients (parameters to estimate)</a:t>
            </a:r>
          </a:p>
          <a:p>
            <a:pPr algn="l">
              <a:buFont typeface="Arial" panose="020B0604020202020204" pitchFamily="34" charset="0"/>
              <a:buChar char="•"/>
            </a:pPr>
            <a:r>
              <a:rPr lang="en-US" b="0" i="0" dirty="0">
                <a:effectLst/>
                <a:latin typeface="__Inter_e7970e"/>
              </a:rPr>
              <a:t>x1, x2, ..., </a:t>
            </a:r>
            <a:r>
              <a:rPr lang="en-US" b="0" i="0" dirty="0" err="1">
                <a:effectLst/>
                <a:latin typeface="__Inter_e7970e"/>
              </a:rPr>
              <a:t>xp</a:t>
            </a:r>
            <a:r>
              <a:rPr lang="en-US" b="0" i="0" dirty="0">
                <a:effectLst/>
                <a:latin typeface="__Inter_e7970e"/>
              </a:rPr>
              <a:t> are the independent variables (predictors)</a:t>
            </a:r>
          </a:p>
          <a:p>
            <a:pPr algn="l">
              <a:buFont typeface="Arial" panose="020B0604020202020204" pitchFamily="34" charset="0"/>
              <a:buChar char="•"/>
            </a:pPr>
            <a:r>
              <a:rPr lang="el-GR" b="0" i="0" dirty="0">
                <a:effectLst/>
                <a:latin typeface="__Inter_e7970e"/>
              </a:rPr>
              <a:t>λ (</a:t>
            </a:r>
            <a:r>
              <a:rPr lang="en-US" b="0" i="0" dirty="0">
                <a:effectLst/>
                <a:latin typeface="__Inter_e7970e"/>
              </a:rPr>
              <a:t>lambda) is the regularization parameter (strength of regularization)</a:t>
            </a:r>
          </a:p>
          <a:p>
            <a:pPr algn="l"/>
            <a:endParaRPr lang="en-US" b="0" i="0" dirty="0">
              <a:effectLst/>
              <a:latin typeface="__Inter_e7970e"/>
            </a:endParaRPr>
          </a:p>
          <a:p>
            <a:pPr algn="l"/>
            <a:r>
              <a:rPr lang="en-US" b="0" i="0" dirty="0">
                <a:effectLst/>
                <a:latin typeface="__Inter_e7970e"/>
              </a:rPr>
              <a:t>The equation tries to minimize the sum of the residuals (difference between actual and predicted values of dependent variable) </a:t>
            </a:r>
            <a:r>
              <a:rPr lang="en-US" b="0" i="1" u="sng" dirty="0">
                <a:effectLst/>
                <a:latin typeface="__Inter_e7970e"/>
              </a:rPr>
              <a:t>and</a:t>
            </a:r>
            <a:r>
              <a:rPr lang="en-US" b="0" i="0" dirty="0">
                <a:effectLst/>
                <a:latin typeface="__Inter_e7970e"/>
              </a:rPr>
              <a:t> the penalty term, which is the sum of absolute values of the coefficients times the regularization parameter </a:t>
            </a:r>
            <a:r>
              <a:rPr lang="el-GR" b="0" i="0" dirty="0">
                <a:effectLst/>
                <a:latin typeface="__Inter_e7970e"/>
              </a:rPr>
              <a:t>λ. </a:t>
            </a:r>
            <a:endParaRPr lang="en-US" b="0" i="0" dirty="0">
              <a:effectLst/>
              <a:latin typeface="__Inter_e7970e"/>
            </a:endParaRPr>
          </a:p>
        </p:txBody>
      </p:sp>
      <p:pic>
        <p:nvPicPr>
          <p:cNvPr id="8" name="Picture 7">
            <a:extLst>
              <a:ext uri="{FF2B5EF4-FFF2-40B4-BE49-F238E27FC236}">
                <a16:creationId xmlns:a16="http://schemas.microsoft.com/office/drawing/2014/main" id="{2BF5B92D-3467-9DAD-B6C5-F5129FCA03D9}"/>
              </a:ext>
            </a:extLst>
          </p:cNvPr>
          <p:cNvPicPr>
            <a:picLocks noChangeAspect="1"/>
          </p:cNvPicPr>
          <p:nvPr/>
        </p:nvPicPr>
        <p:blipFill>
          <a:blip r:embed="rId2"/>
          <a:stretch>
            <a:fillRect/>
          </a:stretch>
        </p:blipFill>
        <p:spPr>
          <a:xfrm>
            <a:off x="1930400" y="2378113"/>
            <a:ext cx="5283200" cy="558800"/>
          </a:xfrm>
          <a:prstGeom prst="rect">
            <a:avLst/>
          </a:prstGeom>
        </p:spPr>
      </p:pic>
      <p:sp>
        <p:nvSpPr>
          <p:cNvPr id="9" name="TextBox 8">
            <a:extLst>
              <a:ext uri="{FF2B5EF4-FFF2-40B4-BE49-F238E27FC236}">
                <a16:creationId xmlns:a16="http://schemas.microsoft.com/office/drawing/2014/main" id="{A386DE79-A0D8-5AFA-A760-804AC9A98CA2}"/>
              </a:ext>
            </a:extLst>
          </p:cNvPr>
          <p:cNvSpPr txBox="1"/>
          <p:nvPr/>
        </p:nvSpPr>
        <p:spPr>
          <a:xfrm rot="16200000">
            <a:off x="6090857" y="1079788"/>
            <a:ext cx="774571" cy="2215991"/>
          </a:xfrm>
          <a:prstGeom prst="rect">
            <a:avLst/>
          </a:prstGeom>
          <a:noFill/>
        </p:spPr>
        <p:txBody>
          <a:bodyPr wrap="none" rtlCol="0">
            <a:spAutoFit/>
          </a:bodyPr>
          <a:lstStyle/>
          <a:p>
            <a:r>
              <a:rPr lang="en-US" sz="13800" dirty="0">
                <a:solidFill>
                  <a:schemeClr val="accent1"/>
                </a:solidFill>
                <a:latin typeface="Abadi MT Condensed Light" panose="020B0306030101010103" pitchFamily="34" charset="77"/>
              </a:rPr>
              <a:t>}</a:t>
            </a:r>
          </a:p>
        </p:txBody>
      </p:sp>
      <p:sp>
        <p:nvSpPr>
          <p:cNvPr id="10" name="TextBox 9">
            <a:extLst>
              <a:ext uri="{FF2B5EF4-FFF2-40B4-BE49-F238E27FC236}">
                <a16:creationId xmlns:a16="http://schemas.microsoft.com/office/drawing/2014/main" id="{4BFDE9A6-6F21-D2B8-270F-C3CD9DDC9767}"/>
              </a:ext>
            </a:extLst>
          </p:cNvPr>
          <p:cNvSpPr txBox="1"/>
          <p:nvPr/>
        </p:nvSpPr>
        <p:spPr>
          <a:xfrm>
            <a:off x="5370147" y="1309835"/>
            <a:ext cx="2706510" cy="646331"/>
          </a:xfrm>
          <a:prstGeom prst="rect">
            <a:avLst/>
          </a:prstGeom>
          <a:noFill/>
        </p:spPr>
        <p:txBody>
          <a:bodyPr wrap="none" rtlCol="0">
            <a:spAutoFit/>
          </a:bodyPr>
          <a:lstStyle/>
          <a:p>
            <a:pPr algn="ctr"/>
            <a:r>
              <a:rPr lang="en-US" dirty="0"/>
              <a:t>Lambda *</a:t>
            </a:r>
          </a:p>
          <a:p>
            <a:pPr algn="ctr"/>
            <a:r>
              <a:rPr lang="en-US" dirty="0"/>
              <a:t>Sum(Absolute Beta Values)</a:t>
            </a:r>
          </a:p>
        </p:txBody>
      </p:sp>
    </p:spTree>
    <p:extLst>
      <p:ext uri="{BB962C8B-B14F-4D97-AF65-F5344CB8AC3E}">
        <p14:creationId xmlns:p14="http://schemas.microsoft.com/office/powerpoint/2010/main" val="403466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ADD07-E487-3975-C07A-AAE29DBDCA60}"/>
              </a:ext>
            </a:extLst>
          </p:cNvPr>
          <p:cNvSpPr>
            <a:spLocks noGrp="1"/>
          </p:cNvSpPr>
          <p:nvPr>
            <p:ph type="dt" sz="half" idx="10"/>
          </p:nvPr>
        </p:nvSpPr>
        <p:spPr/>
        <p:txBody>
          <a:bodyPr/>
          <a:lstStyle/>
          <a:p>
            <a:fld id="{6700A58B-DD98-43D0-B791-721480A02982}" type="datetime1">
              <a:rPr lang="en-US" smtClean="0"/>
              <a:t>6/9/24</a:t>
            </a:fld>
            <a:endParaRPr lang="en-US"/>
          </a:p>
        </p:txBody>
      </p:sp>
      <p:sp>
        <p:nvSpPr>
          <p:cNvPr id="3" name="Title 2">
            <a:extLst>
              <a:ext uri="{FF2B5EF4-FFF2-40B4-BE49-F238E27FC236}">
                <a16:creationId xmlns:a16="http://schemas.microsoft.com/office/drawing/2014/main" id="{4DEB6D73-EE84-3E9C-E407-7B468D8FE201}"/>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97E0018-96AE-5AAB-A777-77DEB7E1AD13}"/>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59858079-C214-6879-F311-E68F61882701}"/>
              </a:ext>
            </a:extLst>
          </p:cNvPr>
          <p:cNvSpPr>
            <a:spLocks noGrp="1"/>
          </p:cNvSpPr>
          <p:nvPr>
            <p:ph type="sldNum" sz="quarter" idx="4"/>
          </p:nvPr>
        </p:nvSpPr>
        <p:spPr/>
        <p:txBody>
          <a:bodyPr/>
          <a:lstStyle/>
          <a:p>
            <a:fld id="{37290FF7-652B-4475-AEAB-8B1A5D23AE09}" type="slidenum">
              <a:rPr lang="en-US" smtClean="0"/>
              <a:pPr/>
              <a:t>9</a:t>
            </a:fld>
            <a:endParaRPr lang="en-US" dirty="0"/>
          </a:p>
        </p:txBody>
      </p:sp>
      <p:cxnSp>
        <p:nvCxnSpPr>
          <p:cNvPr id="6" name="Straight Connector 5">
            <a:extLst>
              <a:ext uri="{FF2B5EF4-FFF2-40B4-BE49-F238E27FC236}">
                <a16:creationId xmlns:a16="http://schemas.microsoft.com/office/drawing/2014/main" id="{C01073DE-59AD-6A58-FFC6-096856C65469}"/>
              </a:ext>
            </a:extLst>
          </p:cNvPr>
          <p:cNvCxnSpPr/>
          <p:nvPr/>
        </p:nvCxnSpPr>
        <p:spPr>
          <a:xfrm>
            <a:off x="1183062" y="2740021"/>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CB78401-5063-83EC-1482-31D787DF4A92}"/>
              </a:ext>
            </a:extLst>
          </p:cNvPr>
          <p:cNvCxnSpPr/>
          <p:nvPr/>
        </p:nvCxnSpPr>
        <p:spPr>
          <a:xfrm>
            <a:off x="1198827" y="4411166"/>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C35ACEA-21D3-B3B3-8627-22A0F2CBF376}"/>
              </a:ext>
            </a:extLst>
          </p:cNvPr>
          <p:cNvSpPr/>
          <p:nvPr/>
        </p:nvSpPr>
        <p:spPr>
          <a:xfrm>
            <a:off x="1545668" y="3023801"/>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2580297-44F8-EE1E-B859-B758743E4861}"/>
              </a:ext>
            </a:extLst>
          </p:cNvPr>
          <p:cNvSpPr/>
          <p:nvPr/>
        </p:nvSpPr>
        <p:spPr>
          <a:xfrm>
            <a:off x="2880482" y="3554573"/>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438183B-4FF0-0136-0A45-C954A1F3FC1D}"/>
              </a:ext>
            </a:extLst>
          </p:cNvPr>
          <p:cNvCxnSpPr/>
          <p:nvPr/>
        </p:nvCxnSpPr>
        <p:spPr>
          <a:xfrm>
            <a:off x="1230358" y="2944973"/>
            <a:ext cx="2984938" cy="1282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7B5E95D-84AB-ECE5-6E39-2E4A044BD2C0}"/>
              </a:ext>
            </a:extLst>
          </p:cNvPr>
          <p:cNvSpPr/>
          <p:nvPr/>
        </p:nvSpPr>
        <p:spPr>
          <a:xfrm>
            <a:off x="3631971" y="3375897"/>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29045F6-251B-84F9-9E65-A7B20F290B3F}"/>
              </a:ext>
            </a:extLst>
          </p:cNvPr>
          <p:cNvSpPr txBox="1"/>
          <p:nvPr/>
        </p:nvSpPr>
        <p:spPr>
          <a:xfrm>
            <a:off x="3342937" y="3370642"/>
            <a:ext cx="846707" cy="253916"/>
          </a:xfrm>
          <a:prstGeom prst="rect">
            <a:avLst/>
          </a:prstGeom>
          <a:noFill/>
        </p:spPr>
        <p:txBody>
          <a:bodyPr wrap="none" rtlCol="0">
            <a:spAutoFit/>
          </a:bodyPr>
          <a:lstStyle/>
          <a:p>
            <a:r>
              <a:rPr lang="en-US" sz="1050" dirty="0"/>
              <a:t>Test Data Pt</a:t>
            </a:r>
          </a:p>
        </p:txBody>
      </p:sp>
      <p:cxnSp>
        <p:nvCxnSpPr>
          <p:cNvPr id="13" name="Straight Connector 12">
            <a:extLst>
              <a:ext uri="{FF2B5EF4-FFF2-40B4-BE49-F238E27FC236}">
                <a16:creationId xmlns:a16="http://schemas.microsoft.com/office/drawing/2014/main" id="{F2950663-8EA9-63D0-B1C7-AAA607D25DCB}"/>
              </a:ext>
            </a:extLst>
          </p:cNvPr>
          <p:cNvCxnSpPr/>
          <p:nvPr/>
        </p:nvCxnSpPr>
        <p:spPr>
          <a:xfrm>
            <a:off x="1273240" y="3334066"/>
            <a:ext cx="3051153" cy="49399"/>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723B5D-7F76-CB39-6F45-459294DD44BF}"/>
              </a:ext>
            </a:extLst>
          </p:cNvPr>
          <p:cNvSpPr txBox="1"/>
          <p:nvPr/>
        </p:nvSpPr>
        <p:spPr>
          <a:xfrm>
            <a:off x="4639703" y="2768841"/>
            <a:ext cx="4480559" cy="923330"/>
          </a:xfrm>
          <a:prstGeom prst="rect">
            <a:avLst/>
          </a:prstGeom>
          <a:solidFill>
            <a:schemeClr val="accent1"/>
          </a:solidFill>
        </p:spPr>
        <p:txBody>
          <a:bodyPr wrap="square" rtlCol="0">
            <a:spAutoFit/>
          </a:bodyPr>
          <a:lstStyle/>
          <a:p>
            <a:r>
              <a:rPr lang="en-US" dirty="0">
                <a:solidFill>
                  <a:schemeClr val="bg1"/>
                </a:solidFill>
              </a:rPr>
              <a:t>If the penalty is high enough, the bias is increased &amp; some betas will have 0 slope, </a:t>
            </a:r>
            <a:r>
              <a:rPr lang="en-US" dirty="0" err="1">
                <a:solidFill>
                  <a:schemeClr val="bg1"/>
                </a:solidFill>
              </a:rPr>
              <a:t>ie</a:t>
            </a:r>
            <a:r>
              <a:rPr lang="en-US" dirty="0">
                <a:solidFill>
                  <a:schemeClr val="bg1"/>
                </a:solidFill>
              </a:rPr>
              <a:t> no impact on the model (beta = 0 * </a:t>
            </a:r>
            <a:r>
              <a:rPr lang="en-US" dirty="0" err="1">
                <a:solidFill>
                  <a:schemeClr val="bg1"/>
                </a:solidFill>
              </a:rPr>
              <a:t>xValue</a:t>
            </a:r>
            <a:r>
              <a:rPr lang="en-US" dirty="0">
                <a:solidFill>
                  <a:schemeClr val="bg1"/>
                </a:solidFill>
              </a:rPr>
              <a:t>)</a:t>
            </a:r>
          </a:p>
        </p:txBody>
      </p:sp>
      <p:cxnSp>
        <p:nvCxnSpPr>
          <p:cNvPr id="15" name="Straight Connector 14">
            <a:extLst>
              <a:ext uri="{FF2B5EF4-FFF2-40B4-BE49-F238E27FC236}">
                <a16:creationId xmlns:a16="http://schemas.microsoft.com/office/drawing/2014/main" id="{FBDE6272-C6A1-4882-43DD-9F2DC2E7B49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10233</TotalTime>
  <Words>1657</Words>
  <Application>Microsoft Macintosh PowerPoint</Application>
  <PresentationFormat>On-screen Show (4:3)</PresentationFormat>
  <Paragraphs>587</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__Inter_e7970e</vt:lpstr>
      <vt:lpstr>Abadi MT Condensed Light</vt:lpstr>
      <vt:lpstr>Arial</vt:lpstr>
      <vt:lpstr>Calibri</vt:lpstr>
      <vt:lpstr>Consolas</vt:lpstr>
      <vt:lpstr>1_Office Theme</vt:lpstr>
      <vt:lpstr>Applying these concepts to text</vt:lpstr>
      <vt:lpstr>Hospital Readmissions is a problem</vt:lpstr>
      <vt:lpstr>Ridge Regression</vt:lpstr>
      <vt:lpstr>Ridge Regression</vt:lpstr>
      <vt:lpstr>PowerPoint Presentation</vt:lpstr>
      <vt:lpstr>PowerPoint Presentation</vt:lpstr>
      <vt:lpstr>Lasso Regression</vt:lpstr>
      <vt:lpstr>Lasso Regression</vt:lpstr>
      <vt:lpstr>PowerPoint Presentation</vt:lpstr>
      <vt:lpstr>Lasso/Ridge Regression Comparison</vt:lpstr>
      <vt:lpstr>The confusion matrix</vt:lpstr>
      <vt:lpstr>The confusion matrix</vt:lpstr>
      <vt:lpstr>Modeling Matrix is really a DTM*</vt:lpstr>
      <vt:lpstr>D_ElasticNetExample.R</vt:lpstr>
      <vt:lpstr>Matrix Matching</vt:lpstr>
      <vt:lpstr>Build a model with known data.</vt:lpstr>
      <vt:lpstr>Models are picky.</vt:lpstr>
      <vt:lpstr>Along comes new data and the model fails!</vt:lpstr>
      <vt:lpstr>You’ve seen this, but text is hard!</vt:lpstr>
      <vt:lpstr>Text modeling is hard.</vt:lpstr>
      <vt:lpstr>Text modeling is hard.</vt:lpstr>
      <vt:lpstr>In reality you would likely make an ensemble</vt:lpstr>
      <vt:lpstr>E_ElasticNetExample_ensemble.R</vt:lpstr>
      <vt:lpstr>The confusion matrix</vt:lpstr>
      <vt:lpstr>True/False Positive Rates</vt:lpstr>
      <vt:lpstr>Plotting the different cutoff thresholds</vt:lpstr>
      <vt:lpstr>Conceptually ROC &amp; AUC</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Ted Kwartler</cp:lastModifiedBy>
  <cp:revision>416</cp:revision>
  <dcterms:created xsi:type="dcterms:W3CDTF">2018-05-23T17:24:59Z</dcterms:created>
  <dcterms:modified xsi:type="dcterms:W3CDTF">2024-06-09T18:06:46Z</dcterms:modified>
</cp:coreProperties>
</file>