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814" r:id="rId2"/>
    <p:sldId id="822" r:id="rId3"/>
    <p:sldId id="823" r:id="rId4"/>
    <p:sldId id="836" r:id="rId5"/>
    <p:sldId id="837" r:id="rId6"/>
    <p:sldId id="831" r:id="rId7"/>
    <p:sldId id="895" r:id="rId8"/>
    <p:sldId id="896" r:id="rId9"/>
    <p:sldId id="840" r:id="rId10"/>
    <p:sldId id="897" r:id="rId11"/>
    <p:sldId id="846" r:id="rId12"/>
    <p:sldId id="849" r:id="rId13"/>
    <p:sldId id="850" r:id="rId14"/>
    <p:sldId id="851" r:id="rId15"/>
    <p:sldId id="860" r:id="rId16"/>
    <p:sldId id="899" r:id="rId17"/>
    <p:sldId id="900" r:id="rId18"/>
    <p:sldId id="901" r:id="rId19"/>
    <p:sldId id="902" r:id="rId20"/>
    <p:sldId id="853" r:id="rId21"/>
    <p:sldId id="833" r:id="rId22"/>
    <p:sldId id="854" r:id="rId23"/>
    <p:sldId id="861" r:id="rId24"/>
    <p:sldId id="857" r:id="rId25"/>
    <p:sldId id="862" r:id="rId26"/>
    <p:sldId id="858" r:id="rId27"/>
    <p:sldId id="863" r:id="rId28"/>
    <p:sldId id="859" r:id="rId29"/>
    <p:sldId id="832" r:id="rId30"/>
    <p:sldId id="855" r:id="rId31"/>
    <p:sldId id="898" r:id="rId32"/>
    <p:sldId id="85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09" autoAdjust="0"/>
    <p:restoredTop sz="91701" autoAdjust="0"/>
  </p:normalViewPr>
  <p:slideViewPr>
    <p:cSldViewPr snapToGrid="0">
      <p:cViewPr varScale="1">
        <p:scale>
          <a:sx n="112" d="100"/>
          <a:sy n="112" d="100"/>
        </p:scale>
        <p:origin x="161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A913-C242-96BE-C00868DB297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A913-C242-96BE-C00868DB297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A913-C242-96BE-C00868DB297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A913-C242-96BE-C00868DB297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A913-C242-96BE-C00868DB297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913-C242-96BE-C00868DB297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A913-C242-96BE-C00868DB29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5932312"/>
        <c:axId val="305929960"/>
      </c:scatterChart>
      <c:valAx>
        <c:axId val="3059323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929960"/>
        <c:crosses val="autoZero"/>
        <c:crossBetween val="midCat"/>
      </c:valAx>
      <c:valAx>
        <c:axId val="305929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932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0B9E-2242-8834-81FB9FE8DAE6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0B9E-2242-8834-81FB9FE8DAE6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0B9E-2242-8834-81FB9FE8DAE6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0B9E-2242-8834-81FB9FE8DAE6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0B9E-2242-8834-81FB9FE8DAE6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B9E-2242-8834-81FB9FE8DAE6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0B9E-2242-8834-81FB9FE8D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12776"/>
        <c:axId val="384810816"/>
      </c:scatterChart>
      <c:valAx>
        <c:axId val="384812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0816"/>
        <c:crosses val="autoZero"/>
        <c:crossBetween val="midCat"/>
      </c:valAx>
      <c:valAx>
        <c:axId val="38481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ADE5-4042-8C7A-B2EEE316588E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ADE5-4042-8C7A-B2EEE316588E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ADE5-4042-8C7A-B2EEE316588E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ADE5-4042-8C7A-B2EEE316588E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ADE5-4042-8C7A-B2EEE316588E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DE5-4042-8C7A-B2EEE316588E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ADE5-4042-8C7A-B2EEE3165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7784"/>
        <c:axId val="383910528"/>
      </c:scatterChart>
      <c:valAx>
        <c:axId val="3839077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0528"/>
        <c:crosses val="autoZero"/>
        <c:crossBetween val="midCat"/>
      </c:valAx>
      <c:valAx>
        <c:axId val="383910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C34E-854B-97D5-C6A511542639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C34E-854B-97D5-C6A511542639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C34E-854B-97D5-C6A511542639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C34E-854B-97D5-C6A511542639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C34E-854B-97D5-C6A511542639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34E-854B-97D5-C6A511542639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C34E-854B-97D5-C6A511542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8176"/>
        <c:axId val="383912096"/>
      </c:scatterChart>
      <c:valAx>
        <c:axId val="3839081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096"/>
        <c:crosses val="autoZero"/>
        <c:crossBetween val="midCat"/>
      </c:valAx>
      <c:valAx>
        <c:axId val="383912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8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7B53-F149-A739-6AFAD58EA58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7B53-F149-A739-6AFAD58EA58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7B53-F149-A739-6AFAD58EA58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7B53-F149-A739-6AFAD58EA58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7B53-F149-A739-6AFAD58EA58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B53-F149-A739-6AFAD58EA58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7B53-F149-A739-6AFAD58EA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7392"/>
        <c:axId val="383910136"/>
      </c:scatterChart>
      <c:valAx>
        <c:axId val="3839073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0136"/>
        <c:crosses val="autoZero"/>
        <c:crossBetween val="midCat"/>
      </c:valAx>
      <c:valAx>
        <c:axId val="383910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2878-E148-86CA-262AC2413AC1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2878-E148-86CA-262AC2413AC1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2878-E148-86CA-262AC2413AC1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2878-E148-86CA-262AC2413AC1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2878-E148-86CA-262AC2413AC1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878-E148-86CA-262AC2413AC1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2878-E148-86CA-262AC2413A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8960"/>
        <c:axId val="383911704"/>
      </c:scatterChart>
      <c:valAx>
        <c:axId val="3839089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1704"/>
        <c:crosses val="autoZero"/>
        <c:crossBetween val="midCat"/>
      </c:valAx>
      <c:valAx>
        <c:axId val="383911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896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8EE7-1840-AAF2-920C47DEE30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8EE7-1840-AAF2-920C47DEE30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8EE7-1840-AAF2-920C47DEE30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8EE7-1840-AAF2-920C47DEE30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8EE7-1840-AAF2-920C47DEE30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EE7-1840-AAF2-920C47DEE30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8EE7-1840-AAF2-920C47DEE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12488"/>
        <c:axId val="383912880"/>
      </c:scatterChart>
      <c:valAx>
        <c:axId val="3839124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880"/>
        <c:crosses val="autoZero"/>
        <c:crossBetween val="midCat"/>
      </c:valAx>
      <c:valAx>
        <c:axId val="383912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FD01-0E4B-866E-B2A657663F1A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FD01-0E4B-866E-B2A657663F1A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FD01-0E4B-866E-B2A657663F1A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FD01-0E4B-866E-B2A657663F1A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FD01-0E4B-866E-B2A657663F1A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D01-0E4B-866E-B2A657663F1A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FD01-0E4B-866E-B2A657663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6608"/>
        <c:axId val="383907000"/>
      </c:scatterChart>
      <c:valAx>
        <c:axId val="3839066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000"/>
        <c:crosses val="autoZero"/>
        <c:crossBetween val="midCat"/>
      </c:valAx>
      <c:valAx>
        <c:axId val="383907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6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3991-E045-A269-5E4AE57820AD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3991-E045-A269-5E4AE57820AD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3991-E045-A269-5E4AE57820AD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3991-E045-A269-5E4AE57820AD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3991-E045-A269-5E4AE57820AD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991-E045-A269-5E4AE57820AD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3991-E045-A269-5E4AE57820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08856"/>
        <c:axId val="384813168"/>
      </c:scatterChart>
      <c:valAx>
        <c:axId val="3848088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3168"/>
        <c:crosses val="autoZero"/>
        <c:crossBetween val="midCat"/>
      </c:valAx>
      <c:valAx>
        <c:axId val="384813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08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0B9E-2242-8834-81FB9FE8DAE6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0B9E-2242-8834-81FB9FE8DAE6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0B9E-2242-8834-81FB9FE8DAE6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0B9E-2242-8834-81FB9FE8DAE6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0B9E-2242-8834-81FB9FE8DAE6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B9E-2242-8834-81FB9FE8DAE6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0B9E-2242-8834-81FB9FE8D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12776"/>
        <c:axId val="384810816"/>
      </c:scatterChart>
      <c:valAx>
        <c:axId val="384812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0816"/>
        <c:crosses val="autoZero"/>
        <c:crossBetween val="midCat"/>
      </c:valAx>
      <c:valAx>
        <c:axId val="38481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6/9/24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6/9/24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6/9/24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6/9/24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6/9/24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6/9/24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6/9/24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6/9/24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86C61-4D40-48D9-91D6-FE14DA82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AED3E6-890D-452D-B80F-BB83E47E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8FD2A-B986-43F8-AB22-0E7B94EB0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9D7D4-E343-4CA0-915E-C1E9A7D66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Shape 239">
            <a:extLst>
              <a:ext uri="{FF2B5EF4-FFF2-40B4-BE49-F238E27FC236}">
                <a16:creationId xmlns:a16="http://schemas.microsoft.com/office/drawing/2014/main" id="{47C77ADE-F2A3-4236-BE40-68B51DF79378}"/>
              </a:ext>
            </a:extLst>
          </p:cNvPr>
          <p:cNvSpPr txBox="1"/>
          <p:nvPr/>
        </p:nvSpPr>
        <p:spPr>
          <a:xfrm>
            <a:off x="206000" y="1136109"/>
            <a:ext cx="8778300" cy="406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Trying to find hidden structure in unlabelled data.</a:t>
            </a:r>
          </a:p>
        </p:txBody>
      </p:sp>
      <p:sp>
        <p:nvSpPr>
          <p:cNvPr id="7" name="Shape 240">
            <a:extLst>
              <a:ext uri="{FF2B5EF4-FFF2-40B4-BE49-F238E27FC236}">
                <a16:creationId xmlns:a16="http://schemas.microsoft.com/office/drawing/2014/main" id="{536C7D8C-0FEA-4FF6-A0DE-5EF4EEBAA497}"/>
              </a:ext>
            </a:extLst>
          </p:cNvPr>
          <p:cNvSpPr txBox="1"/>
          <p:nvPr/>
        </p:nvSpPr>
        <p:spPr>
          <a:xfrm>
            <a:off x="206100" y="1469210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observing”, “Look at my data and tell me about it”</a:t>
            </a:r>
          </a:p>
        </p:txBody>
      </p:sp>
      <p:grpSp>
        <p:nvGrpSpPr>
          <p:cNvPr id="8" name="Shape 231">
            <a:extLst>
              <a:ext uri="{FF2B5EF4-FFF2-40B4-BE49-F238E27FC236}">
                <a16:creationId xmlns:a16="http://schemas.microsoft.com/office/drawing/2014/main" id="{4330E06C-C231-49A3-AE30-EAAB1A8F08B6}"/>
              </a:ext>
            </a:extLst>
          </p:cNvPr>
          <p:cNvGrpSpPr/>
          <p:nvPr/>
        </p:nvGrpSpPr>
        <p:grpSpPr>
          <a:xfrm>
            <a:off x="7286625" y="2529731"/>
            <a:ext cx="1220007" cy="1095796"/>
            <a:chOff x="4044183" y="930773"/>
            <a:chExt cx="806091" cy="730296"/>
          </a:xfrm>
        </p:grpSpPr>
        <p:sp>
          <p:nvSpPr>
            <p:cNvPr id="9" name="Shape 232">
              <a:extLst>
                <a:ext uri="{FF2B5EF4-FFF2-40B4-BE49-F238E27FC236}">
                  <a16:creationId xmlns:a16="http://schemas.microsoft.com/office/drawing/2014/main" id="{F3270045-39C1-4164-A3A5-A955A4D6BDA8}"/>
                </a:ext>
              </a:extLst>
            </p:cNvPr>
            <p:cNvSpPr/>
            <p:nvPr/>
          </p:nvSpPr>
          <p:spPr>
            <a:xfrm>
              <a:off x="4044183" y="1376474"/>
              <a:ext cx="136499" cy="284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33">
              <a:extLst>
                <a:ext uri="{FF2B5EF4-FFF2-40B4-BE49-F238E27FC236}">
                  <a16:creationId xmlns:a16="http://schemas.microsoft.com/office/drawing/2014/main" id="{6FE3A028-274E-44DF-A00C-5D5C75964E30}"/>
                </a:ext>
              </a:extLst>
            </p:cNvPr>
            <p:cNvSpPr/>
            <p:nvPr/>
          </p:nvSpPr>
          <p:spPr>
            <a:xfrm>
              <a:off x="4267373" y="930773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34">
              <a:extLst>
                <a:ext uri="{FF2B5EF4-FFF2-40B4-BE49-F238E27FC236}">
                  <a16:creationId xmlns:a16="http://schemas.microsoft.com/office/drawing/2014/main" id="{D96704CA-772B-4B45-A7FA-E01B1E407EAA}"/>
                </a:ext>
              </a:extLst>
            </p:cNvPr>
            <p:cNvSpPr/>
            <p:nvPr/>
          </p:nvSpPr>
          <p:spPr>
            <a:xfrm>
              <a:off x="4490585" y="1190669"/>
              <a:ext cx="136499" cy="47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35">
              <a:extLst>
                <a:ext uri="{FF2B5EF4-FFF2-40B4-BE49-F238E27FC236}">
                  <a16:creationId xmlns:a16="http://schemas.microsoft.com/office/drawing/2014/main" id="{0628A70E-9052-4749-961F-E90671E1BBA9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" name="Shape 241">
            <a:extLst>
              <a:ext uri="{FF2B5EF4-FFF2-40B4-BE49-F238E27FC236}">
                <a16:creationId xmlns:a16="http://schemas.microsoft.com/office/drawing/2014/main" id="{191C209D-41BE-445A-8F56-4606D5A5F0E9}"/>
              </a:ext>
            </a:extLst>
          </p:cNvPr>
          <p:cNvGrpSpPr/>
          <p:nvPr/>
        </p:nvGrpSpPr>
        <p:grpSpPr>
          <a:xfrm>
            <a:off x="325016" y="2501155"/>
            <a:ext cx="1218034" cy="1151233"/>
            <a:chOff x="4044175" y="930800"/>
            <a:chExt cx="806099" cy="730199"/>
          </a:xfrm>
        </p:grpSpPr>
        <p:sp>
          <p:nvSpPr>
            <p:cNvPr id="14" name="Shape 242">
              <a:extLst>
                <a:ext uri="{FF2B5EF4-FFF2-40B4-BE49-F238E27FC236}">
                  <a16:creationId xmlns:a16="http://schemas.microsoft.com/office/drawing/2014/main" id="{85E246BC-25B0-468E-9999-13E7346EC9F0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Shape 243">
              <a:extLst>
                <a:ext uri="{FF2B5EF4-FFF2-40B4-BE49-F238E27FC236}">
                  <a16:creationId xmlns:a16="http://schemas.microsoft.com/office/drawing/2014/main" id="{C1D52266-27CB-4A1F-BAE7-52BAE94D115F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Shape 244">
              <a:extLst>
                <a:ext uri="{FF2B5EF4-FFF2-40B4-BE49-F238E27FC236}">
                  <a16:creationId xmlns:a16="http://schemas.microsoft.com/office/drawing/2014/main" id="{059233CE-70EB-4DBF-903F-EE0AC68FCEB0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Shape 245">
              <a:extLst>
                <a:ext uri="{FF2B5EF4-FFF2-40B4-BE49-F238E27FC236}">
                  <a16:creationId xmlns:a16="http://schemas.microsoft.com/office/drawing/2014/main" id="{8B6A0396-DF61-4783-A621-0CF46CBF4DC6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8" name="Shape 246">
            <a:extLst>
              <a:ext uri="{FF2B5EF4-FFF2-40B4-BE49-F238E27FC236}">
                <a16:creationId xmlns:a16="http://schemas.microsoft.com/office/drawing/2014/main" id="{E15F5042-624D-41A8-9E01-67992CF141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7086" y="2816504"/>
            <a:ext cx="988548" cy="10744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247">
            <a:extLst>
              <a:ext uri="{FF2B5EF4-FFF2-40B4-BE49-F238E27FC236}">
                <a16:creationId xmlns:a16="http://schemas.microsoft.com/office/drawing/2014/main" id="{990B4EA5-B321-4AA7-8C2D-916580BCABA2}"/>
              </a:ext>
            </a:extLst>
          </p:cNvPr>
          <p:cNvSpPr txBox="1"/>
          <p:nvPr/>
        </p:nvSpPr>
        <p:spPr>
          <a:xfrm>
            <a:off x="395900" y="1806187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20" name="Shape 249">
            <a:extLst>
              <a:ext uri="{FF2B5EF4-FFF2-40B4-BE49-F238E27FC236}">
                <a16:creationId xmlns:a16="http://schemas.microsoft.com/office/drawing/2014/main" id="{A11BC223-9284-41F0-A96F-9A020AF5F95C}"/>
              </a:ext>
            </a:extLst>
          </p:cNvPr>
          <p:cNvSpPr txBox="1"/>
          <p:nvPr/>
        </p:nvSpPr>
        <p:spPr>
          <a:xfrm>
            <a:off x="2436563" y="1806186"/>
            <a:ext cx="11353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grpSp>
        <p:nvGrpSpPr>
          <p:cNvPr id="21" name="Shape 250">
            <a:extLst>
              <a:ext uri="{FF2B5EF4-FFF2-40B4-BE49-F238E27FC236}">
                <a16:creationId xmlns:a16="http://schemas.microsoft.com/office/drawing/2014/main" id="{541B85F8-23E7-474A-96C6-83F926E7EE39}"/>
              </a:ext>
            </a:extLst>
          </p:cNvPr>
          <p:cNvGrpSpPr/>
          <p:nvPr/>
        </p:nvGrpSpPr>
        <p:grpSpPr>
          <a:xfrm>
            <a:off x="2282220" y="2422840"/>
            <a:ext cx="1461105" cy="1248962"/>
            <a:chOff x="2006350" y="2235900"/>
            <a:chExt cx="829924" cy="709425"/>
          </a:xfrm>
        </p:grpSpPr>
        <p:sp>
          <p:nvSpPr>
            <p:cNvPr id="22" name="Shape 251">
              <a:extLst>
                <a:ext uri="{FF2B5EF4-FFF2-40B4-BE49-F238E27FC236}">
                  <a16:creationId xmlns:a16="http://schemas.microsoft.com/office/drawing/2014/main" id="{5426F7FB-26C3-43C9-B21C-842ADF5C12D8}"/>
                </a:ext>
              </a:extLst>
            </p:cNvPr>
            <p:cNvSpPr/>
            <p:nvPr/>
          </p:nvSpPr>
          <p:spPr>
            <a:xfrm>
              <a:off x="2253075" y="2462250"/>
              <a:ext cx="364199" cy="364199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Shape 252">
              <a:extLst>
                <a:ext uri="{FF2B5EF4-FFF2-40B4-BE49-F238E27FC236}">
                  <a16:creationId xmlns:a16="http://schemas.microsoft.com/office/drawing/2014/main" id="{1B87E3CA-020C-4D4B-936C-0CFAEE4CB85B}"/>
                </a:ext>
              </a:extLst>
            </p:cNvPr>
            <p:cNvSpPr/>
            <p:nvPr/>
          </p:nvSpPr>
          <p:spPr>
            <a:xfrm>
              <a:off x="2006350" y="2235900"/>
              <a:ext cx="218999" cy="218999"/>
            </a:xfrm>
            <a:prstGeom prst="ellipse">
              <a:avLst/>
            </a:prstGeom>
            <a:solidFill>
              <a:srgbClr val="3C8ACA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Shape 253">
              <a:extLst>
                <a:ext uri="{FF2B5EF4-FFF2-40B4-BE49-F238E27FC236}">
                  <a16:creationId xmlns:a16="http://schemas.microsoft.com/office/drawing/2014/main" id="{65353976-FBE4-4C68-9FC5-C7AE165C9D67}"/>
                </a:ext>
              </a:extLst>
            </p:cNvPr>
            <p:cNvSpPr/>
            <p:nvPr/>
          </p:nvSpPr>
          <p:spPr>
            <a:xfrm>
              <a:off x="2391850" y="2264237"/>
              <a:ext cx="162299" cy="162299"/>
            </a:xfrm>
            <a:prstGeom prst="ellipse">
              <a:avLst/>
            </a:prstGeom>
            <a:solidFill>
              <a:srgbClr val="0F243E">
                <a:alpha val="74900"/>
              </a:srgbClr>
            </a:solidFill>
            <a:ln w="9525" cap="flat" cmpd="sng">
              <a:solidFill>
                <a:srgbClr val="AEAEA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Shape 254">
              <a:extLst>
                <a:ext uri="{FF2B5EF4-FFF2-40B4-BE49-F238E27FC236}">
                  <a16:creationId xmlns:a16="http://schemas.microsoft.com/office/drawing/2014/main" id="{3364260B-6989-4066-97F8-C0A90AC3B43C}"/>
                </a:ext>
              </a:extLst>
            </p:cNvPr>
            <p:cNvSpPr/>
            <p:nvPr/>
          </p:nvSpPr>
          <p:spPr>
            <a:xfrm>
              <a:off x="2657825" y="2412575"/>
              <a:ext cx="162299" cy="162299"/>
            </a:xfrm>
            <a:prstGeom prst="ellipse">
              <a:avLst/>
            </a:prstGeom>
            <a:solidFill>
              <a:srgbClr val="D55F27"/>
            </a:solidFill>
            <a:ln w="9525" cap="flat" cmpd="sng">
              <a:solidFill>
                <a:srgbClr val="3D89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Shape 255">
              <a:extLst>
                <a:ext uri="{FF2B5EF4-FFF2-40B4-BE49-F238E27FC236}">
                  <a16:creationId xmlns:a16="http://schemas.microsoft.com/office/drawing/2014/main" id="{30F5135C-AA30-463F-8E97-B498E2705E5E}"/>
                </a:ext>
              </a:extLst>
            </p:cNvPr>
            <p:cNvSpPr/>
            <p:nvPr/>
          </p:nvSpPr>
          <p:spPr>
            <a:xfrm>
              <a:off x="2017468" y="2567425"/>
              <a:ext cx="102899" cy="102899"/>
            </a:xfrm>
            <a:prstGeom prst="ellipse">
              <a:avLst/>
            </a:prstGeom>
            <a:solidFill>
              <a:srgbClr val="9E9E9E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Shape 256">
              <a:extLst>
                <a:ext uri="{FF2B5EF4-FFF2-40B4-BE49-F238E27FC236}">
                  <a16:creationId xmlns:a16="http://schemas.microsoft.com/office/drawing/2014/main" id="{BF84871C-25E7-4056-A109-42092838DA26}"/>
                </a:ext>
              </a:extLst>
            </p:cNvPr>
            <p:cNvSpPr/>
            <p:nvPr/>
          </p:nvSpPr>
          <p:spPr>
            <a:xfrm>
              <a:off x="2617275" y="2713725"/>
              <a:ext cx="218999" cy="218999"/>
            </a:xfrm>
            <a:prstGeom prst="ellipse">
              <a:avLst/>
            </a:prstGeom>
            <a:solidFill>
              <a:srgbClr val="0F243E"/>
            </a:solidFill>
            <a:ln w="9525" cap="flat" cmpd="sng">
              <a:solidFill>
                <a:srgbClr val="3C8AC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Shape 257">
              <a:extLst>
                <a:ext uri="{FF2B5EF4-FFF2-40B4-BE49-F238E27FC236}">
                  <a16:creationId xmlns:a16="http://schemas.microsoft.com/office/drawing/2014/main" id="{9A652748-E156-4500-B302-B54AE96EA84D}"/>
                </a:ext>
              </a:extLst>
            </p:cNvPr>
            <p:cNvSpPr/>
            <p:nvPr/>
          </p:nvSpPr>
          <p:spPr>
            <a:xfrm>
              <a:off x="2120385" y="2810325"/>
              <a:ext cx="135000" cy="135000"/>
            </a:xfrm>
            <a:prstGeom prst="ellipse">
              <a:avLst/>
            </a:prstGeom>
            <a:solidFill>
              <a:srgbClr val="3D89C9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9" name="Shape 258">
            <a:extLst>
              <a:ext uri="{FF2B5EF4-FFF2-40B4-BE49-F238E27FC236}">
                <a16:creationId xmlns:a16="http://schemas.microsoft.com/office/drawing/2014/main" id="{8DC23100-BB85-40BE-A7B5-3EFF49919F3D}"/>
              </a:ext>
            </a:extLst>
          </p:cNvPr>
          <p:cNvSpPr txBox="1"/>
          <p:nvPr/>
        </p:nvSpPr>
        <p:spPr>
          <a:xfrm>
            <a:off x="206001" y="4113405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</a:t>
            </a:r>
          </a:p>
        </p:txBody>
      </p:sp>
      <p:sp>
        <p:nvSpPr>
          <p:cNvPr id="30" name="Shape 259">
            <a:extLst>
              <a:ext uri="{FF2B5EF4-FFF2-40B4-BE49-F238E27FC236}">
                <a16:creationId xmlns:a16="http://schemas.microsoft.com/office/drawing/2014/main" id="{561BA874-797E-4CEB-A1B9-506363DC3014}"/>
              </a:ext>
            </a:extLst>
          </p:cNvPr>
          <p:cNvSpPr txBox="1"/>
          <p:nvPr/>
        </p:nvSpPr>
        <p:spPr>
          <a:xfrm>
            <a:off x="2092313" y="4113405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Clustering e.g. K-Means, Hierarchical Clustering etc</a:t>
            </a:r>
          </a:p>
        </p:txBody>
      </p:sp>
      <p:sp>
        <p:nvSpPr>
          <p:cNvPr id="31" name="Shape 260">
            <a:extLst>
              <a:ext uri="{FF2B5EF4-FFF2-40B4-BE49-F238E27FC236}">
                <a16:creationId xmlns:a16="http://schemas.microsoft.com/office/drawing/2014/main" id="{93F8D1C2-AE0C-4DA2-A896-23C6E8BB8143}"/>
              </a:ext>
            </a:extLst>
          </p:cNvPr>
          <p:cNvSpPr txBox="1"/>
          <p:nvPr/>
        </p:nvSpPr>
        <p:spPr>
          <a:xfrm>
            <a:off x="7189076" y="4113405"/>
            <a:ext cx="1824411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For new data assign to similar cluster</a:t>
            </a:r>
          </a:p>
        </p:txBody>
      </p:sp>
      <p:sp>
        <p:nvSpPr>
          <p:cNvPr id="32" name="Shape 261">
            <a:extLst>
              <a:ext uri="{FF2B5EF4-FFF2-40B4-BE49-F238E27FC236}">
                <a16:creationId xmlns:a16="http://schemas.microsoft.com/office/drawing/2014/main" id="{EE20D621-FC4D-4C52-9244-70D750EF5BA8}"/>
              </a:ext>
            </a:extLst>
          </p:cNvPr>
          <p:cNvSpPr txBox="1"/>
          <p:nvPr/>
        </p:nvSpPr>
        <p:spPr>
          <a:xfrm>
            <a:off x="7343775" y="1806187"/>
            <a:ext cx="14798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33" name="Shape 262">
            <a:extLst>
              <a:ext uri="{FF2B5EF4-FFF2-40B4-BE49-F238E27FC236}">
                <a16:creationId xmlns:a16="http://schemas.microsoft.com/office/drawing/2014/main" id="{0FC62B72-0FC7-44CD-8C71-2B73BA442E78}"/>
              </a:ext>
            </a:extLst>
          </p:cNvPr>
          <p:cNvSpPr/>
          <p:nvPr/>
        </p:nvSpPr>
        <p:spPr>
          <a:xfrm>
            <a:off x="7882924" y="2928350"/>
            <a:ext cx="306554" cy="294405"/>
          </a:xfrm>
          <a:prstGeom prst="ellipse">
            <a:avLst/>
          </a:prstGeom>
          <a:solidFill>
            <a:srgbClr val="D55F27"/>
          </a:solidFill>
          <a:ln w="9525" cap="flat" cmpd="sng">
            <a:solidFill>
              <a:srgbClr val="3D89C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" name="Shape 264">
            <a:extLst>
              <a:ext uri="{FF2B5EF4-FFF2-40B4-BE49-F238E27FC236}">
                <a16:creationId xmlns:a16="http://schemas.microsoft.com/office/drawing/2014/main" id="{D6BE562C-8A03-4F70-98D8-03387C0D8B58}"/>
              </a:ext>
            </a:extLst>
          </p:cNvPr>
          <p:cNvSpPr txBox="1"/>
          <p:nvPr/>
        </p:nvSpPr>
        <p:spPr>
          <a:xfrm>
            <a:off x="4201801" y="1806186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35" name="Shape 265">
            <a:extLst>
              <a:ext uri="{FF2B5EF4-FFF2-40B4-BE49-F238E27FC236}">
                <a16:creationId xmlns:a16="http://schemas.microsoft.com/office/drawing/2014/main" id="{D4038CA4-570B-4C36-8331-951AEC967B05}"/>
              </a:ext>
            </a:extLst>
          </p:cNvPr>
          <p:cNvSpPr txBox="1"/>
          <p:nvPr/>
        </p:nvSpPr>
        <p:spPr>
          <a:xfrm>
            <a:off x="4201801" y="2278261"/>
            <a:ext cx="2620199" cy="5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-Find customer segments for specific marketing campaigns.</a:t>
            </a:r>
          </a:p>
        </p:txBody>
      </p:sp>
      <p:sp>
        <p:nvSpPr>
          <p:cNvPr id="36" name="Shape 266">
            <a:extLst>
              <a:ext uri="{FF2B5EF4-FFF2-40B4-BE49-F238E27FC236}">
                <a16:creationId xmlns:a16="http://schemas.microsoft.com/office/drawing/2014/main" id="{27DB466A-8EDA-423C-AB4A-4CE40C0B0E43}"/>
              </a:ext>
            </a:extLst>
          </p:cNvPr>
          <p:cNvSpPr txBox="1"/>
          <p:nvPr/>
        </p:nvSpPr>
        <p:spPr>
          <a:xfrm>
            <a:off x="4201801" y="2733098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-Identify locations for cell towers based on population density and area characteristics.</a:t>
            </a:r>
          </a:p>
        </p:txBody>
      </p:sp>
      <p:sp>
        <p:nvSpPr>
          <p:cNvPr id="37" name="Shape 267">
            <a:extLst>
              <a:ext uri="{FF2B5EF4-FFF2-40B4-BE49-F238E27FC236}">
                <a16:creationId xmlns:a16="http://schemas.microsoft.com/office/drawing/2014/main" id="{56FCF647-38C1-447C-B65D-D9C38693F062}"/>
              </a:ext>
            </a:extLst>
          </p:cNvPr>
          <p:cNvSpPr txBox="1"/>
          <p:nvPr/>
        </p:nvSpPr>
        <p:spPr>
          <a:xfrm>
            <a:off x="4201801" y="3316417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Text Analysis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Topic modeling of articles</a:t>
            </a:r>
          </a:p>
        </p:txBody>
      </p:sp>
      <p:sp>
        <p:nvSpPr>
          <p:cNvPr id="38" name="Shape 268">
            <a:extLst>
              <a:ext uri="{FF2B5EF4-FFF2-40B4-BE49-F238E27FC236}">
                <a16:creationId xmlns:a16="http://schemas.microsoft.com/office/drawing/2014/main" id="{AD643205-7D80-417B-8C62-025D574035B3}"/>
              </a:ext>
            </a:extLst>
          </p:cNvPr>
          <p:cNvSpPr/>
          <p:nvPr/>
        </p:nvSpPr>
        <p:spPr>
          <a:xfrm>
            <a:off x="8082281" y="3165971"/>
            <a:ext cx="452924" cy="434975"/>
          </a:xfrm>
          <a:prstGeom prst="ellipse">
            <a:avLst/>
          </a:prstGeom>
          <a:solidFill>
            <a:srgbClr val="0F243E">
              <a:alpha val="74900"/>
            </a:srgbClr>
          </a:solidFill>
          <a:ln w="9525" cap="flat" cmpd="sng">
            <a:solidFill>
              <a:srgbClr val="AEAE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" name="Shape 269">
            <a:extLst>
              <a:ext uri="{FF2B5EF4-FFF2-40B4-BE49-F238E27FC236}">
                <a16:creationId xmlns:a16="http://schemas.microsoft.com/office/drawing/2014/main" id="{20526A6F-5E4D-4F78-8F70-63773D75BDCB}"/>
              </a:ext>
            </a:extLst>
          </p:cNvPr>
          <p:cNvSpPr/>
          <p:nvPr/>
        </p:nvSpPr>
        <p:spPr>
          <a:xfrm>
            <a:off x="7602393" y="3270777"/>
            <a:ext cx="239717" cy="230217"/>
          </a:xfrm>
          <a:prstGeom prst="ellipse">
            <a:avLst/>
          </a:prstGeom>
          <a:solidFill>
            <a:srgbClr val="3D89C9"/>
          </a:solidFill>
          <a:ln w="9525" cap="flat" cmpd="sng">
            <a:solidFill>
              <a:srgbClr val="0F243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40" name="Shape 270">
            <a:extLst>
              <a:ext uri="{FF2B5EF4-FFF2-40B4-BE49-F238E27FC236}">
                <a16:creationId xmlns:a16="http://schemas.microsoft.com/office/drawing/2014/main" id="{04960449-D785-4670-BFFA-566822518620}"/>
              </a:ext>
            </a:extLst>
          </p:cNvPr>
          <p:cNvCxnSpPr/>
          <p:nvPr/>
        </p:nvCxnSpPr>
        <p:spPr>
          <a:xfrm>
            <a:off x="334750" y="4029254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450E4E8-EF8B-F84B-8ADD-EAF3BDC271A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6BD49F-C525-214D-AC1C-AB172C8B7BA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23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/>
      <p:bldP spid="38" grpId="0" animBg="1"/>
      <p:bldP spid="3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256690" y="3389586"/>
            <a:ext cx="740979" cy="59909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Pts assigned to closest centroid.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5325" y="3042746"/>
            <a:ext cx="12023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“3”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047186" y="2459421"/>
            <a:ext cx="1008993" cy="163961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20760" y="4204139"/>
            <a:ext cx="1202317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“1”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5E111A-FB17-DD4A-A217-827AD3F3CB5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A7DC07-9381-F94D-9AD2-E3CC2A96B0B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84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/>
              <a:t>Calculate the MEAN AVERAGE distance among assigned pts to centroid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5243" y="2280747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5946" y="2779988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238703" y="2128345"/>
            <a:ext cx="331076" cy="22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522483" y="1954924"/>
            <a:ext cx="1466193" cy="1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46181" y="2070541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891862" y="2364828"/>
            <a:ext cx="12612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36885" y="2680140"/>
            <a:ext cx="809837" cy="2616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“3”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DA34AA-A1D7-804C-9E71-F727FBB6E0AA}"/>
              </a:ext>
            </a:extLst>
          </p:cNvPr>
          <p:cNvCxnSpPr>
            <a:cxnSpLocks/>
          </p:cNvCxnSpPr>
          <p:nvPr/>
        </p:nvCxnSpPr>
        <p:spPr>
          <a:xfrm>
            <a:off x="3496235" y="2985247"/>
            <a:ext cx="376518" cy="65890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7BCAFD-1E39-BA41-907E-279CDD6F11F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F02D1C-6281-954F-A557-D53D93EA4B0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026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Move the centroid to the average distance among all assigned points 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/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4208929" y="3818965"/>
            <a:ext cx="255495" cy="1998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01C302-0AAA-474B-949E-B87CAA0419F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582A53-BD7D-1046-A134-A6D0645072C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712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254766"/>
            <a:ext cx="8215805" cy="591477"/>
          </a:xfrm>
        </p:spPr>
        <p:txBody>
          <a:bodyPr/>
          <a:lstStyle/>
          <a:p>
            <a:r>
              <a:rPr lang="en-US" sz="2800" dirty="0"/>
              <a:t>K 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Pt reassignment affects the </a:t>
            </a:r>
            <a:r>
              <a:rPr lang="en-US" dirty="0" err="1"/>
              <a:t>avg</a:t>
            </a:r>
            <a:r>
              <a:rPr lang="en-US" dirty="0"/>
              <a:t> distances so the process repeats…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54924" y="2191407"/>
            <a:ext cx="788276" cy="69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711669" y="2222938"/>
            <a:ext cx="189186" cy="14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405352" y="2096814"/>
            <a:ext cx="567558" cy="1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090041" y="2286000"/>
            <a:ext cx="220717" cy="55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94539" y="2569779"/>
            <a:ext cx="3294992" cy="22071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Since “3” moved, this </a:t>
            </a:r>
            <a:r>
              <a:rPr lang="en-US" sz="1400" dirty="0" err="1"/>
              <a:t>pt</a:t>
            </a:r>
            <a:r>
              <a:rPr lang="en-US" sz="1400" dirty="0"/>
              <a:t> is assigned to “2” </a:t>
            </a:r>
          </a:p>
        </p:txBody>
      </p:sp>
      <p:sp>
        <p:nvSpPr>
          <p:cNvPr id="28" name="Oval 27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B8E4C93-71C3-0547-AB65-0ED3F5165AEA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E1C56B-15E2-1149-B51B-12ACF0CA26D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1798E8-0626-D64F-88A2-BC12773A187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351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6672431" cy="5728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The new </a:t>
            </a:r>
            <a:r>
              <a:rPr lang="en-US" sz="1600" dirty="0" err="1"/>
              <a:t>pt</a:t>
            </a:r>
            <a:r>
              <a:rPr lang="en-US" sz="1600" dirty="0"/>
              <a:t> assignments again moves the centroid.  The process repeats until no reassignments occur after moving the centroids (convergence).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058510" y="2301766"/>
            <a:ext cx="47297" cy="23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337739" y="4004441"/>
            <a:ext cx="409902" cy="4099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9F37BD09-EDAD-0D46-8C25-6B29C6600404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7E934A-D7FA-7544-8996-762AD0212066}"/>
              </a:ext>
            </a:extLst>
          </p:cNvPr>
          <p:cNvCxnSpPr>
            <a:cxnSpLocks/>
          </p:cNvCxnSpPr>
          <p:nvPr/>
        </p:nvCxnSpPr>
        <p:spPr>
          <a:xfrm flipV="1">
            <a:off x="4208929" y="3818965"/>
            <a:ext cx="255495" cy="1998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0F6A6B-6C0E-D64D-A3CA-22C06C77746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56BC4B-1C83-2643-B823-82FD3EBC5E1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507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6685878" cy="5728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The new </a:t>
            </a:r>
            <a:r>
              <a:rPr lang="en-US" sz="1600" dirty="0" err="1"/>
              <a:t>pt</a:t>
            </a:r>
            <a:r>
              <a:rPr lang="en-US" sz="1600" dirty="0"/>
              <a:t> assignments again moves the centroid.  The process repeats until no reassignments occur after moving the centroids (convergence).</a:t>
            </a:r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DF44FC0D-55B5-AF41-B782-3820EF2CBC13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EBDAFAD-9C7F-304A-B91C-AAD23F5190F1}"/>
              </a:ext>
            </a:extLst>
          </p:cNvPr>
          <p:cNvSpPr/>
          <p:nvPr/>
        </p:nvSpPr>
        <p:spPr>
          <a:xfrm rot="18304586">
            <a:off x="1318637" y="1914830"/>
            <a:ext cx="3388612" cy="2010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AAAA4C-C52E-5345-9DFA-0EA1FE73A4DF}"/>
              </a:ext>
            </a:extLst>
          </p:cNvPr>
          <p:cNvSpPr/>
          <p:nvPr/>
        </p:nvSpPr>
        <p:spPr>
          <a:xfrm rot="19932460">
            <a:off x="3367722" y="3139044"/>
            <a:ext cx="2419574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61DB1BC-1DBA-4F43-A0CA-46446BCC127D}"/>
              </a:ext>
            </a:extLst>
          </p:cNvPr>
          <p:cNvSpPr/>
          <p:nvPr/>
        </p:nvSpPr>
        <p:spPr>
          <a:xfrm>
            <a:off x="518685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1C6359-BE0F-8246-B356-30688B8D09E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D71247-2658-814D-8D62-94714B3FB2C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49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30590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practitioner; multiple analytical methods can 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always great)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Scale each vector to so one unit of measure doesn’t dominate </a:t>
            </a:r>
            <a:r>
              <a:rPr lang="en-US" sz="1600" dirty="0" err="1"/>
              <a:t>ie</a:t>
            </a:r>
            <a:r>
              <a:rPr lang="en-US" sz="1600" dirty="0"/>
              <a:t> # of rooms in a house vs sq-Meter of house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Because it is the mean average all data attributes must be </a:t>
            </a: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numeric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(non factor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what is the average of “blue eyes” or “medium” or “first”.  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0672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9B8C4-DB66-70B3-C49B-01A845F0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6C9B12-045D-54D6-158F-5A1ED587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optimal clusters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427DB-6502-6174-113B-0C0E5D72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897C-40F9-DCD7-6D6C-BD0541350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98F47-0D46-6B28-1924-4248D45A4189}"/>
              </a:ext>
            </a:extLst>
          </p:cNvPr>
          <p:cNvSpPr txBox="1"/>
          <p:nvPr/>
        </p:nvSpPr>
        <p:spPr>
          <a:xfrm>
            <a:off x="1488141" y="1945341"/>
            <a:ext cx="669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value to be minimized measures the “compactness” of the cluster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B9B87-041D-FE0C-ED79-FB40C1DE066D}"/>
              </a:ext>
            </a:extLst>
          </p:cNvPr>
          <p:cNvSpPr/>
          <p:nvPr/>
        </p:nvSpPr>
        <p:spPr>
          <a:xfrm>
            <a:off x="170329" y="1672807"/>
            <a:ext cx="131781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WSS</a:t>
            </a:r>
          </a:p>
          <a:p>
            <a:pPr algn="ctr"/>
            <a:r>
              <a:rPr lang="en-US" sz="1200" dirty="0"/>
              <a:t>Within Cluster Sum of Squares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34ABE1-DD8C-DDDA-B132-AFFB47A71004}"/>
              </a:ext>
            </a:extLst>
          </p:cNvPr>
          <p:cNvSpPr/>
          <p:nvPr/>
        </p:nvSpPr>
        <p:spPr>
          <a:xfrm>
            <a:off x="2079812" y="3738282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A143E1-FFF9-FCC8-FEBC-80E57FC63041}"/>
              </a:ext>
            </a:extLst>
          </p:cNvPr>
          <p:cNvSpPr/>
          <p:nvPr/>
        </p:nvSpPr>
        <p:spPr>
          <a:xfrm>
            <a:off x="2223247" y="3899647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5BE80-56DD-C4D9-7759-4B7008397394}"/>
              </a:ext>
            </a:extLst>
          </p:cNvPr>
          <p:cNvSpPr/>
          <p:nvPr/>
        </p:nvSpPr>
        <p:spPr>
          <a:xfrm>
            <a:off x="1981200" y="4061011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E4632D-9DD6-FA80-9EB7-E157D0574036}"/>
              </a:ext>
            </a:extLst>
          </p:cNvPr>
          <p:cNvSpPr/>
          <p:nvPr/>
        </p:nvSpPr>
        <p:spPr>
          <a:xfrm>
            <a:off x="2232212" y="3684494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FCDD34-4FB8-FBBE-92F0-1C9D0D5E022A}"/>
              </a:ext>
            </a:extLst>
          </p:cNvPr>
          <p:cNvSpPr/>
          <p:nvPr/>
        </p:nvSpPr>
        <p:spPr>
          <a:xfrm>
            <a:off x="1945340" y="3890682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B7CDCA-ED79-4830-F631-3DB96C51E7BB}"/>
              </a:ext>
            </a:extLst>
          </p:cNvPr>
          <p:cNvSpPr/>
          <p:nvPr/>
        </p:nvSpPr>
        <p:spPr>
          <a:xfrm>
            <a:off x="2232212" y="4096870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BCA566-FF8A-C47C-EEC1-D71148F07C7B}"/>
              </a:ext>
            </a:extLst>
          </p:cNvPr>
          <p:cNvSpPr/>
          <p:nvPr/>
        </p:nvSpPr>
        <p:spPr>
          <a:xfrm>
            <a:off x="2232212" y="3890682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C72C57-F259-39DC-25E2-73379A8553C7}"/>
              </a:ext>
            </a:extLst>
          </p:cNvPr>
          <p:cNvSpPr/>
          <p:nvPr/>
        </p:nvSpPr>
        <p:spPr>
          <a:xfrm>
            <a:off x="3774147" y="3666564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DC0BC-9FA4-F1AE-A965-E90E05B7179C}"/>
              </a:ext>
            </a:extLst>
          </p:cNvPr>
          <p:cNvSpPr/>
          <p:nvPr/>
        </p:nvSpPr>
        <p:spPr>
          <a:xfrm>
            <a:off x="4661653" y="3836894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F76D75D-83BB-01C3-6693-756D89C2425A}"/>
              </a:ext>
            </a:extLst>
          </p:cNvPr>
          <p:cNvSpPr/>
          <p:nvPr/>
        </p:nvSpPr>
        <p:spPr>
          <a:xfrm>
            <a:off x="3908619" y="4294093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121D10D-878B-B706-6042-00D28E004AAF}"/>
              </a:ext>
            </a:extLst>
          </p:cNvPr>
          <p:cNvSpPr/>
          <p:nvPr/>
        </p:nvSpPr>
        <p:spPr>
          <a:xfrm>
            <a:off x="4446501" y="3621741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EBE8B1-9906-63BB-D33B-079310DAE44E}"/>
              </a:ext>
            </a:extLst>
          </p:cNvPr>
          <p:cNvSpPr/>
          <p:nvPr/>
        </p:nvSpPr>
        <p:spPr>
          <a:xfrm>
            <a:off x="4159629" y="3827929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05DB2D-926F-FC4E-3D04-F1150F0ED132}"/>
              </a:ext>
            </a:extLst>
          </p:cNvPr>
          <p:cNvSpPr/>
          <p:nvPr/>
        </p:nvSpPr>
        <p:spPr>
          <a:xfrm>
            <a:off x="4446501" y="4500283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189D9A2-3D1D-4BDB-52D8-5ABBD3C9B0A5}"/>
              </a:ext>
            </a:extLst>
          </p:cNvPr>
          <p:cNvSpPr/>
          <p:nvPr/>
        </p:nvSpPr>
        <p:spPr>
          <a:xfrm>
            <a:off x="4724407" y="3254187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02F60063-B609-930C-1ACC-CE42E673E34B}"/>
              </a:ext>
            </a:extLst>
          </p:cNvPr>
          <p:cNvSpPr/>
          <p:nvPr/>
        </p:nvSpPr>
        <p:spPr>
          <a:xfrm>
            <a:off x="2019299" y="3812870"/>
            <a:ext cx="230210" cy="230210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1290EB99-8F5A-8F50-7D9F-8F87D2D35A2B}"/>
              </a:ext>
            </a:extLst>
          </p:cNvPr>
          <p:cNvSpPr/>
          <p:nvPr/>
        </p:nvSpPr>
        <p:spPr>
          <a:xfrm>
            <a:off x="4278411" y="3785976"/>
            <a:ext cx="230210" cy="230210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8E27F8-DFA9-97AF-A42D-70E632AEC155}"/>
              </a:ext>
            </a:extLst>
          </p:cNvPr>
          <p:cNvSpPr/>
          <p:nvPr/>
        </p:nvSpPr>
        <p:spPr>
          <a:xfrm>
            <a:off x="1757081" y="3558988"/>
            <a:ext cx="753036" cy="735105"/>
          </a:xfrm>
          <a:prstGeom prst="ellipse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51C765-EBDF-7C0B-5DB8-B5143797CC02}"/>
              </a:ext>
            </a:extLst>
          </p:cNvPr>
          <p:cNvSpPr txBox="1"/>
          <p:nvPr/>
        </p:nvSpPr>
        <p:spPr>
          <a:xfrm>
            <a:off x="1613774" y="3130949"/>
            <a:ext cx="1093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92D050"/>
                </a:solidFill>
              </a:rPr>
              <a:t>Small WSS </a:t>
            </a:r>
          </a:p>
          <a:p>
            <a:pPr algn="ctr"/>
            <a:r>
              <a:rPr lang="en-US" sz="1200" i="1" dirty="0">
                <a:solidFill>
                  <a:srgbClr val="92D050"/>
                </a:solidFill>
              </a:rPr>
              <a:t>more compact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6C92418-D54A-8C30-8E3B-C229E81BE4D4}"/>
              </a:ext>
            </a:extLst>
          </p:cNvPr>
          <p:cNvSpPr/>
          <p:nvPr/>
        </p:nvSpPr>
        <p:spPr>
          <a:xfrm>
            <a:off x="3693710" y="3130949"/>
            <a:ext cx="1319246" cy="1483607"/>
          </a:xfrm>
          <a:custGeom>
            <a:avLst/>
            <a:gdLst>
              <a:gd name="connsiteX0" fmla="*/ 427819 w 1319246"/>
              <a:gd name="connsiteY0" fmla="*/ 0 h 1483607"/>
              <a:gd name="connsiteX1" fmla="*/ 1319246 w 1319246"/>
              <a:gd name="connsiteY1" fmla="*/ 0 h 1483607"/>
              <a:gd name="connsiteX2" fmla="*/ 1319246 w 1319246"/>
              <a:gd name="connsiteY2" fmla="*/ 759733 h 1483607"/>
              <a:gd name="connsiteX3" fmla="*/ 1158127 w 1319246"/>
              <a:gd name="connsiteY3" fmla="*/ 759733 h 1483607"/>
              <a:gd name="connsiteX4" fmla="*/ 1158127 w 1319246"/>
              <a:gd name="connsiteY4" fmla="*/ 1483607 h 1483607"/>
              <a:gd name="connsiteX5" fmla="*/ 100887 w 1319246"/>
              <a:gd name="connsiteY5" fmla="*/ 1483607 h 1483607"/>
              <a:gd name="connsiteX6" fmla="*/ 100887 w 1319246"/>
              <a:gd name="connsiteY6" fmla="*/ 1154179 h 1483607"/>
              <a:gd name="connsiteX7" fmla="*/ 0 w 1319246"/>
              <a:gd name="connsiteY7" fmla="*/ 1154179 h 1483607"/>
              <a:gd name="connsiteX8" fmla="*/ 0 w 1319246"/>
              <a:gd name="connsiteY8" fmla="*/ 394446 h 1483607"/>
              <a:gd name="connsiteX9" fmla="*/ 427819 w 1319246"/>
              <a:gd name="connsiteY9" fmla="*/ 394446 h 148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9246" h="1483607">
                <a:moveTo>
                  <a:pt x="427819" y="0"/>
                </a:moveTo>
                <a:lnTo>
                  <a:pt x="1319246" y="0"/>
                </a:lnTo>
                <a:lnTo>
                  <a:pt x="1319246" y="759733"/>
                </a:lnTo>
                <a:lnTo>
                  <a:pt x="1158127" y="759733"/>
                </a:lnTo>
                <a:lnTo>
                  <a:pt x="1158127" y="1483607"/>
                </a:lnTo>
                <a:lnTo>
                  <a:pt x="100887" y="1483607"/>
                </a:lnTo>
                <a:lnTo>
                  <a:pt x="100887" y="1154179"/>
                </a:lnTo>
                <a:lnTo>
                  <a:pt x="0" y="1154179"/>
                </a:lnTo>
                <a:lnTo>
                  <a:pt x="0" y="394446"/>
                </a:lnTo>
                <a:lnTo>
                  <a:pt x="427819" y="394446"/>
                </a:lnTo>
                <a:close/>
              </a:path>
            </a:pathLst>
          </a:custGeom>
          <a:noFill/>
          <a:ln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64BB32-6454-F185-2AA8-87C57D161344}"/>
              </a:ext>
            </a:extLst>
          </p:cNvPr>
          <p:cNvSpPr txBox="1"/>
          <p:nvPr/>
        </p:nvSpPr>
        <p:spPr>
          <a:xfrm>
            <a:off x="3784402" y="2697293"/>
            <a:ext cx="983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92D050"/>
                </a:solidFill>
              </a:rPr>
              <a:t>Higher WSS </a:t>
            </a:r>
          </a:p>
          <a:p>
            <a:pPr algn="ctr"/>
            <a:r>
              <a:rPr lang="en-US" sz="1200" i="1" dirty="0">
                <a:solidFill>
                  <a:srgbClr val="92D050"/>
                </a:solidFill>
              </a:rPr>
              <a:t>less compact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61D750-9888-05B6-CBFD-192B3519DB5F}"/>
              </a:ext>
            </a:extLst>
          </p:cNvPr>
          <p:cNvSpPr/>
          <p:nvPr/>
        </p:nvSpPr>
        <p:spPr>
          <a:xfrm>
            <a:off x="320040" y="5659371"/>
            <a:ext cx="8503920" cy="568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 you could keep adding clusters to reduce WSS which overfits.  The elbow method lets you examine the tradeoff of WSS by number of clusters. 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DE76DD1-0023-AAF8-612D-97270C325EB2}"/>
              </a:ext>
            </a:extLst>
          </p:cNvPr>
          <p:cNvSpPr/>
          <p:nvPr/>
        </p:nvSpPr>
        <p:spPr>
          <a:xfrm>
            <a:off x="6042218" y="3657597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07BAAD2-7A93-123A-5A99-2DA96C0C3011}"/>
              </a:ext>
            </a:extLst>
          </p:cNvPr>
          <p:cNvSpPr/>
          <p:nvPr/>
        </p:nvSpPr>
        <p:spPr>
          <a:xfrm>
            <a:off x="6929724" y="3827927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A6397D-3F6B-43D4-035B-F42D750FD8F0}"/>
              </a:ext>
            </a:extLst>
          </p:cNvPr>
          <p:cNvSpPr/>
          <p:nvPr/>
        </p:nvSpPr>
        <p:spPr>
          <a:xfrm>
            <a:off x="6176690" y="4285126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45D314-104C-69D3-E321-CEBAEA58B967}"/>
              </a:ext>
            </a:extLst>
          </p:cNvPr>
          <p:cNvSpPr/>
          <p:nvPr/>
        </p:nvSpPr>
        <p:spPr>
          <a:xfrm>
            <a:off x="6714572" y="3612774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CD43398-EC33-3B80-4901-131456B625EE}"/>
              </a:ext>
            </a:extLst>
          </p:cNvPr>
          <p:cNvSpPr/>
          <p:nvPr/>
        </p:nvSpPr>
        <p:spPr>
          <a:xfrm>
            <a:off x="6427700" y="3818962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4C8EF61-D804-90E5-9168-EDCB8A61E06C}"/>
              </a:ext>
            </a:extLst>
          </p:cNvPr>
          <p:cNvSpPr/>
          <p:nvPr/>
        </p:nvSpPr>
        <p:spPr>
          <a:xfrm>
            <a:off x="6714572" y="4491316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299664-2FBD-708C-4B19-4120A28449B1}"/>
              </a:ext>
            </a:extLst>
          </p:cNvPr>
          <p:cNvSpPr/>
          <p:nvPr/>
        </p:nvSpPr>
        <p:spPr>
          <a:xfrm>
            <a:off x="6992478" y="3245220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>
            <a:extLst>
              <a:ext uri="{FF2B5EF4-FFF2-40B4-BE49-F238E27FC236}">
                <a16:creationId xmlns:a16="http://schemas.microsoft.com/office/drawing/2014/main" id="{230E795C-7AE2-C362-8D2B-9BA7D18B9621}"/>
              </a:ext>
            </a:extLst>
          </p:cNvPr>
          <p:cNvSpPr/>
          <p:nvPr/>
        </p:nvSpPr>
        <p:spPr>
          <a:xfrm>
            <a:off x="6914036" y="3454279"/>
            <a:ext cx="230210" cy="230210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2C42E4-DAAC-3A0E-8020-D8993F1BCBA8}"/>
              </a:ext>
            </a:extLst>
          </p:cNvPr>
          <p:cNvSpPr txBox="1"/>
          <p:nvPr/>
        </p:nvSpPr>
        <p:spPr>
          <a:xfrm>
            <a:off x="6126756" y="2509031"/>
            <a:ext cx="834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92D050"/>
                </a:solidFill>
              </a:rPr>
              <a:t>Small WSS</a:t>
            </a:r>
          </a:p>
          <a:p>
            <a:pPr algn="ctr"/>
            <a:r>
              <a:rPr lang="en-US" sz="1200" i="1" dirty="0">
                <a:solidFill>
                  <a:srgbClr val="92D050"/>
                </a:solidFill>
              </a:rPr>
              <a:t>2 clusters</a:t>
            </a:r>
          </a:p>
        </p:txBody>
      </p:sp>
      <p:sp>
        <p:nvSpPr>
          <p:cNvPr id="42" name="5-Point Star 41">
            <a:extLst>
              <a:ext uri="{FF2B5EF4-FFF2-40B4-BE49-F238E27FC236}">
                <a16:creationId xmlns:a16="http://schemas.microsoft.com/office/drawing/2014/main" id="{F350F72C-8B02-C6CE-36F6-36B83C8C9202}"/>
              </a:ext>
            </a:extLst>
          </p:cNvPr>
          <p:cNvSpPr/>
          <p:nvPr/>
        </p:nvSpPr>
        <p:spPr>
          <a:xfrm>
            <a:off x="6367188" y="4135597"/>
            <a:ext cx="230210" cy="230210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9171455-EC7E-8EFC-480B-240C410BC4DC}"/>
              </a:ext>
            </a:extLst>
          </p:cNvPr>
          <p:cNvSpPr/>
          <p:nvPr/>
        </p:nvSpPr>
        <p:spPr>
          <a:xfrm rot="2929439">
            <a:off x="5707680" y="3765523"/>
            <a:ext cx="1351455" cy="710742"/>
          </a:xfrm>
          <a:prstGeom prst="ellipse">
            <a:avLst/>
          </a:prstGeom>
          <a:noFill/>
          <a:ln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113F409-1CD9-963A-3897-0BE0D2DD15A6}"/>
              </a:ext>
            </a:extLst>
          </p:cNvPr>
          <p:cNvSpPr/>
          <p:nvPr/>
        </p:nvSpPr>
        <p:spPr>
          <a:xfrm rot="2929439">
            <a:off x="6279969" y="3220733"/>
            <a:ext cx="1351455" cy="710742"/>
          </a:xfrm>
          <a:prstGeom prst="ellipse">
            <a:avLst/>
          </a:prstGeom>
          <a:noFill/>
          <a:ln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0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9" grpId="0" animBg="1"/>
      <p:bldP spid="30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/>
      <p:bldP spid="42" grpId="0" animBg="1"/>
      <p:bldP spid="43" grpId="0" animBg="1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E8DA6-4445-A30B-C0C4-B1243B28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4673E8-A88B-8D7C-6652-2CEDAC3D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K with the Elbow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A5364-8F90-6153-355C-C309D891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F9B78-3AF6-408B-BE86-2049F6751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CC8FD0-0DED-43BC-FF1B-069B0EFF4947}"/>
              </a:ext>
            </a:extLst>
          </p:cNvPr>
          <p:cNvSpPr/>
          <p:nvPr/>
        </p:nvSpPr>
        <p:spPr>
          <a:xfrm>
            <a:off x="320040" y="5659371"/>
            <a:ext cx="8503920" cy="568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Each new cluster decreases the WSS but at some point the changes in WSS decreases.</a:t>
            </a:r>
          </a:p>
        </p:txBody>
      </p:sp>
      <p:pic>
        <p:nvPicPr>
          <p:cNvPr id="1026" name="Picture 2" descr="Elbow Method for optimal value of k in KMeans - GeeksforGeeks">
            <a:extLst>
              <a:ext uri="{FF2B5EF4-FFF2-40B4-BE49-F238E27FC236}">
                <a16:creationId xmlns:a16="http://schemas.microsoft.com/office/drawing/2014/main" id="{1C78054B-138A-B108-F5B1-E164BE4CD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910" y="1084738"/>
            <a:ext cx="5320179" cy="423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E14C38-5C7E-2560-190C-E52CEC9524D8}"/>
              </a:ext>
            </a:extLst>
          </p:cNvPr>
          <p:cNvSpPr txBox="1"/>
          <p:nvPr/>
        </p:nvSpPr>
        <p:spPr>
          <a:xfrm>
            <a:off x="3028950" y="2160494"/>
            <a:ext cx="2327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 decease in WSS </a:t>
            </a:r>
          </a:p>
          <a:p>
            <a:r>
              <a:rPr lang="en-US" dirty="0"/>
              <a:t>“cluster compactness”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B3D04-5704-0BEF-08DF-9922482BBB19}"/>
              </a:ext>
            </a:extLst>
          </p:cNvPr>
          <p:cNvSpPr txBox="1"/>
          <p:nvPr/>
        </p:nvSpPr>
        <p:spPr>
          <a:xfrm>
            <a:off x="3406589" y="3553108"/>
            <a:ext cx="32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Decreasing rate of WSS decrease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00B55-DFF8-B7C5-4F47-4B616A446828}"/>
              </a:ext>
            </a:extLst>
          </p:cNvPr>
          <p:cNvSpPr txBox="1"/>
          <p:nvPr/>
        </p:nvSpPr>
        <p:spPr>
          <a:xfrm>
            <a:off x="4571999" y="4189602"/>
            <a:ext cx="42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Very little WSS change for each new cluster</a:t>
            </a:r>
          </a:p>
        </p:txBody>
      </p:sp>
    </p:spTree>
    <p:extLst>
      <p:ext uri="{BB962C8B-B14F-4D97-AF65-F5344CB8AC3E}">
        <p14:creationId xmlns:p14="http://schemas.microsoft.com/office/powerpoint/2010/main" val="273997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C7EFB-DB70-1D43-4E48-80B07A2D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A0CEDB-8000-0CB1-3D16-8671A327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</a:t>
            </a:r>
            <a:r>
              <a:rPr lang="en-US"/>
              <a:t>_</a:t>
            </a:r>
            <a:r>
              <a:rPr lang="en-US" dirty="0" err="1"/>
              <a:t>kmean_clustering.R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7D99F-2FA9-5CE3-AB5E-E4040E55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3866D-09FD-DE43-2892-56AA756FA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</a:t>
            </a:r>
            <a:endParaRPr lang="en-US" dirty="0"/>
          </a:p>
        </p:txBody>
      </p:sp>
      <p:pic>
        <p:nvPicPr>
          <p:cNvPr id="2050" name="Picture 2" descr="ML time 😈😈😈😈 : r/okbuddyphd">
            <a:extLst>
              <a:ext uri="{FF2B5EF4-FFF2-40B4-BE49-F238E27FC236}">
                <a16:creationId xmlns:a16="http://schemas.microsoft.com/office/drawing/2014/main" id="{E80C2234-C643-D5C8-B197-AFAE9E69A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33367"/>
            <a:ext cx="4117404" cy="404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FB1B8C-DBF3-CFF2-062F-0EFDB7667BE6}"/>
              </a:ext>
            </a:extLst>
          </p:cNvPr>
          <p:cNvSpPr txBox="1"/>
          <p:nvPr/>
        </p:nvSpPr>
        <p:spPr>
          <a:xfrm>
            <a:off x="454596" y="1897380"/>
            <a:ext cx="3957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K-Means for customer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Elbow Method to choose the optimal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the cluster identities to new records by measuring new record distances to the identified cluster centroids.</a:t>
            </a:r>
          </a:p>
        </p:txBody>
      </p:sp>
    </p:spTree>
    <p:extLst>
      <p:ext uri="{BB962C8B-B14F-4D97-AF65-F5344CB8AC3E}">
        <p14:creationId xmlns:p14="http://schemas.microsoft.com/office/powerpoint/2010/main" val="251468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EF37A-D94F-4C72-8CF4-D671A1C7D8CA}"/>
              </a:ext>
            </a:extLst>
          </p:cNvPr>
          <p:cNvSpPr txBox="1"/>
          <p:nvPr/>
        </p:nvSpPr>
        <p:spPr>
          <a:xfrm>
            <a:off x="4522319" y="2036939"/>
            <a:ext cx="454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customers are complaining?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7148C4-4278-DD45-8777-EC2CD6BFAA5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1E36AB-AD23-E341-BDF9-B8B6A24E985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0EC4E0-87A6-AA4E-B68F-EE787EC2DB71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pic>
        <p:nvPicPr>
          <p:cNvPr id="1026" name="Picture 2" descr="12 Customer Service Memes You Can Relate To">
            <a:extLst>
              <a:ext uri="{FF2B5EF4-FFF2-40B4-BE49-F238E27FC236}">
                <a16:creationId xmlns:a16="http://schemas.microsoft.com/office/drawing/2014/main" id="{ABB49130-7FCD-6D4D-9B9A-B1C0CBC4D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218" y="2715182"/>
            <a:ext cx="3315346" cy="331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760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Problems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Computationally intensive (non-parametric)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Centroid will be greatly affected by an outlier</a:t>
            </a:r>
          </a:p>
        </p:txBody>
      </p:sp>
      <p:pic>
        <p:nvPicPr>
          <p:cNvPr id="12" name="Picture 1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47151" y="2150603"/>
            <a:ext cx="3849699" cy="3668843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20040" y="5954111"/>
            <a:ext cx="6564854" cy="487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In this example a centroid would be “pulled” away from the actual cluster D1,D4 &amp; D3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10AF0A-C421-F540-95C5-E41F7340D97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B7FB5A-6E8C-834D-94A7-CC51E37EB32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953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3191B-4E53-4811-A794-E51255BC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B9183-00C9-4877-AB29-E2627691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also try K- </a:t>
            </a:r>
            <a:r>
              <a:rPr lang="en-US" dirty="0" err="1"/>
              <a:t>Mediod</a:t>
            </a:r>
            <a:r>
              <a:rPr lang="en-US" dirty="0"/>
              <a:t> Clustering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7290B-A78F-4CE0-B1D1-626B8BF8B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7EA73-C18D-468E-8650-F40ADF272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steps as K-Means but instead of mean averages, uses the median distance to move centroids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impacted by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1,2,3,4,5,</a:t>
            </a:r>
            <a:r>
              <a:rPr lang="en-US" u="sng" dirty="0"/>
              <a:t>60</a:t>
            </a:r>
            <a:r>
              <a:rPr lang="en-US" dirty="0"/>
              <a:t> = 12.5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of 1,2,3,4,5,</a:t>
            </a:r>
            <a:r>
              <a:rPr lang="en-US" u="sng" dirty="0"/>
              <a:t>60</a:t>
            </a:r>
            <a:r>
              <a:rPr lang="en-US" dirty="0"/>
              <a:t> = 3.5 (closer to more points in vector space)</a:t>
            </a:r>
          </a:p>
        </p:txBody>
      </p:sp>
      <p:pic>
        <p:nvPicPr>
          <p:cNvPr id="14338" name="Picture 2" descr="Image result for median meme me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8" y="2617075"/>
            <a:ext cx="3541571" cy="354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06A874-FF10-F445-95CC-298B613FF2F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3E71A8-DD84-DE4E-B1C7-70752DD3F4F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056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Vs Spherical 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78682" y="2528976"/>
            <a:ext cx="3849699" cy="366884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56744" y="1150884"/>
            <a:ext cx="7827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D1 a book for aspiring authors referring to “text” a 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D2 &amp; D4 refer to “text” and “mining” in equal proportions like the course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D3 refers to “mining” </a:t>
            </a:r>
            <a:r>
              <a:rPr lang="en-US" dirty="0" err="1"/>
              <a:t>ie</a:t>
            </a:r>
            <a:r>
              <a:rPr lang="en-US" dirty="0"/>
              <a:t> minerals</a:t>
            </a:r>
          </a:p>
        </p:txBody>
      </p:sp>
      <p:sp>
        <p:nvSpPr>
          <p:cNvPr id="10" name="Oval 9"/>
          <p:cNvSpPr/>
          <p:nvPr/>
        </p:nvSpPr>
        <p:spPr>
          <a:xfrm rot="19149861">
            <a:off x="3556416" y="3613842"/>
            <a:ext cx="940298" cy="2130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040" y="5954111"/>
            <a:ext cx="8503920" cy="3205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D1, D4, D3 probably appear as 1 cluster w/D2 standing alone</a:t>
            </a:r>
          </a:p>
        </p:txBody>
      </p:sp>
      <p:sp>
        <p:nvSpPr>
          <p:cNvPr id="12" name="Oval 11"/>
          <p:cNvSpPr/>
          <p:nvPr/>
        </p:nvSpPr>
        <p:spPr>
          <a:xfrm rot="19149861">
            <a:off x="5264712" y="3016144"/>
            <a:ext cx="940298" cy="9098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2F8F64-914C-BC41-9E3D-13EA1D8FCC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CFEB0E-C58C-544C-B67F-949EEBF710C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694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076" y="4403845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(1*0) + (0*1) + (3*2) + (6*6) + (7*1) + (0*0)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076" y="47139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093791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C9743A6-0C34-7143-BBC1-6395F18C3CB9}"/>
              </a:ext>
            </a:extLst>
          </p:cNvPr>
          <p:cNvGraphicFramePr>
            <a:graphicFrameLocks noGrp="1"/>
          </p:cNvGraphicFramePr>
          <p:nvPr/>
        </p:nvGraphicFramePr>
        <p:xfrm>
          <a:off x="6320117" y="2109694"/>
          <a:ext cx="20798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71">
                  <a:extLst>
                    <a:ext uri="{9D8B030D-6E8A-4147-A177-3AD203B41FA5}">
                      <a16:colId xmlns:a16="http://schemas.microsoft.com/office/drawing/2014/main" val="3750441542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2653343767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38396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3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8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1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91940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09C7B6-718E-5E4A-A542-9A37AAD21F6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001EA2-ADC4-9E4A-BDDC-D06F32FE218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40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331076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1,0,3,6,7,0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0,1,2,6,1,0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076" y="4403845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(1*0) + (0*1) + (3*2) + (6*6) + (7*1) + (0*0)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076" y="47139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093791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329B71-A424-CA43-B898-CA3F087C50C6}"/>
              </a:ext>
            </a:extLst>
          </p:cNvPr>
          <p:cNvCxnSpPr>
            <a:cxnSpLocks/>
            <a:stCxn id="22" idx="1"/>
            <a:endCxn id="7" idx="3"/>
          </p:cNvCxnSpPr>
          <p:nvPr/>
        </p:nvCxnSpPr>
        <p:spPr>
          <a:xfrm flipH="1">
            <a:off x="2069581" y="3407634"/>
            <a:ext cx="4250536" cy="22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CF3186-B8D8-BE43-BBBD-97A79E70F036}"/>
              </a:ext>
            </a:extLst>
          </p:cNvPr>
          <p:cNvSpPr txBox="1"/>
          <p:nvPr/>
        </p:nvSpPr>
        <p:spPr>
          <a:xfrm rot="21403734">
            <a:off x="3250165" y="3281153"/>
            <a:ext cx="21162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Rearranged to follow more easily.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235FE1-6329-2047-BD1E-D44C1129BE13}"/>
              </a:ext>
            </a:extLst>
          </p:cNvPr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8CA394-3C51-C14B-B44E-B19CDE615D4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58B68B-E63A-7149-9C66-54A0170DC5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3F24EB7D-6E7C-7F4D-B95F-D972437E6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895C295-FCC1-0849-A9AA-2666CD394BC0}"/>
              </a:ext>
            </a:extLst>
          </p:cNvPr>
          <p:cNvGraphicFramePr>
            <a:graphicFrameLocks noGrp="1"/>
          </p:cNvGraphicFramePr>
          <p:nvPr/>
        </p:nvGraphicFramePr>
        <p:xfrm>
          <a:off x="6320117" y="2109694"/>
          <a:ext cx="20798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71">
                  <a:extLst>
                    <a:ext uri="{9D8B030D-6E8A-4147-A177-3AD203B41FA5}">
                      <a16:colId xmlns:a16="http://schemas.microsoft.com/office/drawing/2014/main" val="3750441542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2653343767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38396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3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8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1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91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66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331076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,0,3,6,7,0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,1,2,6,1,0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024" y="4914831"/>
            <a:ext cx="4705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(doc1: 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* doc2: </a:t>
            </a:r>
            <a:r>
              <a:rPr lang="en-US" sz="1400" b="1" dirty="0">
                <a:solidFill>
                  <a:srgbClr val="FF0000"/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: 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6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7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758" y="5587956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577883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235FE1-6329-2047-BD1E-D44C1129BE13}"/>
              </a:ext>
            </a:extLst>
          </p:cNvPr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FF472A-5CB5-164C-A47C-9D25DF7FE1AB}"/>
              </a:ext>
            </a:extLst>
          </p:cNvPr>
          <p:cNvCxnSpPr>
            <a:cxnSpLocks/>
          </p:cNvCxnSpPr>
          <p:nvPr/>
        </p:nvCxnSpPr>
        <p:spPr>
          <a:xfrm>
            <a:off x="2057400" y="3361765"/>
            <a:ext cx="0" cy="48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AE42B3-52D2-8A4E-9D48-112E5CF57901}"/>
              </a:ext>
            </a:extLst>
          </p:cNvPr>
          <p:cNvSpPr txBox="1"/>
          <p:nvPr/>
        </p:nvSpPr>
        <p:spPr>
          <a:xfrm>
            <a:off x="2043954" y="3455894"/>
            <a:ext cx="232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each corresponding value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A41D29-BF24-0745-9F89-1586D84C65B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D5EB13-F4F3-CD42-A077-3A00C0EC232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5F30BDC-6E08-2F4F-A491-9EE908763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54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94DDC6-F3B5-614A-9DBF-B172C6F99081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9" name="TextBox 8"/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25BCC6-D7CA-DA47-AEB8-1F1A3DAC52E5}"/>
              </a:ext>
            </a:extLst>
          </p:cNvPr>
          <p:cNvGrpSpPr/>
          <p:nvPr/>
        </p:nvGrpSpPr>
        <p:grpSpPr>
          <a:xfrm>
            <a:off x="299545" y="2625876"/>
            <a:ext cx="5827722" cy="646331"/>
            <a:chOff x="299545" y="1671135"/>
            <a:chExt cx="5827722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299545" y="1671135"/>
              <a:ext cx="1770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Doc1: 1,0,3,6,7,0</a:t>
              </a:r>
            </a:p>
            <a:p>
              <a:r>
                <a:rPr lang="en-US" dirty="0"/>
                <a:t>Doc2: 0,1,2,6,1,0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8CB922-9FBD-A74C-B07C-990D27E57D83}"/>
                </a:ext>
              </a:extLst>
            </p:cNvPr>
            <p:cNvCxnSpPr>
              <a:cxnSpLocks/>
            </p:cNvCxnSpPr>
            <p:nvPr/>
          </p:nvCxnSpPr>
          <p:spPr>
            <a:xfrm>
              <a:off x="2017059" y="1842254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D2CD-3B83-EE46-9FCB-F2CED8A80266}"/>
                </a:ext>
              </a:extLst>
            </p:cNvPr>
            <p:cNvSpPr txBox="1"/>
            <p:nvPr/>
          </p:nvSpPr>
          <p:spPr>
            <a:xfrm>
              <a:off x="2554942" y="1707784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18AF07-56B7-3943-A6BB-8C4AB6F3992B}"/>
                </a:ext>
              </a:extLst>
            </p:cNvPr>
            <p:cNvCxnSpPr>
              <a:cxnSpLocks/>
            </p:cNvCxnSpPr>
            <p:nvPr/>
          </p:nvCxnSpPr>
          <p:spPr>
            <a:xfrm>
              <a:off x="2021542" y="2142571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8B9025-8979-1647-B813-312D70055CE4}"/>
                </a:ext>
              </a:extLst>
            </p:cNvPr>
            <p:cNvSpPr txBox="1"/>
            <p:nvPr/>
          </p:nvSpPr>
          <p:spPr>
            <a:xfrm>
              <a:off x="2545977" y="1994655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F71F48-5D07-6A48-8E96-64DB45FDD796}"/>
              </a:ext>
            </a:extLst>
          </p:cNvPr>
          <p:cNvCxnSpPr>
            <a:cxnSpLocks/>
          </p:cNvCxnSpPr>
          <p:nvPr/>
        </p:nvCxnSpPr>
        <p:spPr>
          <a:xfrm>
            <a:off x="6055659" y="2814924"/>
            <a:ext cx="533400" cy="12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8EBA5-F616-984E-B880-F2A9B4BBB173}"/>
              </a:ext>
            </a:extLst>
          </p:cNvPr>
          <p:cNvCxnSpPr>
            <a:cxnSpLocks/>
          </p:cNvCxnSpPr>
          <p:nvPr/>
        </p:nvCxnSpPr>
        <p:spPr>
          <a:xfrm flipV="1">
            <a:off x="6042212" y="2944906"/>
            <a:ext cx="506506" cy="13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1C6482-699C-2442-A0C9-6DFA02CA591B}"/>
              </a:ext>
            </a:extLst>
          </p:cNvPr>
          <p:cNvSpPr txBox="1"/>
          <p:nvPr/>
        </p:nvSpPr>
        <p:spPr>
          <a:xfrm>
            <a:off x="6544236" y="2819407"/>
            <a:ext cx="188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single vector value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24111B-8FFB-CC48-8193-A1A527AE1A1A}"/>
              </a:ext>
            </a:extLst>
          </p:cNvPr>
          <p:cNvSpPr/>
          <p:nvPr/>
        </p:nvSpPr>
        <p:spPr>
          <a:xfrm>
            <a:off x="323762" y="2383722"/>
            <a:ext cx="4354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2. Calculate the magnitude for a documents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557801-2FA9-5542-8945-8B918B42C8A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047526-A21F-2E40-BA4A-0451A0A0672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19DE009D-31EE-684D-8C65-1ACD6AAD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85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94DDC6-F3B5-614A-9DBF-B172C6F99081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9" name="TextBox 8"/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15310" y="3673366"/>
            <a:ext cx="48814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(1*1) + (0*0 )+ (3*3) + (6*6) + (7*7 )+ (0*0)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 + 0 + 9 + 36 + 49 + 0 = 95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Sqrt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(95) = 9.7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(0*0)+(1*1)+(2*2)+(6*6)+(1*1) + (0*0)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+ 1 + 4 + 36 + 1 + 0 = 42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Sqrt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(42) = 6.4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9.7 * 6.4 = </a:t>
            </a:r>
            <a:r>
              <a:rPr lang="en-US" u="sng" dirty="0">
                <a:solidFill>
                  <a:srgbClr val="FFC000"/>
                </a:solidFill>
              </a:rPr>
              <a:t>63.1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25BCC6-D7CA-DA47-AEB8-1F1A3DAC52E5}"/>
              </a:ext>
            </a:extLst>
          </p:cNvPr>
          <p:cNvGrpSpPr/>
          <p:nvPr/>
        </p:nvGrpSpPr>
        <p:grpSpPr>
          <a:xfrm>
            <a:off x="299545" y="2625876"/>
            <a:ext cx="5827722" cy="646331"/>
            <a:chOff x="299545" y="1671135"/>
            <a:chExt cx="5827722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299545" y="1671135"/>
              <a:ext cx="1770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Doc1: 1,0,3,6,7,0</a:t>
              </a:r>
            </a:p>
            <a:p>
              <a:r>
                <a:rPr lang="en-US" dirty="0"/>
                <a:t>Doc2: 0,1,2,6,1,0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8CB922-9FBD-A74C-B07C-990D27E57D83}"/>
                </a:ext>
              </a:extLst>
            </p:cNvPr>
            <p:cNvCxnSpPr>
              <a:cxnSpLocks/>
            </p:cNvCxnSpPr>
            <p:nvPr/>
          </p:nvCxnSpPr>
          <p:spPr>
            <a:xfrm>
              <a:off x="2017059" y="1842254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D2CD-3B83-EE46-9FCB-F2CED8A80266}"/>
                </a:ext>
              </a:extLst>
            </p:cNvPr>
            <p:cNvSpPr txBox="1"/>
            <p:nvPr/>
          </p:nvSpPr>
          <p:spPr>
            <a:xfrm>
              <a:off x="2554942" y="1707784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18AF07-56B7-3943-A6BB-8C4AB6F3992B}"/>
                </a:ext>
              </a:extLst>
            </p:cNvPr>
            <p:cNvCxnSpPr>
              <a:cxnSpLocks/>
            </p:cNvCxnSpPr>
            <p:nvPr/>
          </p:nvCxnSpPr>
          <p:spPr>
            <a:xfrm>
              <a:off x="2021542" y="2142571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8B9025-8979-1647-B813-312D70055CE4}"/>
                </a:ext>
              </a:extLst>
            </p:cNvPr>
            <p:cNvSpPr txBox="1"/>
            <p:nvPr/>
          </p:nvSpPr>
          <p:spPr>
            <a:xfrm>
              <a:off x="2545977" y="1994655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F71F48-5D07-6A48-8E96-64DB45FDD796}"/>
              </a:ext>
            </a:extLst>
          </p:cNvPr>
          <p:cNvCxnSpPr>
            <a:cxnSpLocks/>
          </p:cNvCxnSpPr>
          <p:nvPr/>
        </p:nvCxnSpPr>
        <p:spPr>
          <a:xfrm>
            <a:off x="6055659" y="2814924"/>
            <a:ext cx="533400" cy="12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8EBA5-F616-984E-B880-F2A9B4BBB173}"/>
              </a:ext>
            </a:extLst>
          </p:cNvPr>
          <p:cNvCxnSpPr>
            <a:cxnSpLocks/>
          </p:cNvCxnSpPr>
          <p:nvPr/>
        </p:nvCxnSpPr>
        <p:spPr>
          <a:xfrm flipV="1">
            <a:off x="6042212" y="2944906"/>
            <a:ext cx="506506" cy="13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1C6482-699C-2442-A0C9-6DFA02CA591B}"/>
              </a:ext>
            </a:extLst>
          </p:cNvPr>
          <p:cNvSpPr txBox="1"/>
          <p:nvPr/>
        </p:nvSpPr>
        <p:spPr>
          <a:xfrm>
            <a:off x="6544236" y="2819407"/>
            <a:ext cx="188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single vector value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10FFC2-35D0-3849-837E-F963DFFC04F4}"/>
              </a:ext>
            </a:extLst>
          </p:cNvPr>
          <p:cNvSpPr/>
          <p:nvPr/>
        </p:nvSpPr>
        <p:spPr>
          <a:xfrm>
            <a:off x="323762" y="2383722"/>
            <a:ext cx="4354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2. Calculate the magnitude for a documents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1800F8-45AF-2A44-B785-B2CD57A3723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2A24B2-228A-914B-9B0E-EF353E45C5F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0BD7C07F-47D8-144A-B569-3551D8700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70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460" y="4987933"/>
            <a:ext cx="367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3. Distance Measure: 49 / 63.1 </a:t>
            </a:r>
            <a:r>
              <a:rPr lang="en-US" u="sng" dirty="0">
                <a:solidFill>
                  <a:srgbClr val="FFC000"/>
                </a:solidFill>
              </a:rPr>
              <a:t>= 0.77</a:t>
            </a:r>
          </a:p>
          <a:p>
            <a:r>
              <a:rPr lang="en-US" i="1" dirty="0"/>
              <a:t>Value will always be between 0,1.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2EBA70-9D22-9245-AE96-9F62542B607D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EEF633-26B5-764F-BED4-CC42B1AE7BDB}"/>
                </a:ext>
              </a:extLst>
            </p:cNvPr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27902A-1288-2D49-9DAF-2997DCFF8AF2}"/>
                </a:ext>
              </a:extLst>
            </p:cNvPr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D24E12-38A4-E34E-BA26-6337B17CD6CB}"/>
                </a:ext>
              </a:extLst>
            </p:cNvPr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B41A7E0-56C2-D94C-A98D-626DD20DA5DC}"/>
              </a:ext>
            </a:extLst>
          </p:cNvPr>
          <p:cNvSpPr/>
          <p:nvPr/>
        </p:nvSpPr>
        <p:spPr>
          <a:xfrm>
            <a:off x="323762" y="2383722"/>
            <a:ext cx="498085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2. Calculate the magnitude for a documents</a:t>
            </a:r>
          </a:p>
          <a:p>
            <a:r>
              <a:rPr lang="en-US" dirty="0">
                <a:solidFill>
                  <a:schemeClr val="accent2"/>
                </a:solidFill>
              </a:rPr>
              <a:t>Doc1: (1*1) + (0*0 )+ (3*3) + (6*6) + (7*7 )+ (0*0) </a:t>
            </a:r>
          </a:p>
          <a:p>
            <a:r>
              <a:rPr lang="en-US" dirty="0">
                <a:solidFill>
                  <a:schemeClr val="accent2"/>
                </a:solidFill>
              </a:rPr>
              <a:t>1 + 0 + 9 + 36 + 49 + 0 = 95</a:t>
            </a:r>
          </a:p>
          <a:p>
            <a:r>
              <a:rPr lang="en-US" dirty="0">
                <a:solidFill>
                  <a:schemeClr val="accent2"/>
                </a:solidFill>
              </a:rPr>
              <a:t>Sqrt(95) = 9.7</a:t>
            </a:r>
          </a:p>
          <a:p>
            <a:r>
              <a:rPr lang="en-US" dirty="0">
                <a:solidFill>
                  <a:schemeClr val="accent2"/>
                </a:solidFill>
              </a:rPr>
              <a:t>Doc2: (0*0)+(1*1)+(2*2)+(6*6)+(1*1) + (0*0)</a:t>
            </a:r>
          </a:p>
          <a:p>
            <a:r>
              <a:rPr lang="en-US" dirty="0">
                <a:solidFill>
                  <a:schemeClr val="accent2"/>
                </a:solidFill>
              </a:rPr>
              <a:t>0 + 1 + 4 + 36 + 1 + 0 = 42</a:t>
            </a:r>
          </a:p>
          <a:p>
            <a:r>
              <a:rPr lang="en-US" dirty="0">
                <a:solidFill>
                  <a:schemeClr val="accent2"/>
                </a:solidFill>
              </a:rPr>
              <a:t>Sqrt(42) = 6.4 </a:t>
            </a:r>
          </a:p>
          <a:p>
            <a:r>
              <a:rPr lang="en-US" dirty="0">
                <a:solidFill>
                  <a:schemeClr val="accent2"/>
                </a:solidFill>
              </a:rPr>
              <a:t>9.7 * 6.4 = 63.1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700283-67C1-1A48-B419-21DAE6F8F83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3E2DAD-F347-5F43-9507-C1ED637D233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B86A133-0C1A-784F-AED8-B12A6AB36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93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Spherical 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4952" y="1608081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cosine similarity to calculate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Values are normalized to 0,1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Cosine is measuring similarity…so a value of 0 means orthogonal (independent)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19" y="5849471"/>
            <a:ext cx="8355325" cy="510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Using cosines now D4, D2 represent a cluster as expected and you may have to declare add another 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51083" y="2465921"/>
            <a:ext cx="3111835" cy="3356655"/>
            <a:chOff x="2506719" y="2465921"/>
            <a:chExt cx="3641835" cy="3668843"/>
          </a:xfrm>
        </p:grpSpPr>
        <p:pic>
          <p:nvPicPr>
            <p:cNvPr id="8" name="Picture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81" r="969"/>
            <a:stretch/>
          </p:blipFill>
          <p:spPr bwMode="auto">
            <a:xfrm>
              <a:off x="2506719" y="2465921"/>
              <a:ext cx="3641835" cy="3668843"/>
            </a:xfrm>
            <a:prstGeom prst="rect">
              <a:avLst/>
            </a:prstGeom>
            <a:noFill/>
          </p:spPr>
        </p:pic>
        <p:sp>
          <p:nvSpPr>
            <p:cNvPr id="10" name="Oval 9"/>
            <p:cNvSpPr/>
            <p:nvPr/>
          </p:nvSpPr>
          <p:spPr>
            <a:xfrm rot="19149861">
              <a:off x="4224190" y="3567945"/>
              <a:ext cx="940298" cy="9098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2249" y="1056289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25359" y="2711668"/>
            <a:ext cx="2916619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These are similar docs </a:t>
            </a:r>
            <a:r>
              <a:rPr lang="en-US" sz="1600" dirty="0" err="1"/>
              <a:t>i.e</a:t>
            </a:r>
            <a:r>
              <a:rPr lang="en-US" sz="1600" dirty="0"/>
              <a:t> cosine similarity is closer to 1</a:t>
            </a:r>
          </a:p>
        </p:txBody>
      </p:sp>
      <p:cxnSp>
        <p:nvCxnSpPr>
          <p:cNvPr id="15" name="Straight Arrow Connector 14"/>
          <p:cNvCxnSpPr>
            <a:cxnSpLocks/>
            <a:stCxn id="13" idx="1"/>
            <a:endCxn id="10" idx="6"/>
          </p:cNvCxnSpPr>
          <p:nvPr/>
        </p:nvCxnSpPr>
        <p:spPr>
          <a:xfrm flipH="1">
            <a:off x="4924279" y="3050627"/>
            <a:ext cx="901080" cy="57707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DDB5F1-1305-384E-9904-713B7249449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570A13-254A-184A-9EF5-20B87EF9165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92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AAA8F-CCD8-47AF-ACD5-9B3FE1A08D75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ACFEF-A83E-43D9-AD64-E503AF112C5B}"/>
              </a:ext>
            </a:extLst>
          </p:cNvPr>
          <p:cNvSpPr txBox="1"/>
          <p:nvPr/>
        </p:nvSpPr>
        <p:spPr>
          <a:xfrm>
            <a:off x="4522319" y="203693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a typical profile of our customers and online shoppers?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53DE4B-49D2-3840-B9AC-ED19AE57148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D1DFB7-6607-B641-B7C8-C5E937A386E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40 Memes that Marketers Will Love | DigitalMarketer">
            <a:extLst>
              <a:ext uri="{FF2B5EF4-FFF2-40B4-BE49-F238E27FC236}">
                <a16:creationId xmlns:a16="http://schemas.microsoft.com/office/drawing/2014/main" id="{0652AE9C-E100-A94F-9415-AD24069F0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714" y="2764844"/>
            <a:ext cx="3555999" cy="355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687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"/>
          <a:stretch/>
        </p:blipFill>
        <p:spPr bwMode="auto">
          <a:xfrm>
            <a:off x="51210" y="1150829"/>
            <a:ext cx="7129970" cy="343461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2095" y="4322845"/>
            <a:ext cx="3720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Big distance D4 to D2 means they are dissimilar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Distance is between 0 to inf.</a:t>
            </a:r>
          </a:p>
          <a:p>
            <a:r>
              <a:rPr lang="en-US" sz="1200" dirty="0"/>
              <a:t>Higher value means </a:t>
            </a:r>
            <a:r>
              <a:rPr lang="en-US" sz="1200" i="1" dirty="0"/>
              <a:t>bigger</a:t>
            </a:r>
            <a:r>
              <a:rPr lang="en-US" sz="1200" dirty="0"/>
              <a:t> distance.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F9FF03-2C88-E54D-9756-C1DDD94F14B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1E4F11-7121-F447-B111-380162C63A5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00E23B-1DD7-0442-940E-444357FB0850}"/>
              </a:ext>
            </a:extLst>
          </p:cNvPr>
          <p:cNvSpPr txBox="1"/>
          <p:nvPr/>
        </p:nvSpPr>
        <p:spPr>
          <a:xfrm>
            <a:off x="3935201" y="4367668"/>
            <a:ext cx="3151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D4 to D2  Small angle distance means they are similar.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Distance is between 0 to 1.</a:t>
            </a:r>
          </a:p>
          <a:p>
            <a:r>
              <a:rPr lang="en-US" sz="1200" dirty="0"/>
              <a:t>Higher value means </a:t>
            </a:r>
            <a:r>
              <a:rPr lang="en-US" sz="1200" i="1" dirty="0"/>
              <a:t>smaller</a:t>
            </a:r>
            <a:r>
              <a:rPr lang="en-US" sz="1200" dirty="0"/>
              <a:t> distance. </a:t>
            </a:r>
          </a:p>
          <a:p>
            <a:r>
              <a:rPr lang="en-US" sz="1200" dirty="0"/>
              <a:t>i.e. 1 to 1 for division is a duplicate document!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18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9EEEA1-A7D2-E3F6-3218-610E2E52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06134-414B-B70C-23E7-B02B157E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cluster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C6CA2-E837-3588-570B-9460AD92F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AC74B-392F-99F7-5F4F-A65AEB4AF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7ABC38-BB7C-2E91-41C0-A4220BB08B94}"/>
              </a:ext>
            </a:extLst>
          </p:cNvPr>
          <p:cNvSpPr txBox="1"/>
          <p:nvPr/>
        </p:nvSpPr>
        <p:spPr>
          <a:xfrm>
            <a:off x="365760" y="1024987"/>
            <a:ext cx="877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Silhouette plot: It is calculated using both the mean intra-cluster distance (a) and the mean nearest-cluster distance (b) for each sample. </a:t>
            </a:r>
          </a:p>
          <a:p>
            <a:r>
              <a:rPr lang="en-US" dirty="0"/>
              <a:t>The Silhouette Coefficient for a sample is (b - a) / max(a, b).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564321-B0E7-320F-732F-63B99B34A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" y="2016701"/>
            <a:ext cx="7772400" cy="41350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ACF131-625E-2B87-3A11-6922B57F37D7}"/>
              </a:ext>
            </a:extLst>
          </p:cNvPr>
          <p:cNvSpPr txBox="1"/>
          <p:nvPr/>
        </p:nvSpPr>
        <p:spPr>
          <a:xfrm>
            <a:off x="4343400" y="4184550"/>
            <a:ext cx="4572000" cy="230832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/>
              <a:t>Silhouette plot: By looking at the silhouette plot, we can understand the structure of the clusters formed. A high average silhouette width indicates a good clustering. Silhouette values near +1 indicate that the observation is far from the neighboring clusters. A value of 0 indicates that the sample is on or very close to the neighboring cluster(s).</a:t>
            </a:r>
          </a:p>
        </p:txBody>
      </p:sp>
    </p:spTree>
    <p:extLst>
      <p:ext uri="{BB962C8B-B14F-4D97-AF65-F5344CB8AC3E}">
        <p14:creationId xmlns:p14="http://schemas.microsoft.com/office/powerpoint/2010/main" val="762457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7410" name="Picture 2" descr="Image result for cosin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3" y="1422892"/>
            <a:ext cx="423862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50372" y="2900855"/>
            <a:ext cx="3785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 </a:t>
            </a:r>
            <a:r>
              <a:rPr lang="en-US" sz="2400" dirty="0" err="1"/>
              <a:t>F_spherical_kmeans.R</a:t>
            </a:r>
            <a:r>
              <a:rPr lang="en-US" sz="2400" dirty="0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846558-277C-AF4B-9CAE-733AFD2E203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B1D855-C88B-0849-9B5E-9D220FE2C5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83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3 Clusters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94500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7C281E-A3CF-334C-AFD7-7ABBAD814F9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879E74-785E-524E-8FD3-E4BADABBA32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2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3 clusters…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94500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Oval 5"/>
          <p:cNvSpPr/>
          <p:nvPr/>
        </p:nvSpPr>
        <p:spPr>
          <a:xfrm>
            <a:off x="491791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8304586">
            <a:off x="1049697" y="1914830"/>
            <a:ext cx="3388612" cy="2010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9932460">
            <a:off x="3098782" y="3139044"/>
            <a:ext cx="2419574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46260" y="3846786"/>
            <a:ext cx="935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High cost &amp; </a:t>
            </a:r>
          </a:p>
          <a:p>
            <a:pPr algn="ctr"/>
            <a:r>
              <a:rPr lang="en-US" sz="1200" dirty="0"/>
              <a:t>low sales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8482" y="1602827"/>
            <a:ext cx="878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low cost &amp; </a:t>
            </a:r>
          </a:p>
          <a:p>
            <a:pPr algn="ctr"/>
            <a:r>
              <a:rPr lang="en-US" sz="1200" dirty="0"/>
              <a:t>high sales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23627" y="2511972"/>
            <a:ext cx="890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Mid cost &amp; </a:t>
            </a:r>
          </a:p>
          <a:p>
            <a:pPr algn="ctr"/>
            <a:r>
              <a:rPr lang="en-US" sz="1200" dirty="0"/>
              <a:t>Mid sales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F1DF81-F018-7D4C-B0B0-F9DCC4EACB6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0943AB-7702-5648-9D97-0920C1FFF9B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3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409903" y="4341181"/>
          <a:ext cx="53308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858268" imgH="544757" progId="Word.Document.12">
                  <p:embed/>
                </p:oleObj>
              </mc:Choice>
              <mc:Fallback>
                <p:oleObj name="Document" r:id="rId2" imgW="2858268" imgH="544757" progId="Word.Document.12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03" y="4341181"/>
                        <a:ext cx="533082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3714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great for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Scale each vector to so one unit of measure doesn’t dominate </a:t>
            </a:r>
            <a:r>
              <a:rPr lang="en-US" sz="1600" dirty="0" err="1"/>
              <a:t>ie</a:t>
            </a:r>
            <a:r>
              <a:rPr lang="en-US" sz="1600" dirty="0"/>
              <a:t> # of rooms in a house vs </a:t>
            </a:r>
            <a:r>
              <a:rPr lang="en-US" sz="1600" dirty="0" err="1"/>
              <a:t>sq</a:t>
            </a:r>
            <a:r>
              <a:rPr lang="en-US" sz="1600" dirty="0"/>
              <a:t>-Meter of house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/>
              <a:t> </a:t>
            </a:r>
          </a:p>
        </p:txBody>
      </p:sp>
      <p:pic>
        <p:nvPicPr>
          <p:cNvPr id="1026" name="Picture 2" descr="Image result for math ain't nobody got time for th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160" y="3487775"/>
            <a:ext cx="1965873" cy="224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8F3A04-2723-D047-91C1-72059ED0DFD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A250FD-0DD5-B340-8DC4-4CE55DD75DD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08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r="19961" b="10631"/>
          <a:stretch/>
        </p:blipFill>
        <p:spPr bwMode="auto">
          <a:xfrm>
            <a:off x="4587767" y="2079176"/>
            <a:ext cx="3601860" cy="265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Refresher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2" descr="http://www.math-salamanders.com/image-files/right-angle-triangle-labell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7" y="3057098"/>
            <a:ext cx="20574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Triangle 7"/>
          <p:cNvSpPr/>
          <p:nvPr/>
        </p:nvSpPr>
        <p:spPr>
          <a:xfrm rot="5400000" flipH="1">
            <a:off x="6870234" y="3258325"/>
            <a:ext cx="445401" cy="866633"/>
          </a:xfrm>
          <a:prstGeom prst="rt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25847" y="3482947"/>
            <a:ext cx="30649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17356" y="3832409"/>
            <a:ext cx="29527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73809" y="3347897"/>
            <a:ext cx="30008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189186" y="1437325"/>
            <a:ext cx="4035973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Remember Pythagorean Theorem?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629842" y="1956431"/>
            <a:ext cx="3868340" cy="420521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</a:t>
            </a:r>
            <a:r>
              <a:rPr lang="en-US" baseline="30000"/>
              <a:t>2</a:t>
            </a:r>
            <a:r>
              <a:rPr lang="en-US"/>
              <a:t>+B</a:t>
            </a:r>
            <a:r>
              <a:rPr lang="en-US" baseline="30000"/>
              <a:t>2</a:t>
            </a:r>
            <a:r>
              <a:rPr lang="en-US"/>
              <a:t>=C</a:t>
            </a:r>
            <a:r>
              <a:rPr lang="en-US" baseline="30000"/>
              <a:t>2</a:t>
            </a:r>
            <a:endParaRPr lang="en-US" baseline="30000" dirty="0"/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4424855" y="1437325"/>
            <a:ext cx="4308996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 Data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53B831-55FA-7B4B-AB81-F0A29842462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793549-1988-4D43-A519-281464FBFE8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22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365126"/>
            <a:ext cx="8215805" cy="591477"/>
          </a:xfrm>
        </p:spPr>
        <p:txBody>
          <a:bodyPr/>
          <a:lstStyle/>
          <a:p>
            <a:r>
              <a:rPr lang="en-US" dirty="0"/>
              <a:t>K 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centroid placement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44A8DC-002B-C043-B484-EBBEA532EB9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437340-8D5A-114F-AB3A-5514CF1FD64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63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155324" y="2254471"/>
            <a:ext cx="2758966" cy="10720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256690" y="3405352"/>
            <a:ext cx="709448" cy="58332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459422" y="2065285"/>
            <a:ext cx="2522481" cy="126123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Calculate the distance from each point to each centroid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537198-8396-3146-99CB-2B66E3B2B54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4BEB85-B00D-9343-B23F-A595623D5A8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6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2034</Words>
  <Application>Microsoft Macintosh PowerPoint</Application>
  <PresentationFormat>On-screen Show (4:3)</PresentationFormat>
  <Paragraphs>388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Open Sans</vt:lpstr>
      <vt:lpstr>Wingdings 2</vt:lpstr>
      <vt:lpstr>1_Office Theme</vt:lpstr>
      <vt:lpstr>Document</vt:lpstr>
      <vt:lpstr>Unsupervised Learning</vt:lpstr>
      <vt:lpstr>Your turn…</vt:lpstr>
      <vt:lpstr>Your turn…</vt:lpstr>
      <vt:lpstr>ID 3 Clusters</vt:lpstr>
      <vt:lpstr>Intuition for 3 clusters…</vt:lpstr>
      <vt:lpstr>K-Means Unsupervised</vt:lpstr>
      <vt:lpstr>Quick Refresher</vt:lpstr>
      <vt:lpstr>K Means</vt:lpstr>
      <vt:lpstr>K Means</vt:lpstr>
      <vt:lpstr>K Means</vt:lpstr>
      <vt:lpstr>K Means</vt:lpstr>
      <vt:lpstr>K Means</vt:lpstr>
      <vt:lpstr>K Means</vt:lpstr>
      <vt:lpstr>K Means</vt:lpstr>
      <vt:lpstr>K Means</vt:lpstr>
      <vt:lpstr>K-Means Unsupervised</vt:lpstr>
      <vt:lpstr>Choosing the optimal clusters</vt:lpstr>
      <vt:lpstr>Choosing K with the Elbow Method</vt:lpstr>
      <vt:lpstr>Open A_kmean_clustering.R</vt:lpstr>
      <vt:lpstr>K-Means Problems</vt:lpstr>
      <vt:lpstr>You can also try K- Mediod Clustering</vt:lpstr>
      <vt:lpstr>K Means Vs Spherical K-Means</vt:lpstr>
      <vt:lpstr>Another way to measure distance</vt:lpstr>
      <vt:lpstr>Another way to measure distance</vt:lpstr>
      <vt:lpstr>Another way to measure distance</vt:lpstr>
      <vt:lpstr>Cosine</vt:lpstr>
      <vt:lpstr>Cosine</vt:lpstr>
      <vt:lpstr>Cosine</vt:lpstr>
      <vt:lpstr>Spherical K-Means</vt:lpstr>
      <vt:lpstr>Side by Side</vt:lpstr>
      <vt:lpstr>Evaluating a cluster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4!</dc:title>
  <dc:creator>Kwartler, Edward</dc:creator>
  <cp:lastModifiedBy>Ted Kwartler</cp:lastModifiedBy>
  <cp:revision>17</cp:revision>
  <dcterms:created xsi:type="dcterms:W3CDTF">2021-01-10T22:10:44Z</dcterms:created>
  <dcterms:modified xsi:type="dcterms:W3CDTF">2024-06-09T19:02:05Z</dcterms:modified>
</cp:coreProperties>
</file>