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4AA8AE-CF14-4802-80A3-05658835EA66}">
  <a:tblStyle styleId="{434AA8AE-CF14-4802-80A3-05658835EA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661C98E-9040-4E86-897A-8CECE3C2F9F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nter-regular.fntdata"/><Relationship Id="rId25" Type="http://schemas.openxmlformats.org/officeDocument/2006/relationships/slide" Target="slides/slide18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Inter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2e80d93c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2e80d93c0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2e80d93c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“This isn’t about launching one great model. It’s about building an AI </a:t>
            </a:r>
            <a:r>
              <a:rPr i="1" lang="en">
                <a:solidFill>
                  <a:schemeClr val="dk1"/>
                </a:solidFill>
              </a:rPr>
              <a:t>operating system</a:t>
            </a:r>
            <a:r>
              <a:rPr lang="en">
                <a:solidFill>
                  <a:schemeClr val="dk1"/>
                </a:solidFill>
              </a:rPr>
              <a:t> — a reusable engine that turns strategic questions into scalable, trusted answers.”</a:t>
            </a:r>
            <a:endParaRPr/>
          </a:p>
        </p:txBody>
      </p:sp>
      <p:sp>
        <p:nvSpPr>
          <p:cNvPr id="198" name="Google Shape;198;g362e80d93c0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2e80d93c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“This isn’t about launching one great model. It’s about building an AI </a:t>
            </a:r>
            <a:r>
              <a:rPr i="1" lang="en">
                <a:solidFill>
                  <a:schemeClr val="dk1"/>
                </a:solidFill>
              </a:rPr>
              <a:t>operating system</a:t>
            </a:r>
            <a:r>
              <a:rPr lang="en">
                <a:solidFill>
                  <a:schemeClr val="dk1"/>
                </a:solidFill>
              </a:rPr>
              <a:t> — a reusable engine that turns strategic questions into scalable, trusted answers.”</a:t>
            </a:r>
            <a:endParaRPr/>
          </a:p>
        </p:txBody>
      </p:sp>
      <p:sp>
        <p:nvSpPr>
          <p:cNvPr id="204" name="Google Shape;204;g362e80d93c0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2e80d93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62e80d93c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2e80d93c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2e80d93c0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2e80d93c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62e80d93c0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2e80d93c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2e80d93c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2e80d93c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2e80d93c0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2e80d93c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2e80d93c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2e80d93c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2e80d93c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2e80d93c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2e80d93c0_0_2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2e80d93c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62e80d93c0_0_2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e80d93c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62e80d93c0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e80d93c0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2e80d93c0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2e80d93c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62e80d93c0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2e80d93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2e80d93c0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2e80d93c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2e80d93c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“Delivering real value from AI requires </a:t>
            </a:r>
            <a:r>
              <a:rPr b="1" lang="en">
                <a:solidFill>
                  <a:schemeClr val="dk1"/>
                </a:solidFill>
              </a:rPr>
              <a:t>two tracks</a:t>
            </a:r>
            <a:r>
              <a:rPr lang="en">
                <a:solidFill>
                  <a:schemeClr val="dk1"/>
                </a:solidFill>
              </a:rPr>
              <a:t>: technical excellence and business alignment. Miss either, and you stall.”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Strategic Relevance: </a:t>
            </a:r>
            <a:r>
              <a:rPr i="1" lang="en">
                <a:solidFill>
                  <a:schemeClr val="dk1"/>
                </a:solidFill>
              </a:rPr>
              <a:t>If it doesn’t tie to top-line growth or bottom-line savings, it’s a science project.</a:t>
            </a:r>
            <a:br>
              <a:rPr i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The use case must clearly map to a </a:t>
            </a:r>
            <a:r>
              <a:rPr b="1" lang="en">
                <a:solidFill>
                  <a:schemeClr val="dk1"/>
                </a:solidFill>
              </a:rPr>
              <a:t>priority business objective</a:t>
            </a:r>
            <a:r>
              <a:rPr lang="en">
                <a:solidFill>
                  <a:schemeClr val="dk1"/>
                </a:solidFill>
              </a:rPr>
              <a:t> (e.g., reducing churn, improving underwriting accuracy, increasing sales conversion).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Business Ownership &amp; Accountability: </a:t>
            </a:r>
            <a:r>
              <a:rPr i="1" lang="en">
                <a:solidFill>
                  <a:schemeClr val="dk1"/>
                </a:solidFill>
              </a:rPr>
              <a:t>No model should go live without a business owner who signs off on success. </a:t>
            </a:r>
            <a:r>
              <a:rPr lang="en">
                <a:solidFill>
                  <a:schemeClr val="dk1"/>
                </a:solidFill>
              </a:rPr>
              <a:t>Someone on the business side — not just data science — must be accountable for defining success criteria, co-leading implementation, and </a:t>
            </a:r>
            <a:r>
              <a:rPr b="1" lang="en">
                <a:solidFill>
                  <a:schemeClr val="dk1"/>
                </a:solidFill>
              </a:rPr>
              <a:t>adopting outcomes</a:t>
            </a:r>
            <a:r>
              <a:rPr lang="en">
                <a:solidFill>
                  <a:schemeClr val="dk1"/>
                </a:solidFill>
              </a:rPr>
              <a:t>. This builds commitment, not just compliance.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Workflow Integration &amp; Change Management: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The most accurate model in the world is useless if it doesn’t change a decision.</a:t>
            </a:r>
            <a:br>
              <a:rPr i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You must redesign </a:t>
            </a:r>
            <a:r>
              <a:rPr b="1" lang="en">
                <a:solidFill>
                  <a:schemeClr val="dk1"/>
                </a:solidFill>
              </a:rPr>
              <a:t>how people work</a:t>
            </a:r>
            <a:r>
              <a:rPr lang="en">
                <a:solidFill>
                  <a:schemeClr val="dk1"/>
                </a:solidFill>
              </a:rPr>
              <a:t> around the model’s output. That includes processes, KPIs, decision rights, and incentives.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Trust &amp; Communication: </a:t>
            </a:r>
            <a:r>
              <a:rPr lang="en">
                <a:solidFill>
                  <a:schemeClr val="dk1"/>
                </a:solidFill>
              </a:rPr>
              <a:t>💬 </a:t>
            </a:r>
            <a:r>
              <a:rPr i="1" lang="en">
                <a:solidFill>
                  <a:schemeClr val="dk1"/>
                </a:solidFill>
              </a:rPr>
              <a:t>If the end user doesn’t trust it, they won’t use it — no matter how good it is.</a:t>
            </a:r>
            <a:br>
              <a:rPr i="1"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So the takeaway here is this: </a:t>
            </a:r>
            <a:r>
              <a:rPr b="1" lang="en">
                <a:solidFill>
                  <a:schemeClr val="dk1"/>
                </a:solidFill>
              </a:rPr>
              <a:t>AI success is not a data science function. It’s an organizational function.</a:t>
            </a:r>
            <a:r>
              <a:rPr lang="en">
                <a:solidFill>
                  <a:schemeClr val="dk1"/>
                </a:solidFill>
              </a:rPr>
              <a:t> You need technical excellence </a:t>
            </a:r>
            <a:r>
              <a:rPr i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business alignment. Get one wrong, and the whole thing wobbles.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2e80d93c0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62e80d93c0_2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2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ckinsey.com/capabilities/mckinsey-digital/our-insights/superagency-in-the-workplace-empowering-people-to-unlock-ais-full-potential-at-work" TargetMode="External"/><Relationship Id="rId4" Type="http://schemas.openxmlformats.org/officeDocument/2006/relationships/hyperlink" Target="https://www.mckinsey.com/~/media/mckinsey/business%20functions/quantumblack/our%20insights/the%20state%20of%20ai/2025/the-state-of-ai-how-organizations-are-rewiring-to-capture-value_final.pdf" TargetMode="External"/><Relationship Id="rId5" Type="http://schemas.openxmlformats.org/officeDocument/2006/relationships/hyperlink" Target="https://venturebeat.com/ai/from-pilot-to-profit-the-real-path-to-scalable-roi-positive-ai" TargetMode="External"/><Relationship Id="rId6" Type="http://schemas.openxmlformats.org/officeDocument/2006/relationships/hyperlink" Target="https://www.bcg.com/press/24october2024-ai-adoption-in-2024-74-of-companies-struggle-to-achieve-and-scale-valu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511100" y="1103975"/>
            <a:ext cx="3555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Bridging the AI Value Gap</a:t>
            </a:r>
            <a:endParaRPr/>
          </a:p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634050" y="2969650"/>
            <a:ext cx="35001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 sz="2400"/>
              <a:t>Moving from Pilot to Scale</a:t>
            </a:r>
            <a:r>
              <a:rPr lang="en" sz="2400"/>
              <a:t> in the Enterprise</a:t>
            </a:r>
            <a:endParaRPr sz="2400"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11608" l="11856" r="11403" t="13356"/>
          <a:stretch/>
        </p:blipFill>
        <p:spPr>
          <a:xfrm>
            <a:off x="4953000" y="785409"/>
            <a:ext cx="3738125" cy="365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096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/>
              <a:t>Five Filters Before Scaling</a:t>
            </a:r>
            <a:endParaRPr sz="3600"/>
          </a:p>
        </p:txBody>
      </p:sp>
      <p:graphicFrame>
        <p:nvGraphicFramePr>
          <p:cNvPr id="201" name="Google Shape;201;p35"/>
          <p:cNvGraphicFramePr/>
          <p:nvPr/>
        </p:nvGraphicFramePr>
        <p:xfrm>
          <a:off x="708900" y="131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{5661C98E-9040-4E86-897A-8CECE3C2F9F2}</a:tableStyleId>
              </a:tblPr>
              <a:tblGrid>
                <a:gridCol w="2231300"/>
                <a:gridCol w="5168125"/>
              </a:tblGrid>
              <a:tr h="53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Ask Yourself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🎯 Business-Aligned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Does it solve a real, urgent business problem?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🧠 Trusted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Will people understand and use the output?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⚙️ Operable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Can we maintain it in production?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🧩 Integrated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Is it embedded where decisions actually happen?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🔁 Repeatable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Will this use case leave behind reusable assets?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57200" y="1536900"/>
            <a:ext cx="8229600" cy="20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Georgia"/>
                <a:ea typeface="Georgia"/>
                <a:cs typeface="Georgia"/>
                <a:sym typeface="Georgia"/>
              </a:rPr>
              <a:t>This isn’t about launching one great model. It’s about building an AI operating system. It’s about building a reusable engine that turns strategic questions into scalable, trusted answers.</a:t>
            </a:r>
            <a:endParaRPr i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Thoughts + Q&amp;A</a:t>
            </a:r>
            <a:endParaRPr sz="3600"/>
          </a:p>
        </p:txBody>
      </p:sp>
      <p:graphicFrame>
        <p:nvGraphicFramePr>
          <p:cNvPr id="212" name="Google Shape;212;p37"/>
          <p:cNvGraphicFramePr/>
          <p:nvPr/>
        </p:nvGraphicFramePr>
        <p:xfrm>
          <a:off x="593750" y="14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{434AA8AE-CF14-4802-80A3-05658835EA66}</a:tableStyleId>
              </a:tblPr>
              <a:tblGrid>
                <a:gridCol w="3990250"/>
                <a:gridCol w="3990250"/>
              </a:tblGrid>
              <a:tr h="2695450">
                <a:tc>
                  <a:txBody>
                    <a:bodyPr/>
                    <a:lstStyle/>
                    <a:p>
                      <a:pPr indent="-323850" lvl="0" marL="3429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barriers are shifting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and AI infrastructure challenges still exist, but they’re shrinking. The real friction is organizational: misaligned strategy, unclear ownership, and broken workflows.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238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One-off wins won’t scale. Systems will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Each use case should leave behind something reusable — data, tools, playbooks. Repeatable patterns are how scale actually happens.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23850" lvl="0" marL="3429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Change starts with trust, not code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Success depends on behavior, not just predictions. Adoption happens when people understand, believe in, and act on the output.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-32385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real goal? A flywheel of value</a:t>
                      </a:r>
                      <a:br>
                        <a:rPr b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Each win should accelerate the next, from pain point to pilot to impact to reuse. When that loop sustains itself, AI becomes how the organization 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/>
              <a:t>APPENDIX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 Hype vs. Reality Gap</a:t>
            </a:r>
            <a:endParaRPr sz="3600"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57200" y="1276350"/>
            <a:ext cx="82296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0995" lvl="0" marL="3429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70"/>
              <a:buChar char="•"/>
            </a:pPr>
            <a:r>
              <a:rPr lang="en" sz="1770">
                <a:latin typeface="Georgia"/>
                <a:ea typeface="Georgia"/>
                <a:cs typeface="Georgia"/>
                <a:sym typeface="Georgia"/>
              </a:rPr>
              <a:t>78% of companies use AI, but </a:t>
            </a:r>
            <a:r>
              <a:rPr b="1" lang="en" sz="1770">
                <a:latin typeface="Georgia"/>
                <a:ea typeface="Georgia"/>
                <a:cs typeface="Georgia"/>
                <a:sym typeface="Georgia"/>
              </a:rPr>
              <a:t>more than 80% report no EBIT impact</a:t>
            </a:r>
            <a:br>
              <a:rPr b="1" lang="en" sz="1770">
                <a:latin typeface="Georgia"/>
                <a:ea typeface="Georgia"/>
                <a:cs typeface="Georgia"/>
                <a:sym typeface="Georgia"/>
              </a:rPr>
            </a:br>
            <a:endParaRPr b="1" sz="1770">
              <a:latin typeface="Georgia"/>
              <a:ea typeface="Georgia"/>
              <a:cs typeface="Georgia"/>
              <a:sym typeface="Georgia"/>
            </a:endParaRPr>
          </a:p>
          <a:p>
            <a:pPr indent="-340995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0"/>
              <a:buChar char="•"/>
            </a:pPr>
            <a:r>
              <a:rPr b="1" lang="en" sz="1770">
                <a:latin typeface="Georgia"/>
                <a:ea typeface="Georgia"/>
                <a:cs typeface="Georgia"/>
                <a:sym typeface="Georgia"/>
              </a:rPr>
              <a:t>Only 1%</a:t>
            </a:r>
            <a:r>
              <a:rPr lang="en" sz="1770">
                <a:latin typeface="Georgia"/>
                <a:ea typeface="Georgia"/>
                <a:cs typeface="Georgia"/>
                <a:sym typeface="Georgia"/>
              </a:rPr>
              <a:t> of companies believe they are AI-mature</a:t>
            </a:r>
            <a:br>
              <a:rPr lang="en" sz="1770">
                <a:latin typeface="Georgia"/>
                <a:ea typeface="Georgia"/>
                <a:cs typeface="Georgia"/>
                <a:sym typeface="Georgia"/>
              </a:rPr>
            </a:br>
            <a:endParaRPr sz="1770">
              <a:latin typeface="Georgia"/>
              <a:ea typeface="Georgia"/>
              <a:cs typeface="Georgia"/>
              <a:sym typeface="Georgia"/>
            </a:endParaRPr>
          </a:p>
          <a:p>
            <a:pPr indent="-340995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0"/>
              <a:buFont typeface="Georgia"/>
              <a:buChar char="•"/>
            </a:pPr>
            <a:r>
              <a:rPr b="1" lang="en" sz="1770">
                <a:latin typeface="Georgia"/>
                <a:ea typeface="Georgia"/>
                <a:cs typeface="Georgia"/>
                <a:sym typeface="Georgia"/>
              </a:rPr>
              <a:t>85% of AI pilots never reach production</a:t>
            </a:r>
            <a:br>
              <a:rPr b="1" lang="en" sz="1770">
                <a:latin typeface="Georgia"/>
                <a:ea typeface="Georgia"/>
                <a:cs typeface="Georgia"/>
                <a:sym typeface="Georgia"/>
              </a:rPr>
            </a:br>
            <a:endParaRPr b="1" sz="1770">
              <a:latin typeface="Georgia"/>
              <a:ea typeface="Georgia"/>
              <a:cs typeface="Georgia"/>
              <a:sym typeface="Georgia"/>
            </a:endParaRPr>
          </a:p>
          <a:p>
            <a:pPr indent="-340995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0"/>
              <a:buChar char="•"/>
            </a:pPr>
            <a:r>
              <a:rPr lang="en" sz="1770">
                <a:latin typeface="Georgia"/>
                <a:ea typeface="Georgia"/>
                <a:cs typeface="Georgia"/>
                <a:sym typeface="Georgia"/>
              </a:rPr>
              <a:t>Just </a:t>
            </a:r>
            <a:r>
              <a:rPr b="1" lang="en" sz="1770">
                <a:latin typeface="Georgia"/>
                <a:ea typeface="Georgia"/>
                <a:cs typeface="Georgia"/>
                <a:sym typeface="Georgia"/>
              </a:rPr>
              <a:t>26% of firms</a:t>
            </a:r>
            <a:r>
              <a:rPr lang="en" sz="1770">
                <a:latin typeface="Georgia"/>
                <a:ea typeface="Georgia"/>
                <a:cs typeface="Georgia"/>
                <a:sym typeface="Georgia"/>
              </a:rPr>
              <a:t> have scaled AI beyond the pilot phase</a:t>
            </a:r>
            <a:br>
              <a:rPr lang="en" sz="1770">
                <a:latin typeface="Georgia"/>
                <a:ea typeface="Georgia"/>
                <a:cs typeface="Georgia"/>
                <a:sym typeface="Georgia"/>
              </a:rPr>
            </a:br>
            <a:endParaRPr sz="1770">
              <a:latin typeface="Georgia"/>
              <a:ea typeface="Georgia"/>
              <a:cs typeface="Georgia"/>
              <a:sym typeface="Georgia"/>
            </a:endParaRPr>
          </a:p>
          <a:p>
            <a:pPr indent="-340995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70"/>
              <a:buChar char="•"/>
            </a:pPr>
            <a:r>
              <a:rPr b="1" lang="en" sz="1770">
                <a:latin typeface="Georgia"/>
                <a:ea typeface="Georgia"/>
                <a:cs typeface="Georgia"/>
                <a:sym typeface="Georgia"/>
              </a:rPr>
              <a:t>Causes:</a:t>
            </a:r>
            <a:r>
              <a:rPr lang="en" sz="1770">
                <a:latin typeface="Georgia"/>
                <a:ea typeface="Georgia"/>
                <a:cs typeface="Georgia"/>
                <a:sym typeface="Georgia"/>
              </a:rPr>
              <a:t> Misaligned incentives, getting started too early, poor data readiness, internal resistance to change</a:t>
            </a:r>
            <a:br>
              <a:rPr lang="en" sz="1770">
                <a:latin typeface="Georgia"/>
                <a:ea typeface="Georgia"/>
                <a:cs typeface="Georgia"/>
                <a:sym typeface="Georgia"/>
              </a:rPr>
            </a:br>
            <a:br>
              <a:rPr lang="en" sz="1770">
                <a:latin typeface="Georgia"/>
                <a:ea typeface="Georgia"/>
                <a:cs typeface="Georgia"/>
                <a:sym typeface="Georgia"/>
              </a:rPr>
            </a:br>
            <a:endParaRPr sz="725">
              <a:latin typeface="Georgia"/>
              <a:ea typeface="Georgia"/>
              <a:cs typeface="Georgia"/>
              <a:sym typeface="Georgia"/>
            </a:endParaRPr>
          </a:p>
          <a:p>
            <a:pPr indent="-274657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Font typeface="Georgia"/>
              <a:buChar char="•"/>
            </a:pP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McKinsey (2025). </a:t>
            </a:r>
            <a:r>
              <a:rPr i="1" lang="en" sz="725">
                <a:latin typeface="Georgia"/>
                <a:ea typeface="Georgia"/>
                <a:cs typeface="Georgia"/>
                <a:sym typeface="Georgia"/>
              </a:rPr>
              <a:t>Superagency in the Workplace. </a:t>
            </a:r>
            <a:r>
              <a:rPr lang="en" sz="72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Link</a:t>
            </a:r>
            <a:endParaRPr sz="725">
              <a:latin typeface="Georgia"/>
              <a:ea typeface="Georgia"/>
              <a:cs typeface="Georgia"/>
              <a:sym typeface="Georgia"/>
            </a:endParaRPr>
          </a:p>
          <a:p>
            <a:pPr indent="-274657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Font typeface="Georgia"/>
              <a:buChar char="•"/>
            </a:pP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McKinsey (2025). </a:t>
            </a:r>
            <a:r>
              <a:rPr i="1" lang="en" sz="725">
                <a:latin typeface="Georgia"/>
                <a:ea typeface="Georgia"/>
                <a:cs typeface="Georgia"/>
                <a:sym typeface="Georgia"/>
              </a:rPr>
              <a:t>The State of AI</a:t>
            </a: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72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Link</a:t>
            </a:r>
            <a:endParaRPr sz="725">
              <a:latin typeface="Georgia"/>
              <a:ea typeface="Georgia"/>
              <a:cs typeface="Georgia"/>
              <a:sym typeface="Georgia"/>
            </a:endParaRPr>
          </a:p>
          <a:p>
            <a:pPr indent="-274657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Font typeface="Georgia"/>
              <a:buChar char="•"/>
            </a:pP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VentureBeat (2024). </a:t>
            </a:r>
            <a:r>
              <a:rPr i="1" lang="en" sz="725">
                <a:latin typeface="Georgia"/>
                <a:ea typeface="Georgia"/>
                <a:cs typeface="Georgia"/>
                <a:sym typeface="Georgia"/>
              </a:rPr>
              <a:t>From Pilot to Profit</a:t>
            </a: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72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Link</a:t>
            </a:r>
            <a:endParaRPr sz="725">
              <a:latin typeface="Georgia"/>
              <a:ea typeface="Georgia"/>
              <a:cs typeface="Georgia"/>
              <a:sym typeface="Georgia"/>
            </a:endParaRPr>
          </a:p>
          <a:p>
            <a:pPr indent="-274657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25"/>
              <a:buFont typeface="Georgia"/>
              <a:buChar char="•"/>
            </a:pP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BCG (2024). </a:t>
            </a:r>
            <a:r>
              <a:rPr i="1" lang="en" sz="725">
                <a:latin typeface="Georgia"/>
                <a:ea typeface="Georgia"/>
                <a:cs typeface="Georgia"/>
                <a:sym typeface="Georgia"/>
              </a:rPr>
              <a:t>AI Adoption in 2024</a:t>
            </a:r>
            <a:r>
              <a:rPr lang="en" sz="725"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72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Link</a:t>
            </a:r>
            <a:endParaRPr sz="725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idx="4294967295" type="title"/>
          </p:nvPr>
        </p:nvSpPr>
        <p:spPr>
          <a:xfrm>
            <a:off x="457200" y="205975"/>
            <a:ext cx="442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Assessing AI Maturity</a:t>
            </a:r>
            <a:endParaRPr sz="3600"/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10150" l="4851" r="4642" t="15161"/>
          <a:stretch/>
        </p:blipFill>
        <p:spPr>
          <a:xfrm>
            <a:off x="548650" y="1020125"/>
            <a:ext cx="7886702" cy="3660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0" name="Google Shape;230;p40"/>
          <p:cNvSpPr txBox="1"/>
          <p:nvPr/>
        </p:nvSpPr>
        <p:spPr>
          <a:xfrm>
            <a:off x="457200" y="4774200"/>
            <a:ext cx="13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Source: Gartner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AI in Practice</a:t>
            </a:r>
            <a:endParaRPr sz="3600"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tes</a:t>
            </a:r>
            <a:r>
              <a:rPr lang="en" sz="2400"/>
              <a:t>ting (“red teaming”), guardrails,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inclusive datasets, and explainability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Governance boards with teeth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Legal, compliance, and ethics teams at the table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outcomes, not just inputs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</a:t>
            </a:r>
            <a:r>
              <a:rPr i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assumptions, limitations, training data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0" r="0" t="9099"/>
          <a:stretch/>
        </p:blipFill>
        <p:spPr>
          <a:xfrm>
            <a:off x="762000" y="1007975"/>
            <a:ext cx="7573325" cy="38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>
            <p:ph idx="4294967295" type="title"/>
          </p:nvPr>
        </p:nvSpPr>
        <p:spPr>
          <a:xfrm>
            <a:off x="457200" y="205975"/>
            <a:ext cx="3640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AI is a Team Sport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idx="4294967295" type="title"/>
          </p:nvPr>
        </p:nvSpPr>
        <p:spPr>
          <a:xfrm>
            <a:off x="457200" y="205975"/>
            <a:ext cx="6297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Using the Correct Tool for the Job</a:t>
            </a:r>
            <a:endParaRPr sz="3600"/>
          </a:p>
        </p:txBody>
      </p:sp>
      <p:grpSp>
        <p:nvGrpSpPr>
          <p:cNvPr id="248" name="Google Shape;248;p43"/>
          <p:cNvGrpSpPr/>
          <p:nvPr/>
        </p:nvGrpSpPr>
        <p:grpSpPr>
          <a:xfrm>
            <a:off x="571521" y="1286545"/>
            <a:ext cx="3640440" cy="3640440"/>
            <a:chOff x="342925" y="428538"/>
            <a:chExt cx="4286400" cy="4286400"/>
          </a:xfrm>
        </p:grpSpPr>
        <p:sp>
          <p:nvSpPr>
            <p:cNvPr id="249" name="Google Shape;249;p43"/>
            <p:cNvSpPr/>
            <p:nvPr/>
          </p:nvSpPr>
          <p:spPr>
            <a:xfrm>
              <a:off x="342925" y="428538"/>
              <a:ext cx="4286400" cy="42864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0" name="Google Shape;250;p43"/>
            <p:cNvSpPr txBox="1"/>
            <p:nvPr/>
          </p:nvSpPr>
          <p:spPr>
            <a:xfrm>
              <a:off x="980125" y="536250"/>
              <a:ext cx="30000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Artificial </a:t>
              </a:r>
              <a:endPara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Intelligence</a:t>
              </a:r>
              <a:endPara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51" name="Google Shape;251;p43"/>
          <p:cNvGrpSpPr/>
          <p:nvPr/>
        </p:nvGrpSpPr>
        <p:grpSpPr>
          <a:xfrm>
            <a:off x="921158" y="1985847"/>
            <a:ext cx="2940899" cy="2940899"/>
            <a:chOff x="342925" y="428538"/>
            <a:chExt cx="4286400" cy="4286400"/>
          </a:xfrm>
        </p:grpSpPr>
        <p:sp>
          <p:nvSpPr>
            <p:cNvPr id="252" name="Google Shape;252;p43"/>
            <p:cNvSpPr/>
            <p:nvPr/>
          </p:nvSpPr>
          <p:spPr>
            <a:xfrm>
              <a:off x="342925" y="428538"/>
              <a:ext cx="4286400" cy="42864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3" name="Google Shape;253;p43"/>
            <p:cNvSpPr txBox="1"/>
            <p:nvPr/>
          </p:nvSpPr>
          <p:spPr>
            <a:xfrm>
              <a:off x="980125" y="536250"/>
              <a:ext cx="30000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Machine</a:t>
              </a:r>
              <a:endPara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Learning</a:t>
              </a:r>
              <a:endPara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54" name="Google Shape;254;p43"/>
          <p:cNvGrpSpPr/>
          <p:nvPr/>
        </p:nvGrpSpPr>
        <p:grpSpPr>
          <a:xfrm>
            <a:off x="1285921" y="2715375"/>
            <a:ext cx="2211354" cy="2211354"/>
            <a:chOff x="342925" y="428538"/>
            <a:chExt cx="4286400" cy="4286400"/>
          </a:xfrm>
        </p:grpSpPr>
        <p:sp>
          <p:nvSpPr>
            <p:cNvPr id="255" name="Google Shape;255;p43"/>
            <p:cNvSpPr/>
            <p:nvPr/>
          </p:nvSpPr>
          <p:spPr>
            <a:xfrm>
              <a:off x="342925" y="428538"/>
              <a:ext cx="4286400" cy="4286400"/>
            </a:xfrm>
            <a:prstGeom prst="ellips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56" name="Google Shape;256;p43"/>
            <p:cNvSpPr txBox="1"/>
            <p:nvPr/>
          </p:nvSpPr>
          <p:spPr>
            <a:xfrm>
              <a:off x="980125" y="536250"/>
              <a:ext cx="3000000" cy="10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Deep </a:t>
              </a:r>
              <a:endPara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Learning</a:t>
              </a:r>
              <a:endPara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257" name="Google Shape;257;p43"/>
          <p:cNvSpPr/>
          <p:nvPr/>
        </p:nvSpPr>
        <p:spPr>
          <a:xfrm>
            <a:off x="1760095" y="3347980"/>
            <a:ext cx="1263300" cy="126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644555" y="2475126"/>
            <a:ext cx="1263300" cy="1263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1852064" y="3498284"/>
            <a:ext cx="107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Generative AI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736523" y="2608444"/>
            <a:ext cx="107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Predictive AI</a:t>
            </a:r>
            <a:endParaRPr sz="11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1852064" y="3738356"/>
            <a:ext cx="107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 example, using a model like GPT-4o to summarize text or create images in real-time</a:t>
            </a:r>
            <a:endParaRPr sz="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736523" y="2840055"/>
            <a:ext cx="1079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 example, using an algorithm trained on historical data to predict future performance</a:t>
            </a:r>
            <a:endParaRPr sz="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4946075" y="1023250"/>
            <a:ext cx="39618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Artificial Intelligence (AI):</a:t>
            </a: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Technology that enables machines and software to perform tasks requiring human-like intelligence, such as problem-solving, pattern recognition, and decision-making.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Machine Learning (ML):</a:t>
            </a: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subset of AI where systems learn from data to make predictions or decisions automatically using various algorithms.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Deep Learning:</a:t>
            </a: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 advanced form of machine learning that uses deep neural networks to analyze complex data, particularly effective with text, images, and audio.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Generative AI (GenAI):</a:t>
            </a: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type of deep learning focused on creating new, realistic content from existing data, like text (e.g., ChatGPT) and images (e.g., DALL-E).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Predictive AI:</a:t>
            </a: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AI techniques that analyze historical data to forecast future outcomes, commonly used in industries like finance and healthcare.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/>
              <a:t>Setting the Stage</a:t>
            </a:r>
            <a:endParaRPr sz="3600"/>
          </a:p>
        </p:txBody>
      </p:sp>
      <p:graphicFrame>
        <p:nvGraphicFramePr>
          <p:cNvPr id="138" name="Google Shape;138;p27"/>
          <p:cNvGraphicFramePr/>
          <p:nvPr/>
        </p:nvGraphicFramePr>
        <p:xfrm>
          <a:off x="599325" y="1074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{434AA8AE-CF14-4802-80A3-05658835EA66}</a:tableStyleId>
              </a:tblPr>
              <a:tblGrid>
                <a:gridCol w="2634175"/>
                <a:gridCol w="2634175"/>
                <a:gridCol w="2634175"/>
              </a:tblGrid>
              <a:tr h="366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1. Which AI Are We Talking About?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Not chatbots. Not image generators.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We're talking about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AI that augments real business decisions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Claims processing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Automating legal research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Sales forecasting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3810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br>
                        <a:rPr i="1" lang="en" sz="1100">
                          <a:solidFill>
                            <a:schemeClr val="dk1"/>
                          </a:solidFill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This is less about the GenAI wow-factor, and more about embedding predictive and generative tools into core workflows.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. Where Most Companies Get Stuck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According to McKinsey and BCG: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85% of pilots don’t reach production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Only 1% of companies say they’re AI-mature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74% struggle to scale value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Misaligned incentives, getting started too early, poor data readiness, internal resistance to change. </a:t>
                      </a:r>
                      <a:br>
                        <a:rPr i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br>
                        <a:rPr i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</a:br>
                      <a:r>
                        <a:rPr i="1" lang="en" sz="11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Organizational readiness trumps technical challenges.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. Why Scaling Matters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AI pilots are easy. They’re safe, small, and often isolated.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But the value lives in scale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 This is when AI: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Drives daily decisions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Reaches the frontlines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Reinvents how work is done</a:t>
                      </a:r>
                      <a:br>
                        <a:rPr lang="en" sz="1100">
                          <a:solidFill>
                            <a:schemeClr val="dk1"/>
                          </a:solidFill>
                        </a:rPr>
                      </a:b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381000" marR="3810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381000" marR="3810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100">
                          <a:solidFill>
                            <a:schemeClr val="dk1"/>
                          </a:solidFill>
                        </a:rPr>
                        <a:t>A working model isn't success. A working system is.</a:t>
                      </a:r>
                      <a:endParaRPr i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 – The Last Mile to Value</a:t>
            </a:r>
            <a:endParaRPr sz="3600"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81000" y="1276350"/>
            <a:ext cx="50229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 Fortune 500 Retailer deployed an AI demand forecasting model (+18% accuracy)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SzPts val="1600"/>
              <a:buFont typeface="Georgia"/>
              <a:buChar char="•"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ROI was minimal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after deployment due to: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- Forecast not integrated into ordering system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- Store managers continued legacy processes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- Teams weren’t trained on the new system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- No accountability or incentives to use AI output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342900" rtl="0" algn="l"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Lesson: 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Deployment isn’t the finish line, it’s mile 20 in a marathon. This is when the real work starts!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900" y="1215629"/>
            <a:ext cx="3435300" cy="34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/>
              <a:t>Moving from Pilot to Scale</a:t>
            </a:r>
            <a:endParaRPr sz="3600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1139575"/>
            <a:ext cx="8229600" cy="3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39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619"/>
              <a:buChar char="•"/>
            </a:pP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🚦 </a:t>
            </a:r>
            <a:r>
              <a:rPr lang="en" sz="1472">
                <a:latin typeface="Georgia"/>
                <a:ea typeface="Georgia"/>
                <a:cs typeface="Georgia"/>
                <a:sym typeface="Georgia"/>
              </a:rPr>
              <a:t>Pilots are often safe-zone science projects. Scaling requires </a:t>
            </a:r>
            <a:r>
              <a:rPr b="1" lang="en" sz="1472">
                <a:latin typeface="Georgia"/>
                <a:ea typeface="Georgia"/>
                <a:cs typeface="Georgia"/>
                <a:sym typeface="Georgia"/>
              </a:rPr>
              <a:t>executive ownership</a:t>
            </a:r>
            <a:r>
              <a:rPr lang="en" sz="1472">
                <a:latin typeface="Georgia"/>
                <a:ea typeface="Georgia"/>
                <a:cs typeface="Georgia"/>
                <a:sym typeface="Georgia"/>
              </a:rPr>
              <a:t>, meaning AI must be embedded in strategic goals, resourced across functions, and measured like any other critical initiative.</a:t>
            </a:r>
            <a:br>
              <a:rPr lang="en" sz="1518">
                <a:latin typeface="Georgia"/>
                <a:ea typeface="Georgia"/>
                <a:cs typeface="Georgia"/>
                <a:sym typeface="Georgia"/>
              </a:rPr>
            </a:br>
            <a:endParaRPr sz="1518">
              <a:latin typeface="Georgia"/>
              <a:ea typeface="Georgia"/>
              <a:cs typeface="Georgia"/>
              <a:sym typeface="Georgia"/>
            </a:endParaRPr>
          </a:p>
          <a:p>
            <a:pPr indent="-32504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519"/>
              <a:buChar char="•"/>
            </a:pP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🧩 </a:t>
            </a:r>
            <a:r>
              <a:rPr b="1" lang="en" sz="1518">
                <a:latin typeface="Georgia"/>
                <a:ea typeface="Georgia"/>
                <a:cs typeface="Georgia"/>
                <a:sym typeface="Georgia"/>
              </a:rPr>
              <a:t>Use cases must be traceable to business strategy</a:t>
            </a: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 — not just interesting data experiments</a:t>
            </a:r>
            <a:br>
              <a:rPr lang="en" sz="1518">
                <a:latin typeface="Georgia"/>
                <a:ea typeface="Georgia"/>
                <a:cs typeface="Georgia"/>
                <a:sym typeface="Georgia"/>
              </a:rPr>
            </a:br>
            <a:endParaRPr sz="1518">
              <a:latin typeface="Georgia"/>
              <a:ea typeface="Georgia"/>
              <a:cs typeface="Georgia"/>
              <a:sym typeface="Georgia"/>
            </a:endParaRPr>
          </a:p>
          <a:p>
            <a:pPr indent="-32504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519"/>
              <a:buChar char="•"/>
            </a:pP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🧠 Models must be interpretable and integrated into </a:t>
            </a:r>
            <a:r>
              <a:rPr b="1" lang="en" sz="1518">
                <a:latin typeface="Georgia"/>
                <a:ea typeface="Georgia"/>
                <a:cs typeface="Georgia"/>
                <a:sym typeface="Georgia"/>
              </a:rPr>
              <a:t>real decisions</a:t>
            </a: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, not dashboards nobody reads</a:t>
            </a:r>
            <a:br>
              <a:rPr lang="en" sz="1518">
                <a:latin typeface="Georgia"/>
                <a:ea typeface="Georgia"/>
                <a:cs typeface="Georgia"/>
                <a:sym typeface="Georgia"/>
              </a:rPr>
            </a:br>
            <a:endParaRPr sz="1518">
              <a:latin typeface="Georgia"/>
              <a:ea typeface="Georgia"/>
              <a:cs typeface="Georgia"/>
              <a:sym typeface="Georgia"/>
            </a:endParaRPr>
          </a:p>
          <a:p>
            <a:pPr indent="-32504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519"/>
              <a:buChar char="•"/>
            </a:pP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🔐 Scale fails without </a:t>
            </a:r>
            <a:r>
              <a:rPr b="1" lang="en" sz="1518">
                <a:latin typeface="Georgia"/>
                <a:ea typeface="Georgia"/>
                <a:cs typeface="Georgia"/>
                <a:sym typeface="Georgia"/>
              </a:rPr>
              <a:t>risk governance and responsible AI</a:t>
            </a: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 built in — you need more than model accuracy</a:t>
            </a:r>
            <a:br>
              <a:rPr lang="en" sz="1518">
                <a:latin typeface="Georgia"/>
                <a:ea typeface="Georgia"/>
                <a:cs typeface="Georgia"/>
                <a:sym typeface="Georgia"/>
              </a:rPr>
            </a:br>
            <a:endParaRPr sz="1518">
              <a:latin typeface="Georgia"/>
              <a:ea typeface="Georgia"/>
              <a:cs typeface="Georgia"/>
              <a:sym typeface="Georgia"/>
            </a:endParaRPr>
          </a:p>
          <a:p>
            <a:pPr indent="-32504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1519"/>
              <a:buFont typeface="Georgia"/>
              <a:buChar char="•"/>
            </a:pP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⚙️ Production readiness needs hardened </a:t>
            </a:r>
            <a:r>
              <a:rPr b="1" lang="en" sz="1518">
                <a:latin typeface="Georgia"/>
                <a:ea typeface="Georgia"/>
                <a:cs typeface="Georgia"/>
                <a:sym typeface="Georgia"/>
              </a:rPr>
              <a:t>MLOps</a:t>
            </a:r>
            <a:r>
              <a:rPr lang="en" sz="1518">
                <a:latin typeface="Georgia"/>
                <a:ea typeface="Georgia"/>
                <a:cs typeface="Georgia"/>
                <a:sym typeface="Georgia"/>
              </a:rPr>
              <a:t>, observability, security, and lifecycle management</a:t>
            </a:r>
            <a:endParaRPr sz="1518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" y="205975"/>
            <a:ext cx="863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Aligning Strategy with Data, Tools, and Teams</a:t>
            </a:r>
            <a:endParaRPr sz="32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1139575"/>
            <a:ext cx="85011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🎯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Start with business goals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, not models Use cases must link to OKRs and real pain points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🧱 Build a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data foundation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availability, quality, lineage, governance, or the model is doomed. 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Investing here is mission critical.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5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🧰 Avoid tool sprawl: choose tech that plays well together and scales across teams. Work backwards from the end state.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5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🧑‍🤝‍🧑 Form “fusion teams”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—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cross-disciplinary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groups of product, engineering, data, ops, and risk.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Staffed with people that know how to navigate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bureaucracy.</a:t>
            </a:r>
            <a:br>
              <a:rPr b="1" lang="en" sz="1500">
                <a:latin typeface="Georgia"/>
                <a:ea typeface="Georgia"/>
                <a:cs typeface="Georgia"/>
                <a:sym typeface="Georgia"/>
              </a:rPr>
            </a:b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5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🧭 AI Centers of Excellence can be the 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operating system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align efforts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across the org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an AI Center of Excellence</a:t>
            </a:r>
            <a:endParaRPr sz="3600"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57200" y="1200150"/>
            <a:ext cx="48234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44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Georgia"/>
              <a:buChar char="•"/>
            </a:pPr>
            <a:r>
              <a:rPr lang="en" sz="1650">
                <a:latin typeface="Georgia"/>
                <a:ea typeface="Georgia"/>
                <a:cs typeface="Georgia"/>
                <a:sym typeface="Georgia"/>
              </a:rPr>
              <a:t>Interdisciplinary</a:t>
            </a:r>
            <a:r>
              <a:rPr lang="en" sz="1650">
                <a:latin typeface="Georgia"/>
                <a:ea typeface="Georgia"/>
                <a:cs typeface="Georgia"/>
                <a:sym typeface="Georgia"/>
              </a:rPr>
              <a:t> hub aligning strategy, data, tools, and governance</a:t>
            </a:r>
            <a:br>
              <a:rPr lang="en" sz="1650">
                <a:latin typeface="Georgia"/>
                <a:ea typeface="Georgia"/>
                <a:cs typeface="Georgia"/>
                <a:sym typeface="Georgia"/>
              </a:rPr>
            </a:br>
            <a:endParaRPr sz="1650">
              <a:latin typeface="Georgia"/>
              <a:ea typeface="Georgia"/>
              <a:cs typeface="Georgia"/>
              <a:sym typeface="Georgia"/>
            </a:endParaRPr>
          </a:p>
          <a:p>
            <a:pPr indent="-2444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Georgia"/>
              <a:buChar char="•"/>
            </a:pPr>
            <a:r>
              <a:rPr lang="en" sz="1650">
                <a:latin typeface="Georgia"/>
                <a:ea typeface="Georgia"/>
                <a:cs typeface="Georgia"/>
                <a:sym typeface="Georgia"/>
              </a:rPr>
              <a:t>Includes stakeholders from business, data, IT, compliance, and risk. </a:t>
            </a:r>
            <a:r>
              <a:rPr b="1" lang="en" sz="1650">
                <a:latin typeface="Georgia"/>
                <a:ea typeface="Georgia"/>
                <a:cs typeface="Georgia"/>
                <a:sym typeface="Georgia"/>
              </a:rPr>
              <a:t>Beyond cross-functional to cross-disciplinary</a:t>
            </a:r>
            <a:br>
              <a:rPr lang="en" sz="1650">
                <a:latin typeface="Georgia"/>
                <a:ea typeface="Georgia"/>
                <a:cs typeface="Georgia"/>
                <a:sym typeface="Georgia"/>
              </a:rPr>
            </a:br>
            <a:endParaRPr sz="1650">
              <a:latin typeface="Georgia"/>
              <a:ea typeface="Georgia"/>
              <a:cs typeface="Georgia"/>
              <a:sym typeface="Georgia"/>
            </a:endParaRPr>
          </a:p>
          <a:p>
            <a:pPr indent="-2444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Georgia"/>
              <a:buChar char="•"/>
            </a:pPr>
            <a:r>
              <a:rPr lang="en" sz="1650">
                <a:latin typeface="Georgia"/>
                <a:ea typeface="Georgia"/>
                <a:cs typeface="Georgia"/>
                <a:sym typeface="Georgia"/>
              </a:rPr>
              <a:t>Enables reusable tooling, standardized frameworks, shared KPIs / OKRs</a:t>
            </a:r>
            <a:br>
              <a:rPr lang="en" sz="1650">
                <a:latin typeface="Georgia"/>
                <a:ea typeface="Georgia"/>
                <a:cs typeface="Georgia"/>
                <a:sym typeface="Georgia"/>
              </a:rPr>
            </a:br>
            <a:endParaRPr sz="1650">
              <a:latin typeface="Georgia"/>
              <a:ea typeface="Georgia"/>
              <a:cs typeface="Georgia"/>
              <a:sym typeface="Georgia"/>
            </a:endParaRPr>
          </a:p>
          <a:p>
            <a:pPr indent="-2444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Georgia"/>
              <a:buChar char="•"/>
            </a:pPr>
            <a:r>
              <a:rPr lang="en" sz="1650">
                <a:latin typeface="Georgia"/>
                <a:ea typeface="Georgia"/>
                <a:cs typeface="Georgia"/>
                <a:sym typeface="Georgia"/>
              </a:rPr>
              <a:t>Ensures AI isn’t just experimentation, but embedded in operations</a:t>
            </a:r>
            <a:endParaRPr sz="165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10698"/>
          <a:stretch/>
        </p:blipFill>
        <p:spPr>
          <a:xfrm>
            <a:off x="5185284" y="1139425"/>
            <a:ext cx="3911141" cy="40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from the Field – What Works</a:t>
            </a:r>
            <a:endParaRPr sz="3600"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457200" y="1200150"/>
            <a:ext cx="82296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🧪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Start with use cases that are </a:t>
            </a:r>
            <a:r>
              <a:rPr b="1" i="1" lang="en" sz="1500">
                <a:latin typeface="Georgia"/>
                <a:ea typeface="Georgia"/>
                <a:cs typeface="Georgia"/>
                <a:sym typeface="Georgia"/>
              </a:rPr>
              <a:t>visible, valuable, and verifiable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Focus on real-world impact that frontline teams and leadership 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feel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, not just measure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🧭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Hard-code business ownership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into every project: Have a business sponsor sign off on success metrics 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a single line of code / tool is provisioned 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♻️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Design for real-time iteration, not one-off delivery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Success comes from embedded learning loops, not model handoffs.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🧱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Build modular, reusable assets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Every project should leave behind building blocks for the next one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🚨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Fail publicly, fix fast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Make early-stage results transparent across functions to normalize iteration and reduce perfectionism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1308950" y="1493950"/>
            <a:ext cx="3474300" cy="142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33"/>
          <p:cNvCxnSpPr/>
          <p:nvPr/>
        </p:nvCxnSpPr>
        <p:spPr>
          <a:xfrm>
            <a:off x="3054100" y="1617800"/>
            <a:ext cx="0" cy="293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33"/>
          <p:cNvCxnSpPr/>
          <p:nvPr/>
        </p:nvCxnSpPr>
        <p:spPr>
          <a:xfrm>
            <a:off x="1326650" y="3012275"/>
            <a:ext cx="3474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3"/>
          <p:cNvSpPr txBox="1"/>
          <p:nvPr/>
        </p:nvSpPr>
        <p:spPr>
          <a:xfrm>
            <a:off x="2510600" y="10937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Low Effort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04800" y="280035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Low Value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2500900" y="4476400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 Effort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4859175" y="2812175"/>
            <a:ext cx="11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 Value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6453975" y="2441975"/>
            <a:ext cx="263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Questions to Ask:</a:t>
            </a:r>
            <a:endParaRPr b="1"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Does the use case align with our established AI Ethics charter?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Does the use case align with our established data policies?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Have we analyzed the impact in terms of bias and fairness?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1530475" y="1617800"/>
            <a:ext cx="1190700" cy="119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Wins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3332675" y="1617800"/>
            <a:ext cx="1190700" cy="119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&amp; Iterate</a:t>
            </a:r>
            <a:endParaRPr/>
          </a:p>
        </p:txBody>
      </p:sp>
      <p:sp>
        <p:nvSpPr>
          <p:cNvPr id="185" name="Google Shape;185;p33"/>
          <p:cNvSpPr/>
          <p:nvPr/>
        </p:nvSpPr>
        <p:spPr>
          <a:xfrm>
            <a:off x="1530475" y="3148988"/>
            <a:ext cx="1190700" cy="119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Pit</a:t>
            </a:r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3387025" y="3148975"/>
            <a:ext cx="1190700" cy="1190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Bets</a:t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4859175" y="3842575"/>
            <a:ext cx="363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Business Imperatives:</a:t>
            </a:r>
            <a:endParaRPr b="1"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Strategic Relevance / Alignment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Quantifiable ROI / Measurable Impact (e.g. OKRs)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Business Ownership &amp; Accountability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Trust &amp; Communication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843000" y="1198400"/>
            <a:ext cx="342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Technical Imperatives: </a:t>
            </a:r>
            <a:endParaRPr b="1"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Sufficient </a:t>
            </a: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Data Quality &amp; Data Access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“Good Enough” Infrastructure to Scale On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Integration into Business Systems &amp; Workflows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Governance &amp; Observability</a:t>
            </a:r>
            <a:endParaRPr sz="1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33"/>
          <p:cNvSpPr txBox="1"/>
          <p:nvPr>
            <p:ph idx="4294967295" type="title"/>
          </p:nvPr>
        </p:nvSpPr>
        <p:spPr>
          <a:xfrm>
            <a:off x="457200" y="205975"/>
            <a:ext cx="4538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Use Case Prioritization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Management That Sticks</a:t>
            </a:r>
            <a:endParaRPr sz="3200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57200" y="1200150"/>
            <a:ext cx="8229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🥇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Turn early adopters into internal case studies: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Reward high performers who integrate AI into their workflow, then tell their stories loudly. Nothing spreads adoption faster than peer credibility.</a:t>
            </a:r>
            <a:br>
              <a:rPr lang="en" sz="1400">
                <a:latin typeface="Georgia"/>
                <a:ea typeface="Georgia"/>
                <a:cs typeface="Georgia"/>
                <a:sym typeface="Georgia"/>
              </a:rPr>
            </a:b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🧠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Instrument trust, not just usage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: Track how often human decisions follow or override AI, and why</a:t>
            </a:r>
            <a:br>
              <a:rPr lang="en" sz="1400">
                <a:latin typeface="Georgia"/>
                <a:ea typeface="Georgia"/>
                <a:cs typeface="Georgia"/>
                <a:sym typeface="Georgia"/>
              </a:rPr>
            </a:b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📘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Create AI “field guides”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: Simple, practical references for what the model does, when to trust it, and how to override it</a:t>
            </a:r>
            <a:br>
              <a:rPr lang="en" sz="1400">
                <a:latin typeface="Georgia"/>
                <a:ea typeface="Georgia"/>
                <a:cs typeface="Georgia"/>
                <a:sym typeface="Georgia"/>
              </a:rPr>
            </a:b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🫀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Link AI to mission, not just margin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: Show how automation supports judgment, service, safety, or well-being</a:t>
            </a:r>
            <a:br>
              <a:rPr lang="en" sz="1400">
                <a:latin typeface="Georgia"/>
                <a:ea typeface="Georgia"/>
                <a:cs typeface="Georgia"/>
                <a:sym typeface="Georgia"/>
              </a:rPr>
            </a:b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🎤 </a:t>
            </a: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Make change participatory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: Include skeptics in testing and feedback loops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