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593" r:id="rId2"/>
    <p:sldId id="644" r:id="rId3"/>
    <p:sldId id="645" r:id="rId4"/>
    <p:sldId id="660" r:id="rId5"/>
    <p:sldId id="647" r:id="rId6"/>
    <p:sldId id="648" r:id="rId7"/>
    <p:sldId id="649" r:id="rId8"/>
    <p:sldId id="650" r:id="rId9"/>
    <p:sldId id="654" r:id="rId10"/>
    <p:sldId id="655" r:id="rId11"/>
    <p:sldId id="656" r:id="rId12"/>
    <p:sldId id="657" r:id="rId13"/>
    <p:sldId id="658" r:id="rId14"/>
    <p:sldId id="659" r:id="rId15"/>
    <p:sldId id="661" r:id="rId16"/>
    <p:sldId id="669" r:id="rId17"/>
    <p:sldId id="670" r:id="rId18"/>
    <p:sldId id="680" r:id="rId19"/>
    <p:sldId id="679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497" autoAdjust="0"/>
  </p:normalViewPr>
  <p:slideViewPr>
    <p:cSldViewPr snapToGrid="0">
      <p:cViewPr varScale="1">
        <p:scale>
          <a:sx n="112" d="100"/>
          <a:sy n="112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VShkZgXzn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explanation</a:t>
            </a:r>
          </a:p>
          <a:p>
            <a:r>
              <a:rPr lang="en-US" dirty="0">
                <a:hlinkClick r:id="rId3"/>
              </a:rPr>
              <a:t>www.youtube.com/watch?v=PVShkZgXznc</a:t>
            </a:r>
            <a:endParaRPr lang="en-US" dirty="0"/>
          </a:p>
          <a:p>
            <a:r>
              <a:rPr lang="en-US" dirty="0"/>
              <a:t>12:15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7C4187-BA73-2A84-C8EA-77A7D111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4D74-5E88-3F16-13A7-38A8CDFF8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8D4E58-D68A-BC41-7FAD-4B01D2D9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574A59-E71D-DB01-B519-3544E1F97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26F83A-38E1-6906-E361-7A86F51CC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BB60E3F-6FDD-123B-59CD-3F54A09C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BE791F-8C8A-5F0A-E1F4-7B26987A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EC97F-B795-F3BF-A6AA-1639D167B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6/24/25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B28F0D7-84F3-2CAB-B81C-993D2CAED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6/24/25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B563321-5C09-D0B2-7125-05037F52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6/24/25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40D5FD2-F130-807E-3E40-ACF3C9DF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211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udpipe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pubs.com/lmullen/nlp-chapter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Syntactic Parsing &amp; Lemmatization</a:t>
            </a:r>
            <a:endParaRPr lang="en-US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6/24/25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987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27520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45931" y="4130565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381655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0076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0486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826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4101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What about the coffee? It’s </a:t>
            </a:r>
            <a:r>
              <a:rPr lang="en-US" b="1" dirty="0"/>
              <a:t>the large </a:t>
            </a:r>
            <a:r>
              <a:rPr lang="en-US" dirty="0"/>
              <a:t>one </a:t>
            </a:r>
          </a:p>
          <a:p>
            <a:r>
              <a:rPr lang="en-US" dirty="0"/>
              <a:t>What is </a:t>
            </a:r>
            <a:r>
              <a:rPr lang="en-US" b="1" dirty="0"/>
              <a:t>on the counter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On the</a:t>
            </a:r>
            <a:r>
              <a:rPr lang="en-US" dirty="0"/>
              <a:t>” is context for what?  </a:t>
            </a:r>
            <a:r>
              <a:rPr lang="en-US" b="1" dirty="0"/>
              <a:t>Counter</a:t>
            </a:r>
          </a:p>
          <a:p>
            <a:r>
              <a:rPr lang="en-US" dirty="0"/>
              <a:t>What is </a:t>
            </a:r>
            <a:r>
              <a:rPr lang="en-US" b="1" dirty="0"/>
              <a:t>near the pot</a:t>
            </a:r>
            <a:r>
              <a:rPr lang="en-US" dirty="0"/>
              <a:t>? </a:t>
            </a:r>
            <a:r>
              <a:rPr lang="en-US" b="1" dirty="0"/>
              <a:t>Coffee</a:t>
            </a:r>
          </a:p>
          <a:p>
            <a:r>
              <a:rPr lang="en-US" dirty="0"/>
              <a:t>“</a:t>
            </a:r>
            <a:r>
              <a:rPr lang="en-US" b="1" dirty="0"/>
              <a:t>near the</a:t>
            </a:r>
            <a:r>
              <a:rPr lang="en-US" dirty="0"/>
              <a:t>” is context for what? </a:t>
            </a:r>
            <a:r>
              <a:rPr lang="en-US" b="1" dirty="0"/>
              <a:t>Pot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F918EE-54E3-4177-8DEB-A8D26A72271D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5609040" y="2575211"/>
            <a:ext cx="12700" cy="1745635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B37A80-0E28-45F4-AA86-2ABB1113E7B0}"/>
              </a:ext>
            </a:extLst>
          </p:cNvPr>
          <p:cNvCxnSpPr>
            <a:stCxn id="11" idx="2"/>
            <a:endCxn id="8" idx="2"/>
          </p:cNvCxnSpPr>
          <p:nvPr/>
        </p:nvCxnSpPr>
        <p:spPr>
          <a:xfrm rot="5400000">
            <a:off x="5992107" y="2958278"/>
            <a:ext cx="12700" cy="979501"/>
          </a:xfrm>
          <a:prstGeom prst="bentConnector3">
            <a:avLst>
              <a:gd name="adj1" fmla="val 40344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3387639-8F6E-4651-9F49-91E358409498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 rot="5400000" flipH="1" flipV="1">
            <a:off x="5159128" y="1755967"/>
            <a:ext cx="12700" cy="2645458"/>
          </a:xfrm>
          <a:prstGeom prst="bentConnector3">
            <a:avLst>
              <a:gd name="adj1" fmla="val 688966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8C07D6-E4D2-43A7-9C15-BA59D4549DDD}"/>
              </a:ext>
            </a:extLst>
          </p:cNvPr>
          <p:cNvCxnSpPr>
            <a:stCxn id="10" idx="0"/>
            <a:endCxn id="21" idx="0"/>
          </p:cNvCxnSpPr>
          <p:nvPr/>
        </p:nvCxnSpPr>
        <p:spPr>
          <a:xfrm rot="16200000" flipH="1">
            <a:off x="6176366" y="738728"/>
            <a:ext cx="20879" cy="4700814"/>
          </a:xfrm>
          <a:prstGeom prst="bentConnector3">
            <a:avLst>
              <a:gd name="adj1" fmla="val -177446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41DF2F9-DDD5-445C-ABB2-30CAA47BE158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3331648" y="2943277"/>
            <a:ext cx="12700" cy="1009502"/>
          </a:xfrm>
          <a:prstGeom prst="bentConnector3">
            <a:avLst>
              <a:gd name="adj1" fmla="val 316552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42DB429-ACFF-441B-B9B4-06E6CB4892C3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5400000">
            <a:off x="2893743" y="2505372"/>
            <a:ext cx="12700" cy="1885313"/>
          </a:xfrm>
          <a:prstGeom prst="bentConnector3">
            <a:avLst>
              <a:gd name="adj1" fmla="val 16758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641FE3-2D45-4D42-8ABE-9D028DA73919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>
            <a:off x="8222131" y="3175703"/>
            <a:ext cx="21879" cy="608286"/>
          </a:xfrm>
          <a:prstGeom prst="bentConnector3">
            <a:avLst>
              <a:gd name="adj1" fmla="val 1937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313A731-7E2F-4956-9335-415E879EBC0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5400000">
            <a:off x="7964936" y="2904762"/>
            <a:ext cx="8133" cy="1136422"/>
          </a:xfrm>
          <a:prstGeom prst="bentConnector3">
            <a:avLst>
              <a:gd name="adj1" fmla="val 2910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17877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966" y="1371601"/>
            <a:ext cx="777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Source Project w/200 Contributors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annotated texts to parse to learn these tree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 treebanks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languages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“universal” in label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interactive graphic: </a:t>
            </a:r>
            <a:r>
              <a:rPr lang="en-US" dirty="0">
                <a:hlinkClick r:id="rId2"/>
              </a:rPr>
              <a:t>https://universaldependencies.org/introduction.html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3053747"/>
            <a:ext cx="48577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/>
              <a:t>Institute of formal &amp; applies linguistics: UDPipe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4" y="1970690"/>
            <a:ext cx="865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Ported the use of UD into multiple software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UDPipe</a:t>
            </a:r>
            <a:r>
              <a:rPr lang="en-US" dirty="0"/>
              <a:t> is a trainable pipeline for tokenization, tagging, lemmatization and dependency parsing of </a:t>
            </a:r>
            <a:r>
              <a:rPr lang="en-US" dirty="0" err="1"/>
              <a:t>CoNLL</a:t>
            </a:r>
            <a:r>
              <a:rPr lang="en-US" dirty="0"/>
              <a:t>-U (universal dependency format) files.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UD treebanks are supported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software languages: Linux, Window, OS X, C++, Python, Perl, Java, C#, API service and R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http://ufal.mff.cuni.cz/udpipe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E_UD_syntacticParsing.R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450427"/>
            <a:ext cx="849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use of lemmatization as a preprocessing step even if you don’t use the POS tags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CBAF2-1D71-B827-E77F-3CFFD9C7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5" b="19901"/>
          <a:stretch>
            <a:fillRect/>
          </a:stretch>
        </p:blipFill>
        <p:spPr>
          <a:xfrm>
            <a:off x="1143000" y="2402688"/>
            <a:ext cx="6858000" cy="367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864E16-1307-C8B9-D455-C5070AD06BCF}"/>
              </a:ext>
            </a:extLst>
          </p:cNvPr>
          <p:cNvSpPr txBox="1"/>
          <p:nvPr/>
        </p:nvSpPr>
        <p:spPr>
          <a:xfrm>
            <a:off x="6744943" y="6076125"/>
            <a:ext cx="1427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AI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333013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41FD6-273B-2940-35F3-C8ACCD87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97CB9-EEE9-F8A3-E2A9-BD876476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" y="365126"/>
            <a:ext cx="8435340" cy="591477"/>
          </a:xfrm>
        </p:spPr>
        <p:txBody>
          <a:bodyPr/>
          <a:lstStyle/>
          <a:p>
            <a:r>
              <a:rPr lang="en-US" dirty="0"/>
              <a:t>We can also do a dictionary based lemmatization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73A33-5A6D-A5B8-4240-040E623C4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364B2-1DBB-BB36-7C7C-DFC04CD4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9CF74-851E-A5B5-78A4-AAB2678A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588" r="82206"/>
          <a:stretch>
            <a:fillRect/>
          </a:stretch>
        </p:blipFill>
        <p:spPr>
          <a:xfrm>
            <a:off x="125730" y="1476359"/>
            <a:ext cx="3531870" cy="4392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BE4FD-415C-51F8-9DF3-E19B3A995105}"/>
              </a:ext>
            </a:extLst>
          </p:cNvPr>
          <p:cNvSpPr txBox="1"/>
          <p:nvPr/>
        </p:nvSpPr>
        <p:spPr>
          <a:xfrm>
            <a:off x="4800600" y="1855983"/>
            <a:ext cx="305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“While this is not a true morphological analysis this style of lemma replacement is fast and typically still robust.”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FB16-2561-FAE4-D07B-BA59E2295583}"/>
              </a:ext>
            </a:extLst>
          </p:cNvPr>
          <p:cNvSpPr txBox="1"/>
          <p:nvPr/>
        </p:nvSpPr>
        <p:spPr>
          <a:xfrm>
            <a:off x="4800600" y="3506002"/>
            <a:ext cx="305435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to protect our substitutions from inadvertent mistakes by using </a:t>
            </a:r>
            <a:r>
              <a:rPr lang="en-US">
                <a:solidFill>
                  <a:schemeClr val="bg1"/>
                </a:solidFill>
              </a:rPr>
              <a:t>“anchors”.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5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E191D-97EE-5138-AC3F-EF55F08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40AFF-A874-462E-CCD7-E7F1A9DD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" y="365126"/>
            <a:ext cx="8766810" cy="591477"/>
          </a:xfrm>
        </p:spPr>
        <p:txBody>
          <a:bodyPr/>
          <a:lstStyle/>
          <a:p>
            <a:r>
              <a:rPr lang="en-US" dirty="0"/>
              <a:t>Appendix – the less popular Stanford NLP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58112-8D40-25D4-BDD5-0B365405C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BA90-0DD5-FFC4-CCB3-56438E500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985" y="1173079"/>
            <a:ext cx="8686800" cy="4571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Lebron</a:t>
            </a:r>
            <a:r>
              <a:rPr lang="en-US" sz="1800" kern="1200" dirty="0">
                <a:solidFill>
                  <a:prstClr val="white"/>
                </a:solidFill>
                <a:latin typeface="+mj-lt"/>
                <a:cs typeface="Arial Unicode MS" panose="020B0604020202020204" pitchFamily="34" charset="-128"/>
              </a:rPr>
              <a:t> James hit a tough shot.”</a:t>
            </a:r>
          </a:p>
        </p:txBody>
      </p:sp>
      <p:pic>
        <p:nvPicPr>
          <p:cNvPr id="7" name="Picture 6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/>
          <p:cNvGrpSpPr/>
          <p:nvPr/>
        </p:nvGrpSpPr>
        <p:grpSpPr>
          <a:xfrm>
            <a:off x="5400674" y="2245672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52963" y="1795463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86288" y="2271713"/>
            <a:ext cx="0" cy="34004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8261" y="5803084"/>
            <a:ext cx="5175741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*There are other approaches usually based on DNN, that I refer to “abstractive”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400668B5-1689-45BD-A3E9-6F4F8F3839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3853746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manually annotated tree files…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8897" y="2971800"/>
            <a:ext cx="63062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you use machine learning to learn language heuristics?</a:t>
            </a:r>
          </a:p>
        </p:txBody>
      </p:sp>
    </p:spTree>
    <p:extLst>
      <p:ext uri="{BB962C8B-B14F-4D97-AF65-F5344CB8AC3E}">
        <p14:creationId xmlns:p14="http://schemas.microsoft.com/office/powerpoint/2010/main" val="1001120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NLP is a java ML open source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103"/>
          <a:stretch/>
        </p:blipFill>
        <p:spPr>
          <a:xfrm>
            <a:off x="0" y="1513494"/>
            <a:ext cx="9144000" cy="3674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149" y="5422869"/>
            <a:ext cx="8375702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R’s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package wraps the Apache </a:t>
            </a:r>
            <a:r>
              <a:rPr lang="en-US" sz="1600" dirty="0" err="1">
                <a:solidFill>
                  <a:schemeClr val="bg1"/>
                </a:solidFill>
              </a:rPr>
              <a:t>OpenNLP</a:t>
            </a:r>
            <a:r>
              <a:rPr lang="en-US" sz="1600" dirty="0">
                <a:solidFill>
                  <a:schemeClr val="bg1"/>
                </a:solidFill>
              </a:rPr>
              <a:t> project.  However, documentation &amp; examples can be hard to come by.</a:t>
            </a:r>
          </a:p>
        </p:txBody>
      </p:sp>
    </p:spTree>
    <p:extLst>
      <p:ext uri="{BB962C8B-B14F-4D97-AF65-F5344CB8AC3E}">
        <p14:creationId xmlns:p14="http://schemas.microsoft.com/office/powerpoint/2010/main" val="192914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0719" y="1087820"/>
            <a:ext cx="678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Mix of Machine Learning &amp;</a:t>
            </a:r>
          </a:p>
          <a:p>
            <a:pPr algn="ctr"/>
            <a:r>
              <a:rPr lang="en-US" dirty="0"/>
              <a:t> Heuristics (2 words starting with capital letters may be a proper noun)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02" y="2701432"/>
            <a:ext cx="4525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Grammatical or POS (Part of Speech)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Sentence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Word Tagging</a:t>
            </a:r>
          </a:p>
          <a:p>
            <a:pPr marL="115888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Named Entity Recognition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Persons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Locations</a:t>
            </a:r>
          </a:p>
          <a:p>
            <a:pPr marL="573088" lvl="1" indent="-115888">
              <a:buFont typeface="Arial"/>
              <a:buChar char="•"/>
            </a:pPr>
            <a:r>
              <a:rPr lang="en-US" dirty="0">
                <a:latin typeface="Avenir Light"/>
                <a:cs typeface="Avenir Light"/>
              </a:rPr>
              <a:t>Organizations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784"/>
          <a:stretch/>
        </p:blipFill>
        <p:spPr>
          <a:xfrm>
            <a:off x="5241711" y="2459420"/>
            <a:ext cx="3902289" cy="316886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380593" y="3704897"/>
            <a:ext cx="3421117" cy="252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95903" y="3263462"/>
            <a:ext cx="3310759" cy="18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9876" y="4256690"/>
            <a:ext cx="3326524" cy="835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731" y="2349062"/>
            <a:ext cx="135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Annotations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Each Annotation is a model so this is slower than a treebank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1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680" y="5738180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 the “sentence” annotation “George Washington” could be incorrectly identified.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562" y="3167390"/>
            <a:ext cx="791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His name is </a:t>
            </a:r>
            <a:r>
              <a:rPr lang="en-US" sz="2800" dirty="0">
                <a:solidFill>
                  <a:srgbClr val="FF0000"/>
                </a:solidFill>
              </a:rPr>
              <a:t>George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Washington</a:t>
            </a:r>
            <a:r>
              <a:rPr lang="en-US" sz="2800" dirty="0"/>
              <a:t> is where he is from.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59" y="1192456"/>
            <a:ext cx="8375702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Since each is a model, the output of 1 is used in the next.</a:t>
            </a:r>
          </a:p>
        </p:txBody>
      </p:sp>
    </p:spTree>
    <p:extLst>
      <p:ext uri="{BB962C8B-B14F-4D97-AF65-F5344CB8AC3E}">
        <p14:creationId xmlns:p14="http://schemas.microsoft.com/office/powerpoint/2010/main" val="138023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openNLP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497724"/>
            <a:ext cx="63722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Examples are hard to come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Documentation is not good either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https://rpubs.com/lmullen/nlp-chapter</a:t>
            </a:r>
            <a:endParaRPr lang="en-US" sz="2800" dirty="0">
              <a:latin typeface="Avenir Light"/>
              <a:cs typeface="Avenir Light"/>
            </a:endParaRPr>
          </a:p>
        </p:txBody>
      </p:sp>
      <p:pic>
        <p:nvPicPr>
          <p:cNvPr id="2050" name="Picture 2" descr="Image result for documentation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95"/>
          <a:stretch/>
        </p:blipFill>
        <p:spPr bwMode="auto">
          <a:xfrm>
            <a:off x="2190750" y="3325265"/>
            <a:ext cx="4762500" cy="26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of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" y="1664904"/>
            <a:ext cx="6391275" cy="1352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39" y="1261241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Load the ML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18" y="3242441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 new class “String” (mind the caps)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3" y="3636251"/>
            <a:ext cx="1733550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85" y="4743122"/>
            <a:ext cx="6191250" cy="1123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098" y="4372303"/>
            <a:ext cx="51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Annotate the text with the models (mind the order)</a:t>
            </a:r>
          </a:p>
        </p:txBody>
      </p:sp>
    </p:spTree>
    <p:extLst>
      <p:ext uri="{BB962C8B-B14F-4D97-AF65-F5344CB8AC3E}">
        <p14:creationId xmlns:p14="http://schemas.microsoft.com/office/powerpoint/2010/main" val="331613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3074" name="Picture 2" descr="Image result for trap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5" y="2002221"/>
            <a:ext cx="3178211" cy="304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2249" y="1232337"/>
            <a:ext cx="8560676" cy="6122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Annotate is used in ggplot2 SO you must  declare a namespace  NLP::annotate(…) or ensure ggplot2 is not loaded in your environment!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2911" y="2371637"/>
            <a:ext cx="501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&lt;-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y = mpg)) +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 +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("text", x = 4, y = 25, label = "Some text")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6160" y="4004442"/>
            <a:ext cx="50545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annotations &lt;-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allEmails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]],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list(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sentTokenAnnotator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wordTokenAnnotator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posTagAnnotator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persons,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locations,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organizations))</a:t>
            </a:r>
          </a:p>
        </p:txBody>
      </p:sp>
    </p:spTree>
    <p:extLst>
      <p:ext uri="{BB962C8B-B14F-4D97-AF65-F5344CB8AC3E}">
        <p14:creationId xmlns:p14="http://schemas.microsoft.com/office/powerpoint/2010/main" val="3465424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perform Named Entity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096814"/>
            <a:ext cx="249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E_NER_syntaticParsing.R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1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130A-DDAC-431A-99E7-E6F18A49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Within Syntactic Parsing, 2 example methods.</a:t>
            </a:r>
          </a:p>
        </p:txBody>
      </p:sp>
      <p:pic>
        <p:nvPicPr>
          <p:cNvPr id="3" name="Picture 2" descr="Macintosh HD:Users:ted:Desktop:manning pub:chap3 Initial Text Mining Methods:syntactic parsing:chap3 syntatic parsing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7278" r="10673" b="13386"/>
          <a:stretch/>
        </p:blipFill>
        <p:spPr bwMode="auto">
          <a:xfrm>
            <a:off x="459291" y="2377439"/>
            <a:ext cx="4029717" cy="30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00038" y="1800225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Syntactic Parsing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69" y="2380593"/>
            <a:ext cx="272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StanfordOpenNLP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5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17660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087358" y="2579132"/>
            <a:ext cx="1939704" cy="42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94342" y="2579132"/>
            <a:ext cx="33272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3455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7359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3276600" y="2209800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coffee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6" y="2579132"/>
            <a:ext cx="236338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801794" y="2579132"/>
            <a:ext cx="75006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1107452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6096000" y="42466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1493302" cy="50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6221675" y="3999508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60130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89982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72E-C79D-4CD4-97BC-31A9D9E9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9087-EA30-4D22-B780-6F586CA1CE02}"/>
              </a:ext>
            </a:extLst>
          </p:cNvPr>
          <p:cNvSpPr txBox="1"/>
          <p:nvPr/>
        </p:nvSpPr>
        <p:spPr>
          <a:xfrm>
            <a:off x="2277269" y="2209800"/>
            <a:ext cx="458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university has great hot coffee with cream.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3459342" y="297180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0053A-985D-4630-B0A6-E9D07ABF3571}"/>
              </a:ext>
            </a:extLst>
          </p:cNvPr>
          <p:cNvCxnSpPr>
            <a:stCxn id="4" idx="2"/>
          </p:cNvCxnSpPr>
          <p:nvPr/>
        </p:nvCxnSpPr>
        <p:spPr>
          <a:xfrm flipH="1">
            <a:off x="2438409" y="2579132"/>
            <a:ext cx="2133591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A54E53-0E80-4C3D-B5B6-2C759760C223}"/>
              </a:ext>
            </a:extLst>
          </p:cNvPr>
          <p:cNvCxnSpPr>
            <a:stCxn id="4" idx="2"/>
          </p:cNvCxnSpPr>
          <p:nvPr/>
        </p:nvCxnSpPr>
        <p:spPr>
          <a:xfrm>
            <a:off x="4572000" y="2579132"/>
            <a:ext cx="304803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9FEDD-1022-48AC-9D9C-DBD160E993D4}"/>
              </a:ext>
            </a:extLst>
          </p:cNvPr>
          <p:cNvSpPr txBox="1"/>
          <p:nvPr/>
        </p:nvSpPr>
        <p:spPr>
          <a:xfrm>
            <a:off x="2045223" y="313003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7C60-88C1-4DB4-8EDA-F9441004D8FA}"/>
              </a:ext>
            </a:extLst>
          </p:cNvPr>
          <p:cNvSpPr txBox="1"/>
          <p:nvPr/>
        </p:nvSpPr>
        <p:spPr>
          <a:xfrm>
            <a:off x="3145057" y="3156466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F0D66-8239-445A-9A85-BA7F1CAE7E2E}"/>
              </a:ext>
            </a:extLst>
          </p:cNvPr>
          <p:cNvSpPr txBox="1"/>
          <p:nvPr/>
        </p:nvSpPr>
        <p:spPr>
          <a:xfrm>
            <a:off x="1513322" y="30010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C216D-5FCB-432E-9D6A-72F4304878C9}"/>
              </a:ext>
            </a:extLst>
          </p:cNvPr>
          <p:cNvSpPr txBox="1"/>
          <p:nvPr/>
        </p:nvSpPr>
        <p:spPr>
          <a:xfrm>
            <a:off x="4655757" y="3124200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great coffee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50ABA-E9A1-43B7-A877-C9A0CE8D0550}"/>
              </a:ext>
            </a:extLst>
          </p:cNvPr>
          <p:cNvSpPr txBox="1"/>
          <p:nvPr/>
        </p:nvSpPr>
        <p:spPr>
          <a:xfrm>
            <a:off x="4557912" y="29913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Determiner constituent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6B7A1-1469-416D-99DA-7E09FF57998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3694342" y="2579132"/>
            <a:ext cx="877658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43BBEA-0480-4A3E-9268-E3B90D1DADEB}"/>
              </a:ext>
            </a:extLst>
          </p:cNvPr>
          <p:cNvSpPr txBox="1"/>
          <p:nvPr/>
        </p:nvSpPr>
        <p:spPr>
          <a:xfrm>
            <a:off x="3923306" y="42466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87132-B6CA-4226-877F-0BF350552696}"/>
              </a:ext>
            </a:extLst>
          </p:cNvPr>
          <p:cNvSpPr txBox="1"/>
          <p:nvPr/>
        </p:nvSpPr>
        <p:spPr>
          <a:xfrm>
            <a:off x="5029200" y="4246602"/>
            <a:ext cx="67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B6EE0-953A-476A-9138-366D67607D49}"/>
              </a:ext>
            </a:extLst>
          </p:cNvPr>
          <p:cNvSpPr txBox="1"/>
          <p:nvPr/>
        </p:nvSpPr>
        <p:spPr>
          <a:xfrm>
            <a:off x="7239000" y="4284887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63F79-B537-416C-BB6C-8C5CCF44E35C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496372" y="3493532"/>
            <a:ext cx="2636302" cy="54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4D8DC6-E7E3-40ED-A4D4-7984795D213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5405588" y="3493532"/>
            <a:ext cx="90784" cy="5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E83694-2714-4B7A-B0AC-8A4F9FCB5AD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4001680" y="3493532"/>
            <a:ext cx="1494692" cy="54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3E18EC-F907-4A4E-81E2-813501680909}"/>
              </a:ext>
            </a:extLst>
          </p:cNvPr>
          <p:cNvSpPr txBox="1"/>
          <p:nvPr/>
        </p:nvSpPr>
        <p:spPr>
          <a:xfrm>
            <a:off x="3434056" y="4038666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article constituent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36BFDA-4F63-4EB1-802F-2444D699623C}"/>
              </a:ext>
            </a:extLst>
          </p:cNvPr>
          <p:cNvSpPr txBox="1"/>
          <p:nvPr/>
        </p:nvSpPr>
        <p:spPr>
          <a:xfrm>
            <a:off x="4765028" y="4026852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adjective constituent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ECF0B-19E4-4709-A964-BA2D802A32D0}"/>
              </a:ext>
            </a:extLst>
          </p:cNvPr>
          <p:cNvSpPr txBox="1"/>
          <p:nvPr/>
        </p:nvSpPr>
        <p:spPr>
          <a:xfrm>
            <a:off x="7364675" y="4037793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97DCC4-7B25-4CF9-A572-8FAB029D4CCD}"/>
              </a:ext>
            </a:extLst>
          </p:cNvPr>
          <p:cNvSpPr txBox="1"/>
          <p:nvPr/>
        </p:nvSpPr>
        <p:spPr>
          <a:xfrm>
            <a:off x="596618" y="5943600"/>
            <a:ext cx="765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constituents are optional </a:t>
            </a:r>
            <a:r>
              <a:rPr lang="en-US" dirty="0" err="1"/>
              <a:t>ie</a:t>
            </a:r>
            <a:r>
              <a:rPr lang="en-US" dirty="0"/>
              <a:t> noun constituent starts the process over again…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9FB03-2246-44E7-AE43-748F710ED3CA}"/>
              </a:ext>
            </a:extLst>
          </p:cNvPr>
          <p:cNvSpPr txBox="1"/>
          <p:nvPr/>
        </p:nvSpPr>
        <p:spPr>
          <a:xfrm>
            <a:off x="5377673" y="556245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 noun constituent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FB595-A406-498D-A14E-D8AFCD89566A}"/>
              </a:ext>
            </a:extLst>
          </p:cNvPr>
          <p:cNvSpPr txBox="1"/>
          <p:nvPr/>
        </p:nvSpPr>
        <p:spPr>
          <a:xfrm>
            <a:off x="5656745" y="52416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52926A-DB97-42BE-8B67-1A57ECA03CD0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5909379" y="4654219"/>
            <a:ext cx="1712739" cy="58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37DE49-CF44-49A9-B14E-82F8B779E5BF}"/>
              </a:ext>
            </a:extLst>
          </p:cNvPr>
          <p:cNvSpPr txBox="1"/>
          <p:nvPr/>
        </p:nvSpPr>
        <p:spPr>
          <a:xfrm>
            <a:off x="7487832" y="557339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Another noun constituent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BE4C30-FE5A-4400-A54B-FA0B3153E1DB}"/>
              </a:ext>
            </a:extLst>
          </p:cNvPr>
          <p:cNvSpPr txBox="1"/>
          <p:nvPr/>
        </p:nvSpPr>
        <p:spPr>
          <a:xfrm>
            <a:off x="7766904" y="525263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cream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355941-69BF-4840-BA60-A74A3D9A470A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7622118" y="4654219"/>
            <a:ext cx="764604" cy="5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 phrase is made up of child or constituent words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F158D-78E4-4AE9-B6F3-23C672AE9B08}"/>
              </a:ext>
            </a:extLst>
          </p:cNvPr>
          <p:cNvSpPr txBox="1"/>
          <p:nvPr/>
        </p:nvSpPr>
        <p:spPr>
          <a:xfrm>
            <a:off x="2576545" y="1931276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66221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863-34AC-422C-AD4A-935E507E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478D7-B389-4280-86BB-5AC6C576D273}"/>
              </a:ext>
            </a:extLst>
          </p:cNvPr>
          <p:cNvSpPr txBox="1"/>
          <p:nvPr/>
        </p:nvSpPr>
        <p:spPr>
          <a:xfrm>
            <a:off x="760733" y="3078696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66BA9-E4BA-4E03-B3A1-2F8F1953074A}"/>
              </a:ext>
            </a:extLst>
          </p:cNvPr>
          <p:cNvSpPr txBox="1"/>
          <p:nvPr/>
        </p:nvSpPr>
        <p:spPr>
          <a:xfrm>
            <a:off x="914400" y="4114800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Grab</a:t>
            </a:r>
            <a:r>
              <a:rPr lang="en-US" dirty="0"/>
              <a:t> what?  </a:t>
            </a:r>
            <a:r>
              <a:rPr lang="en-US" b="1" dirty="0"/>
              <a:t>Coffee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15E4F-8290-46EA-9B08-45E60919B753}"/>
              </a:ext>
            </a:extLst>
          </p:cNvPr>
          <p:cNvSpPr txBox="1"/>
          <p:nvPr/>
        </p:nvSpPr>
        <p:spPr>
          <a:xfrm>
            <a:off x="2503058" y="3078696"/>
            <a:ext cx="64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5DDC-AB09-4C7E-BBE5-CDEDA72C46DE}"/>
              </a:ext>
            </a:extLst>
          </p:cNvPr>
          <p:cNvSpPr txBox="1"/>
          <p:nvPr/>
        </p:nvSpPr>
        <p:spPr>
          <a:xfrm>
            <a:off x="170165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80C3E-5E93-4297-9888-6C8D121E083B}"/>
              </a:ext>
            </a:extLst>
          </p:cNvPr>
          <p:cNvSpPr txBox="1"/>
          <p:nvPr/>
        </p:nvSpPr>
        <p:spPr>
          <a:xfrm>
            <a:off x="5252928" y="307869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AC2B5-B5A1-4FAD-BB19-951A84928AE3}"/>
              </a:ext>
            </a:extLst>
          </p:cNvPr>
          <p:cNvSpPr txBox="1"/>
          <p:nvPr/>
        </p:nvSpPr>
        <p:spPr>
          <a:xfrm>
            <a:off x="4522061" y="30786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0D49-8E99-4100-9AEA-9DE7A1B9BAEF}"/>
              </a:ext>
            </a:extLst>
          </p:cNvPr>
          <p:cNvSpPr txBox="1"/>
          <p:nvPr/>
        </p:nvSpPr>
        <p:spPr>
          <a:xfrm>
            <a:off x="3453281" y="3078696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163B0-C59F-458E-A89B-3144A6D57834}"/>
              </a:ext>
            </a:extLst>
          </p:cNvPr>
          <p:cNvSpPr txBox="1"/>
          <p:nvPr/>
        </p:nvSpPr>
        <p:spPr>
          <a:xfrm>
            <a:off x="6024904" y="3078696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1C5EE-D343-4907-83AC-F0A9AB2C536E}"/>
              </a:ext>
            </a:extLst>
          </p:cNvPr>
          <p:cNvSpPr txBox="1"/>
          <p:nvPr/>
        </p:nvSpPr>
        <p:spPr>
          <a:xfrm>
            <a:off x="8284579" y="30995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DFFDE-3CA4-470E-A607-A8A6D1E242D4}"/>
              </a:ext>
            </a:extLst>
          </p:cNvPr>
          <p:cNvSpPr txBox="1"/>
          <p:nvPr/>
        </p:nvSpPr>
        <p:spPr>
          <a:xfrm>
            <a:off x="7679499" y="312145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39BFE-53FC-49BD-AA5F-611936FDAC49}"/>
              </a:ext>
            </a:extLst>
          </p:cNvPr>
          <p:cNvSpPr txBox="1"/>
          <p:nvPr/>
        </p:nvSpPr>
        <p:spPr>
          <a:xfrm>
            <a:off x="7068007" y="31077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CA92AD9-01E5-456F-B6E2-019374648DA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2458161" y="1700458"/>
            <a:ext cx="12700" cy="2756476"/>
          </a:xfrm>
          <a:prstGeom prst="bentConnector3">
            <a:avLst>
              <a:gd name="adj1" fmla="val 4406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2021" y="1245476"/>
            <a:ext cx="833995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word is it dependent upon (modifier)?</a:t>
            </a:r>
          </a:p>
        </p:txBody>
      </p:sp>
    </p:spTree>
    <p:extLst>
      <p:ext uri="{BB962C8B-B14F-4D97-AF65-F5344CB8AC3E}">
        <p14:creationId xmlns:p14="http://schemas.microsoft.com/office/powerpoint/2010/main" val="2972795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5697</TotalTime>
  <Words>1096</Words>
  <Application>Microsoft Macintosh PowerPoint</Application>
  <PresentationFormat>On-screen Show (4:3)</PresentationFormat>
  <Paragraphs>280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Light</vt:lpstr>
      <vt:lpstr>Calibri</vt:lpstr>
      <vt:lpstr>Consolas</vt:lpstr>
      <vt:lpstr>1_Office Theme</vt:lpstr>
      <vt:lpstr>Syntactic Parsing &amp; Lemmatization</vt:lpstr>
      <vt:lpstr>Remember this?!</vt:lpstr>
      <vt:lpstr>Within Syntactic Parsing, 2 example methods.</vt:lpstr>
      <vt:lpstr>Context Free Grammars</vt:lpstr>
      <vt:lpstr>Context Free Grammars</vt:lpstr>
      <vt:lpstr>Context Free Grammars</vt:lpstr>
      <vt:lpstr>Context Free Grammars</vt:lpstr>
      <vt:lpstr>Context Free Grammars</vt:lpstr>
      <vt:lpstr>Dependency View</vt:lpstr>
      <vt:lpstr>Dependency View</vt:lpstr>
      <vt:lpstr>Dependency View</vt:lpstr>
      <vt:lpstr>Dependency View</vt:lpstr>
      <vt:lpstr>Dependency View</vt:lpstr>
      <vt:lpstr>Dependency View</vt:lpstr>
      <vt:lpstr>Universal Dependencies</vt:lpstr>
      <vt:lpstr>Institute of formal &amp; applies linguistics: UDPipe</vt:lpstr>
      <vt:lpstr>Open E_UD_syntacticParsing.R</vt:lpstr>
      <vt:lpstr>We can also do a dictionary based lemmatization</vt:lpstr>
      <vt:lpstr>Appendix – the less popular Stanford NLP project</vt:lpstr>
      <vt:lpstr>Instead of manually annotated tree files…</vt:lpstr>
      <vt:lpstr>Apache NLP is a java ML open source project</vt:lpstr>
      <vt:lpstr>Annotation Models</vt:lpstr>
      <vt:lpstr>PowerPoint Presentation</vt:lpstr>
      <vt:lpstr>library(openNLP)</vt:lpstr>
      <vt:lpstr>Nuances of openNLP</vt:lpstr>
      <vt:lpstr>Another TRAP!</vt:lpstr>
      <vt:lpstr>Let’s perform Named Entity Recognition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307</cp:revision>
  <dcterms:created xsi:type="dcterms:W3CDTF">2018-05-23T17:24:59Z</dcterms:created>
  <dcterms:modified xsi:type="dcterms:W3CDTF">2025-06-24T17:52:00Z</dcterms:modified>
</cp:coreProperties>
</file>