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811" r:id="rId2"/>
    <p:sldId id="815" r:id="rId3"/>
    <p:sldId id="397" r:id="rId4"/>
    <p:sldId id="447" r:id="rId5"/>
    <p:sldId id="809" r:id="rId6"/>
    <p:sldId id="395" r:id="rId7"/>
    <p:sldId id="350" r:id="rId8"/>
    <p:sldId id="383" r:id="rId9"/>
    <p:sldId id="384" r:id="rId10"/>
    <p:sldId id="357" r:id="rId11"/>
    <p:sldId id="448" r:id="rId12"/>
    <p:sldId id="449" r:id="rId13"/>
    <p:sldId id="816" r:id="rId14"/>
    <p:sldId id="372" r:id="rId15"/>
    <p:sldId id="392" r:id="rId16"/>
    <p:sldId id="450" r:id="rId17"/>
    <p:sldId id="386" r:id="rId18"/>
    <p:sldId id="423" r:id="rId19"/>
    <p:sldId id="424" r:id="rId20"/>
    <p:sldId id="425" r:id="rId21"/>
    <p:sldId id="808" r:id="rId22"/>
    <p:sldId id="365" r:id="rId23"/>
    <p:sldId id="355" r:id="rId24"/>
    <p:sldId id="349" r:id="rId25"/>
    <p:sldId id="366" r:id="rId26"/>
    <p:sldId id="358" r:id="rId27"/>
    <p:sldId id="820" r:id="rId28"/>
    <p:sldId id="852" r:id="rId29"/>
    <p:sldId id="821" r:id="rId30"/>
    <p:sldId id="839" r:id="rId31"/>
    <p:sldId id="840" r:id="rId32"/>
    <p:sldId id="841" r:id="rId33"/>
    <p:sldId id="842" r:id="rId34"/>
    <p:sldId id="837" r:id="rId35"/>
    <p:sldId id="838" r:id="rId36"/>
    <p:sldId id="843" r:id="rId37"/>
    <p:sldId id="827" r:id="rId38"/>
    <p:sldId id="824" r:id="rId39"/>
    <p:sldId id="825" r:id="rId40"/>
    <p:sldId id="851" r:id="rId41"/>
    <p:sldId id="823" r:id="rId42"/>
    <p:sldId id="844" r:id="rId43"/>
    <p:sldId id="845" r:id="rId44"/>
    <p:sldId id="846" r:id="rId45"/>
    <p:sldId id="847" r:id="rId46"/>
    <p:sldId id="848" r:id="rId47"/>
    <p:sldId id="849" r:id="rId48"/>
    <p:sldId id="81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0408" autoAdjust="0"/>
  </p:normalViewPr>
  <p:slideViewPr>
    <p:cSldViewPr snapToGrid="0">
      <p:cViewPr varScale="1">
        <p:scale>
          <a:sx n="97" d="100"/>
          <a:sy n="97" d="100"/>
        </p:scale>
        <p:origin x="200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2" Type="http://schemas.openxmlformats.org/officeDocument/2006/relationships/oleObject" Target="file:///C:\Stats\XLMinerHelp\CasebookMainFiles\TeX_files_1105\Images\CH2-XYPlots.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6122465045504891"/>
          <c:y val="6.6157925209539031E-2"/>
          <c:w val="0.777551795232578"/>
          <c:h val="0.75827160432471974"/>
        </c:manualLayout>
      </c:layout>
      <c:scatterChart>
        <c:scatterStyle val="smoothMarker"/>
        <c:varyColors val="0"/>
        <c:ser>
          <c:idx val="0"/>
          <c:order val="0"/>
          <c:spPr>
            <a:ln w="12700">
              <a:solidFill>
                <a:srgbClr val="000080"/>
              </a:solidFill>
              <a:prstDash val="solid"/>
            </a:ln>
          </c:spPr>
          <c:marker>
            <c:symbol val="diamond"/>
            <c:size val="5"/>
            <c:spPr>
              <a:solidFill>
                <a:srgbClr val="000080"/>
              </a:solidFill>
              <a:ln>
                <a:solidFill>
                  <a:srgbClr val="000080"/>
                </a:solidFill>
                <a:prstDash val="solid"/>
              </a:ln>
            </c:spPr>
          </c:marker>
          <c:xVal>
            <c:numRef>
              <c:f>Sheet1!$A$1:$A$7</c:f>
              <c:numCache>
                <c:formatCode>General</c:formatCode>
                <c:ptCount val="7"/>
                <c:pt idx="0">
                  <c:v>239</c:v>
                </c:pt>
                <c:pt idx="1">
                  <c:v>364</c:v>
                </c:pt>
                <c:pt idx="2">
                  <c:v>602</c:v>
                </c:pt>
                <c:pt idx="3">
                  <c:v>644</c:v>
                </c:pt>
                <c:pt idx="4">
                  <c:v>770</c:v>
                </c:pt>
                <c:pt idx="5">
                  <c:v>789</c:v>
                </c:pt>
                <c:pt idx="6">
                  <c:v>911</c:v>
                </c:pt>
              </c:numCache>
            </c:numRef>
          </c:xVal>
          <c:yVal>
            <c:numRef>
              <c:f>Sheet1!$B$1:$B$7</c:f>
              <c:numCache>
                <c:formatCode>General</c:formatCode>
                <c:ptCount val="7"/>
                <c:pt idx="0">
                  <c:v>514</c:v>
                </c:pt>
                <c:pt idx="1">
                  <c:v>789</c:v>
                </c:pt>
                <c:pt idx="2">
                  <c:v>550</c:v>
                </c:pt>
                <c:pt idx="3">
                  <c:v>1386</c:v>
                </c:pt>
                <c:pt idx="4">
                  <c:v>1394</c:v>
                </c:pt>
                <c:pt idx="5">
                  <c:v>1440</c:v>
                </c:pt>
                <c:pt idx="6">
                  <c:v>1354</c:v>
                </c:pt>
              </c:numCache>
            </c:numRef>
          </c:yVal>
          <c:smooth val="1"/>
          <c:extLst>
            <c:ext xmlns:c16="http://schemas.microsoft.com/office/drawing/2014/chart" uri="{C3380CC4-5D6E-409C-BE32-E72D297353CC}">
              <c16:uniqueId val="{00000000-BF04-457B-9C26-7CB189637C5F}"/>
            </c:ext>
          </c:extLst>
        </c:ser>
        <c:dLbls>
          <c:showLegendKey val="0"/>
          <c:showVal val="0"/>
          <c:showCatName val="0"/>
          <c:showSerName val="0"/>
          <c:showPercent val="0"/>
          <c:showBubbleSize val="0"/>
        </c:dLbls>
        <c:axId val="389614680"/>
        <c:axId val="389618992"/>
      </c:scatterChart>
      <c:valAx>
        <c:axId val="389614680"/>
        <c:scaling>
          <c:orientation val="minMax"/>
        </c:scaling>
        <c:delete val="0"/>
        <c:axPos val="b"/>
        <c:title>
          <c:tx>
            <c:rich>
              <a:bodyPr/>
              <a:lstStyle/>
              <a:p>
                <a:pPr>
                  <a:defRPr sz="1000" b="1" i="0" u="none" strike="noStrike" baseline="0">
                    <a:solidFill>
                      <a:srgbClr val="000000"/>
                    </a:solidFill>
                    <a:latin typeface="Arial"/>
                    <a:ea typeface="Arial"/>
                    <a:cs typeface="Arial"/>
                  </a:defRPr>
                </a:pPr>
                <a:r>
                  <a:rPr lang="en-US"/>
                  <a:t>Expenditure</a:t>
                </a:r>
              </a:p>
            </c:rich>
          </c:tx>
          <c:layout>
            <c:manualLayout>
              <c:xMode val="edge"/>
              <c:yMode val="edge"/>
              <c:x val="0.46734740448362211"/>
              <c:y val="0.90331013266870663"/>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389618992"/>
        <c:crosses val="autoZero"/>
        <c:crossBetween val="midCat"/>
      </c:valAx>
      <c:valAx>
        <c:axId val="389618992"/>
        <c:scaling>
          <c:orientation val="minMax"/>
        </c:scaling>
        <c:delete val="0"/>
        <c:axPos val="l"/>
        <c:title>
          <c:tx>
            <c:rich>
              <a:bodyPr/>
              <a:lstStyle/>
              <a:p>
                <a:pPr>
                  <a:defRPr sz="1000" b="1" i="0" u="none" strike="noStrike" baseline="0">
                    <a:solidFill>
                      <a:srgbClr val="000000"/>
                    </a:solidFill>
                    <a:latin typeface="Arial"/>
                    <a:ea typeface="Arial"/>
                    <a:cs typeface="Arial"/>
                  </a:defRPr>
                </a:pPr>
                <a:r>
                  <a:rPr lang="en-US"/>
                  <a:t>Revenue</a:t>
                </a:r>
              </a:p>
            </c:rich>
          </c:tx>
          <c:layout>
            <c:manualLayout>
              <c:xMode val="edge"/>
              <c:yMode val="edge"/>
              <c:x val="3.2653093763047945E-2"/>
              <c:y val="0.36895765982243039"/>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000" b="0" i="0" u="none" strike="noStrike" baseline="0">
                <a:solidFill>
                  <a:srgbClr val="000000"/>
                </a:solidFill>
                <a:latin typeface="Arial"/>
                <a:ea typeface="Arial"/>
                <a:cs typeface="Arial"/>
              </a:defRPr>
            </a:pPr>
            <a:endParaRPr lang="en-US"/>
          </a:p>
        </c:txPr>
        <c:crossAx val="389614680"/>
        <c:crosses val="autoZero"/>
        <c:crossBetween val="midCat"/>
      </c:valAx>
      <c:spPr>
        <a:solidFill>
          <a:srgbClr val="C0C0C0"/>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1000" b="0" i="0" u="none" strike="noStrike" baseline="0">
          <a:solidFill>
            <a:srgbClr val="000000"/>
          </a:solidFill>
          <a:latin typeface="Arial"/>
          <a:ea typeface="Arial"/>
          <a:cs typeface="Arial"/>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65EBEA-1279-4717-BD27-C7EE495077BF}"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US"/>
        </a:p>
      </dgm:t>
    </dgm:pt>
    <dgm:pt modelId="{8E297FBB-70E8-484D-ADDA-349C5C5EC0DA}">
      <dgm:prSet phldrT="[Text]"/>
      <dgm:spPr/>
      <dgm:t>
        <a:bodyPr/>
        <a:lstStyle/>
        <a:p>
          <a:r>
            <a:rPr lang="en-US" dirty="0"/>
            <a:t>Best Possible Model</a:t>
          </a:r>
        </a:p>
      </dgm:t>
    </dgm:pt>
    <dgm:pt modelId="{23DED236-7B76-43EA-AFA6-B4812BAB3BCB}" type="parTrans" cxnId="{A7002C5F-88B1-4ACC-8329-9D655579EE97}">
      <dgm:prSet/>
      <dgm:spPr/>
      <dgm:t>
        <a:bodyPr/>
        <a:lstStyle/>
        <a:p>
          <a:endParaRPr lang="en-US"/>
        </a:p>
      </dgm:t>
    </dgm:pt>
    <dgm:pt modelId="{B9E7B344-52DB-41A9-AAEF-106B6B018EB2}" type="sibTrans" cxnId="{A7002C5F-88B1-4ACC-8329-9D655579EE97}">
      <dgm:prSet/>
      <dgm:spPr/>
      <dgm:t>
        <a:bodyPr/>
        <a:lstStyle/>
        <a:p>
          <a:endParaRPr lang="en-US"/>
        </a:p>
      </dgm:t>
    </dgm:pt>
    <dgm:pt modelId="{F0C3C22E-A72F-42E3-A5D8-EAA1324E493B}">
      <dgm:prSet phldrT="[Text]"/>
      <dgm:spPr>
        <a:solidFill>
          <a:schemeClr val="accent6">
            <a:lumMod val="60000"/>
            <a:lumOff val="40000"/>
          </a:schemeClr>
        </a:solidFill>
      </dgm:spPr>
      <dgm:t>
        <a:bodyPr/>
        <a:lstStyle/>
        <a:p>
          <a:r>
            <a:rPr lang="en-US" dirty="0"/>
            <a:t>Patient Factor Information</a:t>
          </a:r>
        </a:p>
      </dgm:t>
    </dgm:pt>
    <dgm:pt modelId="{49654E44-832B-48D8-8A88-7432BEEA0E73}" type="parTrans" cxnId="{69AC3E77-ABAE-45D3-84D5-F50844D5597C}">
      <dgm:prSet/>
      <dgm:spPr/>
      <dgm:t>
        <a:bodyPr/>
        <a:lstStyle/>
        <a:p>
          <a:endParaRPr lang="en-US"/>
        </a:p>
      </dgm:t>
    </dgm:pt>
    <dgm:pt modelId="{4B9BB6FB-1477-4FDE-A007-2D1D941AEBFD}" type="sibTrans" cxnId="{69AC3E77-ABAE-45D3-84D5-F50844D5597C}">
      <dgm:prSet/>
      <dgm:spPr/>
      <dgm:t>
        <a:bodyPr/>
        <a:lstStyle/>
        <a:p>
          <a:endParaRPr lang="en-US"/>
        </a:p>
      </dgm:t>
    </dgm:pt>
    <dgm:pt modelId="{76C31FE6-5829-4489-A402-945C32DE4741}">
      <dgm:prSet phldrT="[Text]"/>
      <dgm:spPr>
        <a:solidFill>
          <a:schemeClr val="accent6">
            <a:lumMod val="60000"/>
            <a:lumOff val="40000"/>
          </a:schemeClr>
        </a:solidFill>
      </dgm:spPr>
      <dgm:t>
        <a:bodyPr/>
        <a:lstStyle/>
        <a:p>
          <a:r>
            <a:rPr lang="en-US" dirty="0"/>
            <a:t>Numeric Information</a:t>
          </a:r>
        </a:p>
      </dgm:t>
    </dgm:pt>
    <dgm:pt modelId="{59C22A17-0850-49C4-8783-ED057382F21E}" type="parTrans" cxnId="{2F432543-80D3-497D-A9EB-2FAF5BB3BCF1}">
      <dgm:prSet/>
      <dgm:spPr/>
      <dgm:t>
        <a:bodyPr/>
        <a:lstStyle/>
        <a:p>
          <a:endParaRPr lang="en-US"/>
        </a:p>
      </dgm:t>
    </dgm:pt>
    <dgm:pt modelId="{F2B9525B-0B5E-4B84-A400-C71062C12E54}" type="sibTrans" cxnId="{2F432543-80D3-497D-A9EB-2FAF5BB3BCF1}">
      <dgm:prSet/>
      <dgm:spPr/>
      <dgm:t>
        <a:bodyPr/>
        <a:lstStyle/>
        <a:p>
          <a:endParaRPr lang="en-US"/>
        </a:p>
      </dgm:t>
    </dgm:pt>
    <dgm:pt modelId="{F315DE48-E7DC-4B9D-AA90-BEEB45CC9F8B}">
      <dgm:prSet phldrT="[Text]"/>
      <dgm:spPr>
        <a:solidFill>
          <a:schemeClr val="accent6">
            <a:lumMod val="60000"/>
            <a:lumOff val="40000"/>
          </a:schemeClr>
        </a:solidFill>
      </dgm:spPr>
      <dgm:t>
        <a:bodyPr/>
        <a:lstStyle/>
        <a:p>
          <a:r>
            <a:rPr lang="en-US" dirty="0"/>
            <a:t>Information from text</a:t>
          </a:r>
        </a:p>
      </dgm:t>
    </dgm:pt>
    <dgm:pt modelId="{6DE10D35-E2C0-4531-B887-4F26096BB81C}" type="parTrans" cxnId="{26E6FA02-9B15-4A58-94D1-3CB65B58C195}">
      <dgm:prSet/>
      <dgm:spPr/>
      <dgm:t>
        <a:bodyPr/>
        <a:lstStyle/>
        <a:p>
          <a:endParaRPr lang="en-US"/>
        </a:p>
      </dgm:t>
    </dgm:pt>
    <dgm:pt modelId="{4453BA22-6599-45AB-8D06-B14386241D2E}" type="sibTrans" cxnId="{26E6FA02-9B15-4A58-94D1-3CB65B58C195}">
      <dgm:prSet/>
      <dgm:spPr/>
      <dgm:t>
        <a:bodyPr/>
        <a:lstStyle/>
        <a:p>
          <a:endParaRPr lang="en-US"/>
        </a:p>
      </dgm:t>
    </dgm:pt>
    <dgm:pt modelId="{A5FC397E-4FE7-4D3A-AB2C-094C077EECF4}" type="pres">
      <dgm:prSet presAssocID="{1465EBEA-1279-4717-BD27-C7EE495077BF}" presName="Name0" presStyleCnt="0">
        <dgm:presLayoutVars>
          <dgm:chMax val="1"/>
          <dgm:chPref val="1"/>
          <dgm:dir/>
          <dgm:animOne val="branch"/>
          <dgm:animLvl val="lvl"/>
        </dgm:presLayoutVars>
      </dgm:prSet>
      <dgm:spPr/>
    </dgm:pt>
    <dgm:pt modelId="{1A9081B5-F627-460B-B42D-CA1BBAC2009F}" type="pres">
      <dgm:prSet presAssocID="{8E297FBB-70E8-484D-ADDA-349C5C5EC0DA}" presName="singleCycle" presStyleCnt="0"/>
      <dgm:spPr/>
    </dgm:pt>
    <dgm:pt modelId="{999BCBA0-BD09-4951-8BEA-D7F0F8386C69}" type="pres">
      <dgm:prSet presAssocID="{8E297FBB-70E8-484D-ADDA-349C5C5EC0DA}" presName="singleCenter" presStyleLbl="node1" presStyleIdx="0" presStyleCnt="4" custScaleX="149068" custLinFactNeighborX="0" custLinFactNeighborY="-13800">
        <dgm:presLayoutVars>
          <dgm:chMax val="7"/>
          <dgm:chPref val="7"/>
        </dgm:presLayoutVars>
      </dgm:prSet>
      <dgm:spPr/>
    </dgm:pt>
    <dgm:pt modelId="{266CC23F-8EE7-4220-A778-40047914545C}" type="pres">
      <dgm:prSet presAssocID="{49654E44-832B-48D8-8A88-7432BEEA0E73}" presName="Name56" presStyleLbl="parChTrans1D2" presStyleIdx="0" presStyleCnt="3"/>
      <dgm:spPr/>
    </dgm:pt>
    <dgm:pt modelId="{27261355-E33A-4B4A-B454-3F0124F10E10}" type="pres">
      <dgm:prSet presAssocID="{F0C3C22E-A72F-42E3-A5D8-EAA1324E493B}" presName="text0" presStyleLbl="node1" presStyleIdx="1" presStyleCnt="4" custScaleX="222490">
        <dgm:presLayoutVars>
          <dgm:bulletEnabled val="1"/>
        </dgm:presLayoutVars>
      </dgm:prSet>
      <dgm:spPr/>
    </dgm:pt>
    <dgm:pt modelId="{C61EB7C8-4F12-44FC-8F53-5AADCCEF3A7B}" type="pres">
      <dgm:prSet presAssocID="{59C22A17-0850-49C4-8783-ED057382F21E}" presName="Name56" presStyleLbl="parChTrans1D2" presStyleIdx="1" presStyleCnt="3"/>
      <dgm:spPr/>
    </dgm:pt>
    <dgm:pt modelId="{8EFE59FE-7F14-4698-9B8A-BE834E15010C}" type="pres">
      <dgm:prSet presAssocID="{76C31FE6-5829-4489-A402-945C32DE4741}" presName="text0" presStyleLbl="node1" presStyleIdx="2" presStyleCnt="4" custScaleX="222490">
        <dgm:presLayoutVars>
          <dgm:bulletEnabled val="1"/>
        </dgm:presLayoutVars>
      </dgm:prSet>
      <dgm:spPr/>
    </dgm:pt>
    <dgm:pt modelId="{7365E4B8-67AF-4B74-B4DC-BE28DDEAAE6F}" type="pres">
      <dgm:prSet presAssocID="{6DE10D35-E2C0-4531-B887-4F26096BB81C}" presName="Name56" presStyleLbl="parChTrans1D2" presStyleIdx="2" presStyleCnt="3"/>
      <dgm:spPr/>
    </dgm:pt>
    <dgm:pt modelId="{795AE095-0DDB-495C-B54B-B3F2F1A07408}" type="pres">
      <dgm:prSet presAssocID="{F315DE48-E7DC-4B9D-AA90-BEEB45CC9F8B}" presName="text0" presStyleLbl="node1" presStyleIdx="3" presStyleCnt="4" custScaleX="222490">
        <dgm:presLayoutVars>
          <dgm:bulletEnabled val="1"/>
        </dgm:presLayoutVars>
      </dgm:prSet>
      <dgm:spPr/>
    </dgm:pt>
  </dgm:ptLst>
  <dgm:cxnLst>
    <dgm:cxn modelId="{26E6FA02-9B15-4A58-94D1-3CB65B58C195}" srcId="{8E297FBB-70E8-484D-ADDA-349C5C5EC0DA}" destId="{F315DE48-E7DC-4B9D-AA90-BEEB45CC9F8B}" srcOrd="2" destOrd="0" parTransId="{6DE10D35-E2C0-4531-B887-4F26096BB81C}" sibTransId="{4453BA22-6599-45AB-8D06-B14386241D2E}"/>
    <dgm:cxn modelId="{D5622825-0DB4-48EA-AEB5-BCFA2E942A6E}" type="presOf" srcId="{F315DE48-E7DC-4B9D-AA90-BEEB45CC9F8B}" destId="{795AE095-0DDB-495C-B54B-B3F2F1A07408}" srcOrd="0" destOrd="0" presId="urn:microsoft.com/office/officeart/2008/layout/RadialCluster"/>
    <dgm:cxn modelId="{72FA942B-9893-486D-8C58-9313F146ED56}" type="presOf" srcId="{8E297FBB-70E8-484D-ADDA-349C5C5EC0DA}" destId="{999BCBA0-BD09-4951-8BEA-D7F0F8386C69}" srcOrd="0" destOrd="0" presId="urn:microsoft.com/office/officeart/2008/layout/RadialCluster"/>
    <dgm:cxn modelId="{D0447430-E18B-473F-9087-B013AEE0E78A}" type="presOf" srcId="{76C31FE6-5829-4489-A402-945C32DE4741}" destId="{8EFE59FE-7F14-4698-9B8A-BE834E15010C}" srcOrd="0" destOrd="0" presId="urn:microsoft.com/office/officeart/2008/layout/RadialCluster"/>
    <dgm:cxn modelId="{2F432543-80D3-497D-A9EB-2FAF5BB3BCF1}" srcId="{8E297FBB-70E8-484D-ADDA-349C5C5EC0DA}" destId="{76C31FE6-5829-4489-A402-945C32DE4741}" srcOrd="1" destOrd="0" parTransId="{59C22A17-0850-49C4-8783-ED057382F21E}" sibTransId="{F2B9525B-0B5E-4B84-A400-C71062C12E54}"/>
    <dgm:cxn modelId="{A7002C5F-88B1-4ACC-8329-9D655579EE97}" srcId="{1465EBEA-1279-4717-BD27-C7EE495077BF}" destId="{8E297FBB-70E8-484D-ADDA-349C5C5EC0DA}" srcOrd="0" destOrd="0" parTransId="{23DED236-7B76-43EA-AFA6-B4812BAB3BCB}" sibTransId="{B9E7B344-52DB-41A9-AAEF-106B6B018EB2}"/>
    <dgm:cxn modelId="{69AC3E77-ABAE-45D3-84D5-F50844D5597C}" srcId="{8E297FBB-70E8-484D-ADDA-349C5C5EC0DA}" destId="{F0C3C22E-A72F-42E3-A5D8-EAA1324E493B}" srcOrd="0" destOrd="0" parTransId="{49654E44-832B-48D8-8A88-7432BEEA0E73}" sibTransId="{4B9BB6FB-1477-4FDE-A007-2D1D941AEBFD}"/>
    <dgm:cxn modelId="{4C0C4893-76A7-413C-A1E4-D6DA7F0ACC7D}" type="presOf" srcId="{59C22A17-0850-49C4-8783-ED057382F21E}" destId="{C61EB7C8-4F12-44FC-8F53-5AADCCEF3A7B}" srcOrd="0" destOrd="0" presId="urn:microsoft.com/office/officeart/2008/layout/RadialCluster"/>
    <dgm:cxn modelId="{6DF40F96-250F-4D3C-8A46-52C9DAAF41A6}" type="presOf" srcId="{F0C3C22E-A72F-42E3-A5D8-EAA1324E493B}" destId="{27261355-E33A-4B4A-B454-3F0124F10E10}" srcOrd="0" destOrd="0" presId="urn:microsoft.com/office/officeart/2008/layout/RadialCluster"/>
    <dgm:cxn modelId="{EBF33CBE-17BB-4239-85E4-990CC6B9B202}" type="presOf" srcId="{1465EBEA-1279-4717-BD27-C7EE495077BF}" destId="{A5FC397E-4FE7-4D3A-AB2C-094C077EECF4}" srcOrd="0" destOrd="0" presId="urn:microsoft.com/office/officeart/2008/layout/RadialCluster"/>
    <dgm:cxn modelId="{EAB95AC5-33EC-4191-823A-8FDF69FC2220}" type="presOf" srcId="{6DE10D35-E2C0-4531-B887-4F26096BB81C}" destId="{7365E4B8-67AF-4B74-B4DC-BE28DDEAAE6F}" srcOrd="0" destOrd="0" presId="urn:microsoft.com/office/officeart/2008/layout/RadialCluster"/>
    <dgm:cxn modelId="{C29415E2-9021-4BD8-9D56-9D9659A59193}" type="presOf" srcId="{49654E44-832B-48D8-8A88-7432BEEA0E73}" destId="{266CC23F-8EE7-4220-A778-40047914545C}" srcOrd="0" destOrd="0" presId="urn:microsoft.com/office/officeart/2008/layout/RadialCluster"/>
    <dgm:cxn modelId="{8E748920-5F9C-40B9-A725-24CB01F8D230}" type="presParOf" srcId="{A5FC397E-4FE7-4D3A-AB2C-094C077EECF4}" destId="{1A9081B5-F627-460B-B42D-CA1BBAC2009F}" srcOrd="0" destOrd="0" presId="urn:microsoft.com/office/officeart/2008/layout/RadialCluster"/>
    <dgm:cxn modelId="{A4881FDB-E024-4F0D-B153-A3A8CB63E71F}" type="presParOf" srcId="{1A9081B5-F627-460B-B42D-CA1BBAC2009F}" destId="{999BCBA0-BD09-4951-8BEA-D7F0F8386C69}" srcOrd="0" destOrd="0" presId="urn:microsoft.com/office/officeart/2008/layout/RadialCluster"/>
    <dgm:cxn modelId="{715DA0BF-6C85-417D-B0C1-6F21BA85770D}" type="presParOf" srcId="{1A9081B5-F627-460B-B42D-CA1BBAC2009F}" destId="{266CC23F-8EE7-4220-A778-40047914545C}" srcOrd="1" destOrd="0" presId="urn:microsoft.com/office/officeart/2008/layout/RadialCluster"/>
    <dgm:cxn modelId="{3CA38A3A-CC1E-4592-B99A-315BCC40B75D}" type="presParOf" srcId="{1A9081B5-F627-460B-B42D-CA1BBAC2009F}" destId="{27261355-E33A-4B4A-B454-3F0124F10E10}" srcOrd="2" destOrd="0" presId="urn:microsoft.com/office/officeart/2008/layout/RadialCluster"/>
    <dgm:cxn modelId="{B9442AF5-10F2-402E-8424-5EE17CC689CA}" type="presParOf" srcId="{1A9081B5-F627-460B-B42D-CA1BBAC2009F}" destId="{C61EB7C8-4F12-44FC-8F53-5AADCCEF3A7B}" srcOrd="3" destOrd="0" presId="urn:microsoft.com/office/officeart/2008/layout/RadialCluster"/>
    <dgm:cxn modelId="{0871B468-957F-4D2D-A675-4F8B88818FB3}" type="presParOf" srcId="{1A9081B5-F627-460B-B42D-CA1BBAC2009F}" destId="{8EFE59FE-7F14-4698-9B8A-BE834E15010C}" srcOrd="4" destOrd="0" presId="urn:microsoft.com/office/officeart/2008/layout/RadialCluster"/>
    <dgm:cxn modelId="{CAD9DC6E-A4B6-459B-9F78-5536343C94F6}" type="presParOf" srcId="{1A9081B5-F627-460B-B42D-CA1BBAC2009F}" destId="{7365E4B8-67AF-4B74-B4DC-BE28DDEAAE6F}" srcOrd="5" destOrd="0" presId="urn:microsoft.com/office/officeart/2008/layout/RadialCluster"/>
    <dgm:cxn modelId="{AD1090A9-D1B1-4068-83BC-FA0A2AE4232D}" type="presParOf" srcId="{1A9081B5-F627-460B-B42D-CA1BBAC2009F}" destId="{795AE095-0DDB-495C-B54B-B3F2F1A07408}"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BCBA0-BD09-4951-8BEA-D7F0F8386C69}">
      <dsp:nvSpPr>
        <dsp:cNvPr id="0" name=""/>
        <dsp:cNvSpPr/>
      </dsp:nvSpPr>
      <dsp:spPr>
        <a:xfrm>
          <a:off x="3405353" y="1382281"/>
          <a:ext cx="1828796" cy="12268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Best Possible Model</a:t>
          </a:r>
        </a:p>
      </dsp:txBody>
      <dsp:txXfrm>
        <a:off x="3465241" y="1442169"/>
        <a:ext cx="1709020" cy="1107044"/>
      </dsp:txXfrm>
    </dsp:sp>
    <dsp:sp modelId="{266CC23F-8EE7-4220-A778-40047914545C}">
      <dsp:nvSpPr>
        <dsp:cNvPr id="0" name=""/>
        <dsp:cNvSpPr/>
      </dsp:nvSpPr>
      <dsp:spPr>
        <a:xfrm rot="16200000">
          <a:off x="4149594" y="1212123"/>
          <a:ext cx="340314" cy="0"/>
        </a:xfrm>
        <a:custGeom>
          <a:avLst/>
          <a:gdLst/>
          <a:ahLst/>
          <a:cxnLst/>
          <a:rect l="0" t="0" r="0" b="0"/>
          <a:pathLst>
            <a:path>
              <a:moveTo>
                <a:pt x="0" y="0"/>
              </a:moveTo>
              <a:lnTo>
                <a:pt x="340314"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61355-E33A-4B4A-B454-3F0124F10E10}">
      <dsp:nvSpPr>
        <dsp:cNvPr id="0" name=""/>
        <dsp:cNvSpPr/>
      </dsp:nvSpPr>
      <dsp:spPr>
        <a:xfrm>
          <a:off x="3405352" y="219996"/>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Patient Factor Information</a:t>
          </a:r>
        </a:p>
      </dsp:txBody>
      <dsp:txXfrm>
        <a:off x="3445477" y="260121"/>
        <a:ext cx="1748549" cy="741719"/>
      </dsp:txXfrm>
    </dsp:sp>
    <dsp:sp modelId="{C61EB7C8-4F12-44FC-8F53-5AADCCEF3A7B}">
      <dsp:nvSpPr>
        <dsp:cNvPr id="0" name=""/>
        <dsp:cNvSpPr/>
      </dsp:nvSpPr>
      <dsp:spPr>
        <a:xfrm rot="2511711">
          <a:off x="492049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FE59FE-7F14-4698-9B8A-BE834E15010C}">
      <dsp:nvSpPr>
        <dsp:cNvPr id="0" name=""/>
        <dsp:cNvSpPr/>
      </dsp:nvSpPr>
      <dsp:spPr>
        <a:xfrm>
          <a:off x="5037773"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Numeric Information</a:t>
          </a:r>
        </a:p>
      </dsp:txBody>
      <dsp:txXfrm>
        <a:off x="5077898" y="3087558"/>
        <a:ext cx="1748549" cy="741719"/>
      </dsp:txXfrm>
    </dsp:sp>
    <dsp:sp modelId="{7365E4B8-67AF-4B74-B4DC-BE28DDEAAE6F}">
      <dsp:nvSpPr>
        <dsp:cNvPr id="0" name=""/>
        <dsp:cNvSpPr/>
      </dsp:nvSpPr>
      <dsp:spPr>
        <a:xfrm rot="8288289">
          <a:off x="3062167" y="2828267"/>
          <a:ext cx="656838" cy="0"/>
        </a:xfrm>
        <a:custGeom>
          <a:avLst/>
          <a:gdLst/>
          <a:ahLst/>
          <a:cxnLst/>
          <a:rect l="0" t="0" r="0" b="0"/>
          <a:pathLst>
            <a:path>
              <a:moveTo>
                <a:pt x="0" y="0"/>
              </a:moveTo>
              <a:lnTo>
                <a:pt x="65683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5AE095-0DDB-495C-B54B-B3F2F1A07408}">
      <dsp:nvSpPr>
        <dsp:cNvPr id="0" name=""/>
        <dsp:cNvSpPr/>
      </dsp:nvSpPr>
      <dsp:spPr>
        <a:xfrm>
          <a:off x="1772930" y="3047433"/>
          <a:ext cx="1828799" cy="821969"/>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from text</a:t>
          </a:r>
        </a:p>
      </dsp:txBody>
      <dsp:txXfrm>
        <a:off x="1813055" y="3087558"/>
        <a:ext cx="1748549" cy="741719"/>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6/24/25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1A90D603-3AC1-4957-9F06-296EB9CD5782}" type="slidenum">
              <a:rPr lang="en-US" altLang="en-US" smtClean="0">
                <a:solidFill>
                  <a:prstClr val="black"/>
                </a:solidFill>
              </a:rPr>
              <a:pPr>
                <a:defRPr/>
              </a:pPr>
              <a:t>2</a:t>
            </a:fld>
            <a:endParaRPr lang="en-US" altLang="en-US">
              <a:solidFill>
                <a:prstClr val="black"/>
              </a:solidFill>
            </a:endParaRPr>
          </a:p>
        </p:txBody>
      </p:sp>
    </p:spTree>
    <p:extLst>
      <p:ext uri="{BB962C8B-B14F-4D97-AF65-F5344CB8AC3E}">
        <p14:creationId xmlns:p14="http://schemas.microsoft.com/office/powerpoint/2010/main" val="779369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The key difference between these two is the penalty term.</a:t>
            </a:r>
            <a:endParaRPr lang="en-US" dirty="0"/>
          </a:p>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37</a:t>
            </a:fld>
            <a:endParaRPr lang="en-US"/>
          </a:p>
        </p:txBody>
      </p:sp>
    </p:spTree>
    <p:extLst>
      <p:ext uri="{BB962C8B-B14F-4D97-AF65-F5344CB8AC3E}">
        <p14:creationId xmlns:p14="http://schemas.microsoft.com/office/powerpoint/2010/main" val="2728290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41</a:t>
            </a:fld>
            <a:endParaRPr lang="en-US"/>
          </a:p>
        </p:txBody>
      </p:sp>
    </p:spTree>
    <p:extLst>
      <p:ext uri="{BB962C8B-B14F-4D97-AF65-F5344CB8AC3E}">
        <p14:creationId xmlns:p14="http://schemas.microsoft.com/office/powerpoint/2010/main" val="3166610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want to “spend” data</a:t>
            </a:r>
          </a:p>
        </p:txBody>
      </p:sp>
      <p:sp>
        <p:nvSpPr>
          <p:cNvPr id="4" name="Slide Number Placeholder 3"/>
          <p:cNvSpPr>
            <a:spLocks noGrp="1"/>
          </p:cNvSpPr>
          <p:nvPr>
            <p:ph type="sldNum" sz="quarter" idx="10"/>
          </p:nvPr>
        </p:nvSpPr>
        <p:spPr/>
        <p:txBody>
          <a:bodyPr/>
          <a:lstStyle/>
          <a:p>
            <a:fld id="{24E9AA13-E3FC-4BB6-B68D-5F0F5803D716}" type="slidenum">
              <a:rPr lang="en-US" smtClean="0"/>
              <a:t>3</a:t>
            </a:fld>
            <a:endParaRPr lang="en-US"/>
          </a:p>
        </p:txBody>
      </p:sp>
    </p:spTree>
    <p:extLst>
      <p:ext uri="{BB962C8B-B14F-4D97-AF65-F5344CB8AC3E}">
        <p14:creationId xmlns:p14="http://schemas.microsoft.com/office/powerpoint/2010/main" val="2398151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want to “spend” data</a:t>
            </a:r>
          </a:p>
        </p:txBody>
      </p:sp>
      <p:sp>
        <p:nvSpPr>
          <p:cNvPr id="4" name="Slide Number Placeholder 3"/>
          <p:cNvSpPr>
            <a:spLocks noGrp="1"/>
          </p:cNvSpPr>
          <p:nvPr>
            <p:ph type="sldNum" sz="quarter" idx="10"/>
          </p:nvPr>
        </p:nvSpPr>
        <p:spPr/>
        <p:txBody>
          <a:bodyPr/>
          <a:lstStyle/>
          <a:p>
            <a:fld id="{24E9AA13-E3FC-4BB6-B68D-5F0F5803D716}" type="slidenum">
              <a:rPr lang="en-US" smtClean="0"/>
              <a:t>4</a:t>
            </a:fld>
            <a:endParaRPr lang="en-US"/>
          </a:p>
        </p:txBody>
      </p:sp>
    </p:spTree>
    <p:extLst>
      <p:ext uri="{BB962C8B-B14F-4D97-AF65-F5344CB8AC3E}">
        <p14:creationId xmlns:p14="http://schemas.microsoft.com/office/powerpoint/2010/main" val="62380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8852"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D338F2CF-F941-4458-88EA-D525D13A94C6}" type="slidenum">
              <a:rPr lang="en-US" altLang="en-US" sz="1200"/>
              <a:pPr algn="r"/>
              <a:t>6</a:t>
            </a:fld>
            <a:endParaRPr lang="en-US" altLang="en-US" sz="1200"/>
          </a:p>
        </p:txBody>
      </p:sp>
    </p:spTree>
    <p:extLst>
      <p:ext uri="{BB962C8B-B14F-4D97-AF65-F5344CB8AC3E}">
        <p14:creationId xmlns:p14="http://schemas.microsoft.com/office/powerpoint/2010/main" val="208115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7</a:t>
            </a:fld>
            <a:endParaRPr lang="en-US"/>
          </a:p>
        </p:txBody>
      </p:sp>
    </p:spTree>
    <p:extLst>
      <p:ext uri="{BB962C8B-B14F-4D97-AF65-F5344CB8AC3E}">
        <p14:creationId xmlns:p14="http://schemas.microsoft.com/office/powerpoint/2010/main" val="169195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we expect the</a:t>
            </a:r>
            <a:r>
              <a:rPr lang="en-US" baseline="0" dirty="0"/>
              <a:t> beta signs to be?  </a:t>
            </a:r>
            <a:r>
              <a:rPr lang="en-US" baseline="0" dirty="0" err="1"/>
              <a:t>Whats</a:t>
            </a:r>
            <a:r>
              <a:rPr lang="en-US" baseline="0" dirty="0"/>
              <a:t> the relationship the information has with ice cream sales?</a:t>
            </a:r>
          </a:p>
          <a:p>
            <a:r>
              <a:rPr lang="en-US" baseline="0" dirty="0"/>
              <a:t>Temp goes up? Sales go up.  Temp goes down? Sales go down.  Positive relationship</a:t>
            </a:r>
          </a:p>
          <a:p>
            <a:r>
              <a:rPr lang="en-US" baseline="0" dirty="0"/>
              <a:t>Price goes up?  Sales go down.  Price goes down?  Sales go up.  Negative relationship</a:t>
            </a:r>
            <a:endParaRPr lang="en-US" dirty="0"/>
          </a:p>
        </p:txBody>
      </p:sp>
      <p:sp>
        <p:nvSpPr>
          <p:cNvPr id="4" name="Slide Number Placeholder 3"/>
          <p:cNvSpPr>
            <a:spLocks noGrp="1"/>
          </p:cNvSpPr>
          <p:nvPr>
            <p:ph type="sldNum" sz="quarter" idx="10"/>
          </p:nvPr>
        </p:nvSpPr>
        <p:spPr/>
        <p:txBody>
          <a:bodyPr/>
          <a:lstStyle/>
          <a:p>
            <a:fld id="{24E9AA13-E3FC-4BB6-B68D-5F0F5803D716}" type="slidenum">
              <a:rPr lang="en-US" smtClean="0"/>
              <a:t>8</a:t>
            </a:fld>
            <a:endParaRPr lang="en-US"/>
          </a:p>
        </p:txBody>
      </p:sp>
    </p:spTree>
    <p:extLst>
      <p:ext uri="{BB962C8B-B14F-4D97-AF65-F5344CB8AC3E}">
        <p14:creationId xmlns:p14="http://schemas.microsoft.com/office/powerpoint/2010/main" val="1766723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3277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975CC-E332-43B8-8DCA-DDD4F6FC02B1}"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extLst>
      <p:ext uri="{BB962C8B-B14F-4D97-AF65-F5344CB8AC3E}">
        <p14:creationId xmlns:p14="http://schemas.microsoft.com/office/powerpoint/2010/main" val="333021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E9AA13-E3FC-4BB6-B68D-5F0F5803D716}" type="slidenum">
              <a:rPr lang="en-US" smtClean="0"/>
              <a:t>12</a:t>
            </a:fld>
            <a:endParaRPr lang="en-US"/>
          </a:p>
        </p:txBody>
      </p:sp>
    </p:spTree>
    <p:extLst>
      <p:ext uri="{BB962C8B-B14F-4D97-AF65-F5344CB8AC3E}">
        <p14:creationId xmlns:p14="http://schemas.microsoft.com/office/powerpoint/2010/main" val="2296307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z="1200" b="0" i="0" kern="1200" dirty="0">
                <a:solidFill>
                  <a:schemeClr val="tx1"/>
                </a:solidFill>
                <a:effectLst/>
                <a:latin typeface="+mn-lt"/>
                <a:ea typeface="+mn-ea"/>
                <a:cs typeface="+mn-cs"/>
              </a:rPr>
              <a:t>Logit = log odds = logarithm of the odds p/(1 − p) </a:t>
            </a:r>
          </a:p>
          <a:p>
            <a:pPr eaLnBrk="1" hangingPunct="1">
              <a:spcBef>
                <a:spcPct val="0"/>
              </a:spcBef>
            </a:pPr>
            <a:endParaRPr lang="en-US" altLang="en-US" sz="1200" b="0" i="0" kern="1200" dirty="0">
              <a:solidFill>
                <a:schemeClr val="tx1"/>
              </a:solidFill>
              <a:effectLst/>
              <a:latin typeface="+mn-lt"/>
              <a:ea typeface="+mn-ea"/>
              <a:cs typeface="+mn-cs"/>
            </a:endParaRPr>
          </a:p>
          <a:p>
            <a:pPr eaLnBrk="1" hangingPunct="1">
              <a:spcBef>
                <a:spcPct val="0"/>
              </a:spcBef>
            </a:pPr>
            <a:r>
              <a:rPr lang="en-US" altLang="en-US" sz="1200" b="0" i="0" kern="1200" dirty="0">
                <a:solidFill>
                  <a:schemeClr val="tx1"/>
                </a:solidFill>
                <a:effectLst/>
                <a:latin typeface="+mn-lt"/>
                <a:ea typeface="+mn-ea"/>
                <a:cs typeface="+mn-cs"/>
              </a:rPr>
              <a:t>Ln(p/(1-p) = b0 + b1 +</a:t>
            </a:r>
            <a:r>
              <a:rPr lang="en-US" altLang="en-US" sz="1200" b="0" i="0" kern="1200" baseline="0" dirty="0">
                <a:solidFill>
                  <a:schemeClr val="tx1"/>
                </a:solidFill>
                <a:effectLst/>
                <a:latin typeface="+mn-lt"/>
                <a:ea typeface="+mn-ea"/>
                <a:cs typeface="+mn-cs"/>
              </a:rPr>
              <a:t> b2 …e</a:t>
            </a:r>
          </a:p>
          <a:p>
            <a:pPr eaLnBrk="1" hangingPunct="1">
              <a:spcBef>
                <a:spcPct val="0"/>
              </a:spcBef>
            </a:pPr>
            <a:endParaRPr lang="en-US" altLang="en-US" sz="1200" b="0" i="0" kern="1200" baseline="0" dirty="0">
              <a:solidFill>
                <a:schemeClr val="tx1"/>
              </a:solidFill>
              <a:effectLst/>
              <a:latin typeface="+mn-lt"/>
              <a:ea typeface="+mn-ea"/>
              <a:cs typeface="+mn-cs"/>
            </a:endParaRPr>
          </a:p>
          <a:p>
            <a:pPr eaLnBrk="1" hangingPunct="1">
              <a:spcBef>
                <a:spcPct val="0"/>
              </a:spcBef>
            </a:pPr>
            <a:r>
              <a:rPr lang="en-US" sz="1200" b="0" i="0" kern="1200" dirty="0">
                <a:solidFill>
                  <a:schemeClr val="tx1"/>
                </a:solidFill>
                <a:effectLst/>
                <a:latin typeface="+mn-lt"/>
                <a:ea typeface="+mn-ea"/>
                <a:cs typeface="+mn-cs"/>
              </a:rPr>
              <a:t>P is defined as the probability that Y=1 then we take the log odds</a:t>
            </a:r>
            <a:endParaRPr lang="en-US" altLang="en-US" dirty="0"/>
          </a:p>
        </p:txBody>
      </p:sp>
      <p:sp>
        <p:nvSpPr>
          <p:cNvPr id="32771"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975CC-E332-43B8-8DCA-DDD4F6FC02B1}"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79569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6/24/25</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6/24/25</a:t>
            </a:fld>
            <a:endParaRPr lang="en-US"/>
          </a:p>
        </p:txBody>
      </p:sp>
      <p:sp>
        <p:nvSpPr>
          <p:cNvPr id="5" name="Footer Placeholder 4"/>
          <p:cNvSpPr>
            <a:spLocks noGrp="1"/>
          </p:cNvSpPr>
          <p:nvPr>
            <p:ph type="ftr" sz="quarter" idx="11"/>
          </p:nvPr>
        </p:nvSpPr>
        <p:spPr/>
        <p:txBody>
          <a:bodyPr/>
          <a:lstStyle/>
          <a:p>
            <a:r>
              <a:rPr lang="en-US" dirty="0"/>
              <a:t>Kwartler</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6/24/25</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6/24/25</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6/24/25</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6/24/25</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6/24/25</a:t>
            </a:fld>
            <a:endParaRPr lang="en-US"/>
          </a:p>
        </p:txBody>
      </p:sp>
      <p:sp>
        <p:nvSpPr>
          <p:cNvPr id="8" name="Footer Placeholder 7"/>
          <p:cNvSpPr>
            <a:spLocks noGrp="1"/>
          </p:cNvSpPr>
          <p:nvPr>
            <p:ph type="ftr" sz="quarter" idx="11"/>
          </p:nvPr>
        </p:nvSpPr>
        <p:spPr/>
        <p:txBody>
          <a:bodyPr/>
          <a:lstStyle/>
          <a:p>
            <a:r>
              <a:rPr lang="en-US" dirty="0"/>
              <a:t>Kwartler</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6/24/25</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6/24/25</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6/24/25</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6/24/25</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6/24/25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NUL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EBB200-FD53-443C-A445-1CEB0D6AF095}"/>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73278885-94D7-46C5-A6EF-8284E42A997B}"/>
              </a:ext>
            </a:extLst>
          </p:cNvPr>
          <p:cNvSpPr>
            <a:spLocks noGrp="1"/>
          </p:cNvSpPr>
          <p:nvPr>
            <p:ph type="title"/>
          </p:nvPr>
        </p:nvSpPr>
        <p:spPr/>
        <p:txBody>
          <a:bodyPr/>
          <a:lstStyle/>
          <a:p>
            <a:r>
              <a:rPr lang="en-US" dirty="0"/>
              <a:t>Supervised Learning</a:t>
            </a:r>
          </a:p>
        </p:txBody>
      </p:sp>
      <p:sp>
        <p:nvSpPr>
          <p:cNvPr id="4" name="Footer Placeholder 3">
            <a:extLst>
              <a:ext uri="{FF2B5EF4-FFF2-40B4-BE49-F238E27FC236}">
                <a16:creationId xmlns:a16="http://schemas.microsoft.com/office/drawing/2014/main" id="{628E2758-EAB0-48B2-A657-DA1A3686F691}"/>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13D23F0-EACF-4BCF-928D-60A2538E152B}"/>
              </a:ext>
            </a:extLst>
          </p:cNvPr>
          <p:cNvSpPr>
            <a:spLocks noGrp="1"/>
          </p:cNvSpPr>
          <p:nvPr>
            <p:ph type="sldNum" sz="quarter" idx="4"/>
          </p:nvPr>
        </p:nvSpPr>
        <p:spPr/>
        <p:txBody>
          <a:bodyPr/>
          <a:lstStyle/>
          <a:p>
            <a:fld id="{37290FF7-652B-4475-AEAB-8B1A5D23AE09}" type="slidenum">
              <a:rPr lang="en-US" smtClean="0"/>
              <a:pPr/>
              <a:t>1</a:t>
            </a:fld>
            <a:endParaRPr lang="en-US" dirty="0"/>
          </a:p>
        </p:txBody>
      </p:sp>
      <p:sp>
        <p:nvSpPr>
          <p:cNvPr id="6" name="Shape 278">
            <a:extLst>
              <a:ext uri="{FF2B5EF4-FFF2-40B4-BE49-F238E27FC236}">
                <a16:creationId xmlns:a16="http://schemas.microsoft.com/office/drawing/2014/main" id="{914AFED0-5CA1-4EEB-B9AD-33A2C567EACA}"/>
              </a:ext>
            </a:extLst>
          </p:cNvPr>
          <p:cNvSpPr txBox="1"/>
          <p:nvPr/>
        </p:nvSpPr>
        <p:spPr>
          <a:xfrm>
            <a:off x="206000" y="1107533"/>
            <a:ext cx="8778300" cy="441526"/>
          </a:xfrm>
          <a:prstGeom prst="rect">
            <a:avLst/>
          </a:prstGeom>
          <a:solidFill>
            <a:schemeClr val="accent2"/>
          </a:solidFill>
          <a:ln>
            <a:noFill/>
          </a:ln>
        </p:spPr>
        <p:txBody>
          <a:bodyPr lIns="91425" tIns="91425" rIns="91425" bIns="91425" anchor="t" anchorCtr="0">
            <a:noAutofit/>
          </a:bodyPr>
          <a:lstStyle/>
          <a:p>
            <a:r>
              <a:rPr lang="en" sz="2000">
                <a:solidFill>
                  <a:srgbClr val="FFFFFF"/>
                </a:solidFill>
                <a:latin typeface="Open Sans"/>
                <a:ea typeface="Open Sans"/>
                <a:cs typeface="Open Sans"/>
                <a:sym typeface="Open Sans"/>
              </a:rPr>
              <a:t>Inferring a function from labeled data.</a:t>
            </a:r>
          </a:p>
        </p:txBody>
      </p:sp>
      <p:sp>
        <p:nvSpPr>
          <p:cNvPr id="7" name="Shape 279">
            <a:extLst>
              <a:ext uri="{FF2B5EF4-FFF2-40B4-BE49-F238E27FC236}">
                <a16:creationId xmlns:a16="http://schemas.microsoft.com/office/drawing/2014/main" id="{5FF15F1E-6456-4033-AED8-8A1E1406D2ED}"/>
              </a:ext>
            </a:extLst>
          </p:cNvPr>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a:extLst>
              <a:ext uri="{FF2B5EF4-FFF2-40B4-BE49-F238E27FC236}">
                <a16:creationId xmlns:a16="http://schemas.microsoft.com/office/drawing/2014/main" id="{89D91387-F3AF-4970-B655-1BAB74AD1B9B}"/>
              </a:ext>
            </a:extLst>
          </p:cNvPr>
          <p:cNvGrpSpPr/>
          <p:nvPr/>
        </p:nvGrpSpPr>
        <p:grpSpPr>
          <a:xfrm>
            <a:off x="325016" y="2776109"/>
            <a:ext cx="980217" cy="916620"/>
            <a:chOff x="4044175" y="930800"/>
            <a:chExt cx="806099" cy="730199"/>
          </a:xfrm>
        </p:grpSpPr>
        <p:sp>
          <p:nvSpPr>
            <p:cNvPr id="9" name="Shape 281">
              <a:extLst>
                <a:ext uri="{FF2B5EF4-FFF2-40B4-BE49-F238E27FC236}">
                  <a16:creationId xmlns:a16="http://schemas.microsoft.com/office/drawing/2014/main" id="{9466159C-F683-4701-8EE6-240B15CE49CE}"/>
                </a:ext>
              </a:extLst>
            </p:cNvPr>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a:extLst>
                <a:ext uri="{FF2B5EF4-FFF2-40B4-BE49-F238E27FC236}">
                  <a16:creationId xmlns:a16="http://schemas.microsoft.com/office/drawing/2014/main" id="{397336C6-986A-4222-8529-A81F1650FA7C}"/>
                </a:ext>
              </a:extLst>
            </p:cNvPr>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a:extLst>
                <a:ext uri="{FF2B5EF4-FFF2-40B4-BE49-F238E27FC236}">
                  <a16:creationId xmlns:a16="http://schemas.microsoft.com/office/drawing/2014/main" id="{BAA57546-2820-4A33-AA79-9E90A0CC752B}"/>
                </a:ext>
              </a:extLst>
            </p:cNvPr>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a:extLst>
                <a:ext uri="{FF2B5EF4-FFF2-40B4-BE49-F238E27FC236}">
                  <a16:creationId xmlns:a16="http://schemas.microsoft.com/office/drawing/2014/main" id="{207050D0-A7CB-4C7B-A0BF-FEF395EEF480}"/>
                </a:ext>
              </a:extLst>
            </p:cNvPr>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a:extLst>
              <a:ext uri="{FF2B5EF4-FFF2-40B4-BE49-F238E27FC236}">
                <a16:creationId xmlns:a16="http://schemas.microsoft.com/office/drawing/2014/main" id="{C4E3B576-7840-41EE-B54D-02E70DEFD9F5}"/>
              </a:ext>
            </a:extLst>
          </p:cNvPr>
          <p:cNvSpPr txBox="1"/>
          <p:nvPr/>
        </p:nvSpPr>
        <p:spPr>
          <a:xfrm>
            <a:off x="395900" y="1889388"/>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a:extLst>
              <a:ext uri="{FF2B5EF4-FFF2-40B4-BE49-F238E27FC236}">
                <a16:creationId xmlns:a16="http://schemas.microsoft.com/office/drawing/2014/main" id="{26E5CBC5-6D55-4FE8-AD6B-51D531BC4DAF}"/>
              </a:ext>
            </a:extLst>
          </p:cNvPr>
          <p:cNvSpPr txBox="1"/>
          <p:nvPr/>
        </p:nvSpPr>
        <p:spPr>
          <a:xfrm>
            <a:off x="2311004" y="1889389"/>
            <a:ext cx="1184400" cy="340660"/>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a:extLst>
              <a:ext uri="{FF2B5EF4-FFF2-40B4-BE49-F238E27FC236}">
                <a16:creationId xmlns:a16="http://schemas.microsoft.com/office/drawing/2014/main" id="{226197BF-BB15-426F-BE12-7DC2402E3B38}"/>
              </a:ext>
            </a:extLst>
          </p:cNvPr>
          <p:cNvSpPr txBox="1"/>
          <p:nvPr/>
        </p:nvSpPr>
        <p:spPr>
          <a:xfrm>
            <a:off x="0" y="3956522"/>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a:extLst>
              <a:ext uri="{FF2B5EF4-FFF2-40B4-BE49-F238E27FC236}">
                <a16:creationId xmlns:a16="http://schemas.microsoft.com/office/drawing/2014/main" id="{43814FBE-B194-497C-A05C-F36EF7B124A8}"/>
              </a:ext>
            </a:extLst>
          </p:cNvPr>
          <p:cNvSpPr txBox="1"/>
          <p:nvPr/>
        </p:nvSpPr>
        <p:spPr>
          <a:xfrm>
            <a:off x="2209942" y="3956523"/>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a:extLst>
              <a:ext uri="{FF2B5EF4-FFF2-40B4-BE49-F238E27FC236}">
                <a16:creationId xmlns:a16="http://schemas.microsoft.com/office/drawing/2014/main" id="{0188B232-1AFD-4B8A-8E85-A505C81B5749}"/>
              </a:ext>
            </a:extLst>
          </p:cNvPr>
          <p:cNvSpPr txBox="1"/>
          <p:nvPr/>
        </p:nvSpPr>
        <p:spPr>
          <a:xfrm>
            <a:off x="7154613" y="3956523"/>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Make predictions for the target on the new data.  </a:t>
            </a:r>
          </a:p>
        </p:txBody>
      </p:sp>
      <p:sp>
        <p:nvSpPr>
          <p:cNvPr id="18" name="Shape 290">
            <a:extLst>
              <a:ext uri="{FF2B5EF4-FFF2-40B4-BE49-F238E27FC236}">
                <a16:creationId xmlns:a16="http://schemas.microsoft.com/office/drawing/2014/main" id="{2D2EC717-53D3-4DED-ABBD-FBC1EAEE62D9}"/>
              </a:ext>
            </a:extLst>
          </p:cNvPr>
          <p:cNvSpPr txBox="1"/>
          <p:nvPr/>
        </p:nvSpPr>
        <p:spPr>
          <a:xfrm>
            <a:off x="7133564" y="1889388"/>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19" name="Shape 292">
            <a:extLst>
              <a:ext uri="{FF2B5EF4-FFF2-40B4-BE49-F238E27FC236}">
                <a16:creationId xmlns:a16="http://schemas.microsoft.com/office/drawing/2014/main" id="{0656DA3D-C3E5-4017-85BF-E87801ABB5EC}"/>
              </a:ext>
            </a:extLst>
          </p:cNvPr>
          <p:cNvSpPr txBox="1"/>
          <p:nvPr/>
        </p:nvSpPr>
        <p:spPr>
          <a:xfrm>
            <a:off x="4073209" y="1889387"/>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0" name="Shape 293">
            <a:extLst>
              <a:ext uri="{FF2B5EF4-FFF2-40B4-BE49-F238E27FC236}">
                <a16:creationId xmlns:a16="http://schemas.microsoft.com/office/drawing/2014/main" id="{831C07E6-2935-43C3-9F17-8F771CA84AD0}"/>
              </a:ext>
            </a:extLst>
          </p:cNvPr>
          <p:cNvSpPr txBox="1"/>
          <p:nvPr/>
        </p:nvSpPr>
        <p:spPr>
          <a:xfrm>
            <a:off x="4117909" y="2631429"/>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1" name="Shape 294">
            <a:extLst>
              <a:ext uri="{FF2B5EF4-FFF2-40B4-BE49-F238E27FC236}">
                <a16:creationId xmlns:a16="http://schemas.microsoft.com/office/drawing/2014/main" id="{0121AB00-D320-4AB1-818E-A9C81D4AC036}"/>
              </a:ext>
            </a:extLst>
          </p:cNvPr>
          <p:cNvSpPr txBox="1"/>
          <p:nvPr/>
        </p:nvSpPr>
        <p:spPr>
          <a:xfrm>
            <a:off x="4117909" y="3038642"/>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2" name="Shape 296">
            <a:extLst>
              <a:ext uri="{FF2B5EF4-FFF2-40B4-BE49-F238E27FC236}">
                <a16:creationId xmlns:a16="http://schemas.microsoft.com/office/drawing/2014/main" id="{6445DD1F-C5F2-4A5C-96FC-AD9C6A057ACE}"/>
              </a:ext>
            </a:extLst>
          </p:cNvPr>
          <p:cNvSpPr/>
          <p:nvPr/>
        </p:nvSpPr>
        <p:spPr>
          <a:xfrm>
            <a:off x="1444187" y="2789656"/>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3" name="Shape 297">
            <a:extLst>
              <a:ext uri="{FF2B5EF4-FFF2-40B4-BE49-F238E27FC236}">
                <a16:creationId xmlns:a16="http://schemas.microsoft.com/office/drawing/2014/main" id="{4605CDF1-BA5A-44AB-8EB2-9BF8A886E0C0}"/>
              </a:ext>
            </a:extLst>
          </p:cNvPr>
          <p:cNvPicPr preferRelativeResize="0"/>
          <p:nvPr/>
        </p:nvPicPr>
        <p:blipFill>
          <a:blip r:embed="rId2">
            <a:alphaModFix/>
          </a:blip>
          <a:stretch>
            <a:fillRect/>
          </a:stretch>
        </p:blipFill>
        <p:spPr>
          <a:xfrm>
            <a:off x="1350849" y="2917298"/>
            <a:ext cx="488781" cy="525600"/>
          </a:xfrm>
          <a:prstGeom prst="rect">
            <a:avLst/>
          </a:prstGeom>
          <a:noFill/>
          <a:ln>
            <a:noFill/>
          </a:ln>
        </p:spPr>
      </p:pic>
      <p:pic>
        <p:nvPicPr>
          <p:cNvPr id="24" name="Shape 298">
            <a:extLst>
              <a:ext uri="{FF2B5EF4-FFF2-40B4-BE49-F238E27FC236}">
                <a16:creationId xmlns:a16="http://schemas.microsoft.com/office/drawing/2014/main" id="{67309BC7-34DE-4F5A-9BFE-9C0BCA90456A}"/>
              </a:ext>
            </a:extLst>
          </p:cNvPr>
          <p:cNvPicPr preferRelativeResize="0"/>
          <p:nvPr/>
        </p:nvPicPr>
        <p:blipFill>
          <a:blip r:embed="rId3">
            <a:alphaModFix/>
          </a:blip>
          <a:stretch>
            <a:fillRect/>
          </a:stretch>
        </p:blipFill>
        <p:spPr>
          <a:xfrm>
            <a:off x="2206246" y="2695546"/>
            <a:ext cx="1571590" cy="1239449"/>
          </a:xfrm>
          <a:prstGeom prst="rect">
            <a:avLst/>
          </a:prstGeom>
          <a:noFill/>
          <a:ln>
            <a:noFill/>
          </a:ln>
        </p:spPr>
      </p:pic>
      <p:grpSp>
        <p:nvGrpSpPr>
          <p:cNvPr id="25" name="Shape 299">
            <a:extLst>
              <a:ext uri="{FF2B5EF4-FFF2-40B4-BE49-F238E27FC236}">
                <a16:creationId xmlns:a16="http://schemas.microsoft.com/office/drawing/2014/main" id="{41316317-FC53-4748-95B7-8CC8A8532066}"/>
              </a:ext>
            </a:extLst>
          </p:cNvPr>
          <p:cNvGrpSpPr/>
          <p:nvPr/>
        </p:nvGrpSpPr>
        <p:grpSpPr>
          <a:xfrm>
            <a:off x="7001844" y="2541497"/>
            <a:ext cx="1869736" cy="1124344"/>
            <a:chOff x="7143751" y="2114551"/>
            <a:chExt cx="1869736" cy="1124344"/>
          </a:xfrm>
        </p:grpSpPr>
        <p:grpSp>
          <p:nvGrpSpPr>
            <p:cNvPr id="26" name="Shape 300">
              <a:extLst>
                <a:ext uri="{FF2B5EF4-FFF2-40B4-BE49-F238E27FC236}">
                  <a16:creationId xmlns:a16="http://schemas.microsoft.com/office/drawing/2014/main" id="{C16932D2-2E6E-4E3E-95DF-170747ED04A3}"/>
                </a:ext>
              </a:extLst>
            </p:cNvPr>
            <p:cNvGrpSpPr/>
            <p:nvPr/>
          </p:nvGrpSpPr>
          <p:grpSpPr>
            <a:xfrm>
              <a:off x="7775499" y="2322154"/>
              <a:ext cx="980207" cy="916741"/>
              <a:chOff x="4044183" y="930773"/>
              <a:chExt cx="806091" cy="730296"/>
            </a:xfrm>
          </p:grpSpPr>
          <p:sp>
            <p:nvSpPr>
              <p:cNvPr id="30" name="Shape 301">
                <a:extLst>
                  <a:ext uri="{FF2B5EF4-FFF2-40B4-BE49-F238E27FC236}">
                    <a16:creationId xmlns:a16="http://schemas.microsoft.com/office/drawing/2014/main" id="{B14D9B44-D24B-4363-A7CA-08F873A55B81}"/>
                  </a:ext>
                </a:extLst>
              </p:cNvPr>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1" name="Shape 302">
                <a:extLst>
                  <a:ext uri="{FF2B5EF4-FFF2-40B4-BE49-F238E27FC236}">
                    <a16:creationId xmlns:a16="http://schemas.microsoft.com/office/drawing/2014/main" id="{E8A3D05E-D2A3-4A73-A968-874034906CF9}"/>
                  </a:ext>
                </a:extLst>
              </p:cNvPr>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2" name="Shape 303">
                <a:extLst>
                  <a:ext uri="{FF2B5EF4-FFF2-40B4-BE49-F238E27FC236}">
                    <a16:creationId xmlns:a16="http://schemas.microsoft.com/office/drawing/2014/main" id="{12759A16-DEA8-4A6A-8994-2C0103C299E6}"/>
                  </a:ext>
                </a:extLst>
              </p:cNvPr>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4">
                <a:extLst>
                  <a:ext uri="{FF2B5EF4-FFF2-40B4-BE49-F238E27FC236}">
                    <a16:creationId xmlns:a16="http://schemas.microsoft.com/office/drawing/2014/main" id="{C387BBBD-5D9D-40DB-BE82-9275CD2717C7}"/>
                  </a:ext>
                </a:extLst>
              </p:cNvPr>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7" name="Shape 305">
              <a:extLst>
                <a:ext uri="{FF2B5EF4-FFF2-40B4-BE49-F238E27FC236}">
                  <a16:creationId xmlns:a16="http://schemas.microsoft.com/office/drawing/2014/main" id="{E77BFAA6-78F2-4910-945F-9D2682BAD5D5}"/>
                </a:ext>
              </a:extLst>
            </p:cNvPr>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28" name="Shape 306">
              <a:extLst>
                <a:ext uri="{FF2B5EF4-FFF2-40B4-BE49-F238E27FC236}">
                  <a16:creationId xmlns:a16="http://schemas.microsoft.com/office/drawing/2014/main" id="{821BB7C8-EEAB-4B95-82B3-78E894CF6A80}"/>
                </a:ext>
              </a:extLst>
            </p:cNvPr>
            <p:cNvCxnSpPr>
              <a:endCxn id="29"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29" name="Shape 307">
              <a:extLst>
                <a:ext uri="{FF2B5EF4-FFF2-40B4-BE49-F238E27FC236}">
                  <a16:creationId xmlns:a16="http://schemas.microsoft.com/office/drawing/2014/main" id="{42D1DBA9-0D7A-4331-88FA-79C8524A703C}"/>
                </a:ext>
              </a:extLst>
            </p:cNvPr>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4" name="Shape 308">
            <a:extLst>
              <a:ext uri="{FF2B5EF4-FFF2-40B4-BE49-F238E27FC236}">
                <a16:creationId xmlns:a16="http://schemas.microsoft.com/office/drawing/2014/main" id="{AB810761-D369-4074-B6FA-C5064A740985}"/>
              </a:ext>
            </a:extLst>
          </p:cNvPr>
          <p:cNvCxnSpPr/>
          <p:nvPr/>
        </p:nvCxnSpPr>
        <p:spPr>
          <a:xfrm>
            <a:off x="334750" y="3975466"/>
            <a:ext cx="8220600" cy="0"/>
          </a:xfrm>
          <a:prstGeom prst="straightConnector1">
            <a:avLst/>
          </a:prstGeom>
          <a:noFill/>
          <a:ln w="9525" cap="flat" cmpd="sng">
            <a:solidFill>
              <a:schemeClr val="accent6"/>
            </a:solidFill>
            <a:prstDash val="solid"/>
            <a:round/>
            <a:headEnd type="none" w="lg" len="lg"/>
            <a:tailEnd type="triangle" w="lg" len="lg"/>
          </a:ln>
        </p:spPr>
      </p:cxnSp>
      <p:cxnSp>
        <p:nvCxnSpPr>
          <p:cNvPr id="35" name="Straight Connector 34">
            <a:extLst>
              <a:ext uri="{FF2B5EF4-FFF2-40B4-BE49-F238E27FC236}">
                <a16:creationId xmlns:a16="http://schemas.microsoft.com/office/drawing/2014/main" id="{FAB1C168-0F77-124F-BE06-F43A61A51CE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7287B8-E24C-0646-AF90-22893D28491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53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en-US"/>
              <a:t>Regression Equation Review</a:t>
            </a:r>
            <a:endParaRPr lang="en-US" altLang="en-US" dirty="0"/>
          </a:p>
        </p:txBody>
      </p:sp>
      <p:sp>
        <p:nvSpPr>
          <p:cNvPr id="14" name="Date Placeholder 4">
            <a:extLst>
              <a:ext uri="{FF2B5EF4-FFF2-40B4-BE49-F238E27FC236}">
                <a16:creationId xmlns:a16="http://schemas.microsoft.com/office/drawing/2014/main" id="{63BE0015-3669-4B61-838B-4CD1B6B729E3}"/>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15" name="Footer Placeholder 5">
            <a:extLst>
              <a:ext uri="{FF2B5EF4-FFF2-40B4-BE49-F238E27FC236}">
                <a16:creationId xmlns:a16="http://schemas.microsoft.com/office/drawing/2014/main" id="{25041F19-D13B-42E7-BAA8-42A5CD27169D}"/>
              </a:ext>
            </a:extLst>
          </p:cNvPr>
          <p:cNvSpPr>
            <a:spLocks noGrp="1"/>
          </p:cNvSpPr>
          <p:nvPr>
            <p:ph type="ftr" sz="quarter" idx="3"/>
          </p:nvPr>
        </p:nvSpPr>
        <p:spPr/>
        <p:txBody>
          <a:bodyPr/>
          <a:lstStyle/>
          <a:p>
            <a:r>
              <a:rPr lang="en-US"/>
              <a:t>Kwartler</a:t>
            </a:r>
            <a:endParaRPr lang="en-US" dirty="0"/>
          </a:p>
        </p:txBody>
      </p:sp>
      <p:sp>
        <p:nvSpPr>
          <p:cNvPr id="16" name="Slide Number Placeholder 6">
            <a:extLst>
              <a:ext uri="{FF2B5EF4-FFF2-40B4-BE49-F238E27FC236}">
                <a16:creationId xmlns:a16="http://schemas.microsoft.com/office/drawing/2014/main" id="{57FD63EC-965B-4FC7-B0F9-A4AECBAF08D6}"/>
              </a:ext>
            </a:extLst>
          </p:cNvPr>
          <p:cNvSpPr>
            <a:spLocks noGrp="1"/>
          </p:cNvSpPr>
          <p:nvPr>
            <p:ph type="sldNum" sz="quarter" idx="4"/>
          </p:nvPr>
        </p:nvSpPr>
        <p:spPr/>
        <p:txBody>
          <a:bodyPr/>
          <a:lstStyle/>
          <a:p>
            <a:fld id="{37290FF7-652B-4475-AEAB-8B1A5D23AE09}" type="slidenum">
              <a:rPr lang="en-US" smtClean="0"/>
              <a:pPr/>
              <a:t>10</a:t>
            </a:fld>
            <a:endParaRPr lang="en-US"/>
          </a:p>
        </p:txBody>
      </p:sp>
      <p:grpSp>
        <p:nvGrpSpPr>
          <p:cNvPr id="9" name="Group 8"/>
          <p:cNvGrpSpPr/>
          <p:nvPr/>
        </p:nvGrpSpPr>
        <p:grpSpPr>
          <a:xfrm>
            <a:off x="281351" y="2746056"/>
            <a:ext cx="8515114" cy="1365889"/>
            <a:chOff x="645459" y="1707664"/>
            <a:chExt cx="7731796" cy="1596689"/>
          </a:xfrm>
        </p:grpSpPr>
        <p:pic>
          <p:nvPicPr>
            <p:cNvPr id="10" name="Shape 318"/>
            <p:cNvPicPr preferRelativeResize="0"/>
            <p:nvPr/>
          </p:nvPicPr>
          <p:blipFill>
            <a:blip r:embed="rId3">
              <a:alphaModFix/>
            </a:blip>
            <a:stretch>
              <a:fillRect/>
            </a:stretch>
          </p:blipFill>
          <p:spPr>
            <a:xfrm>
              <a:off x="1196255" y="1707664"/>
              <a:ext cx="735041" cy="1596689"/>
            </a:xfrm>
            <a:prstGeom prst="rect">
              <a:avLst/>
            </a:prstGeom>
            <a:noFill/>
            <a:ln>
              <a:noFill/>
            </a:ln>
          </p:spPr>
        </p:pic>
        <mc:AlternateContent xmlns:mc="http://schemas.openxmlformats.org/markup-compatibility/2006" xmlns:a14="http://schemas.microsoft.com/office/drawing/2010/main">
          <mc:Choice Requires="a14">
            <p:sp>
              <p:nvSpPr>
                <p:cNvPr id="11" name="Shape 319"/>
                <p:cNvSpPr txBox="1"/>
                <p:nvPr/>
              </p:nvSpPr>
              <p:spPr>
                <a:xfrm>
                  <a:off x="1865295" y="2248718"/>
                  <a:ext cx="6511960" cy="504600"/>
                </a:xfrm>
                <a:prstGeom prst="rect">
                  <a:avLst/>
                </a:prstGeom>
                <a:noFill/>
                <a:ln>
                  <a:noFill/>
                </a:ln>
              </p:spPr>
              <p:txBody>
                <a:bodyPr lIns="91425" tIns="91425" rIns="91425" bIns="91425" anchor="t" anchorCtr="0">
                  <a:noAutofit/>
                </a:bodyPr>
                <a:lstStyle/>
                <a:p>
                  <a:r>
                    <a:rPr lang="en" sz="2400" dirty="0">
                      <a:latin typeface="Open Sans"/>
                      <a:ea typeface="Open Sans"/>
                      <a:cs typeface="Open Sans"/>
                      <a:sym typeface="Open Sans"/>
                    </a:rPr>
                    <a:t>=</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*temperature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*day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*price + error</a:t>
                  </a:r>
                </a:p>
              </p:txBody>
            </p:sp>
          </mc:Choice>
          <mc:Fallback xmlns="">
            <p:sp>
              <p:nvSpPr>
                <p:cNvPr id="11" name="Shape 319"/>
                <p:cNvSpPr txBox="1">
                  <a:spLocks noRot="1" noChangeAspect="1" noMove="1" noResize="1" noEditPoints="1" noAdjustHandles="1" noChangeArrowheads="1" noChangeShapeType="1" noTextEdit="1"/>
                </p:cNvSpPr>
                <p:nvPr/>
              </p:nvSpPr>
              <p:spPr>
                <a:xfrm>
                  <a:off x="1865295" y="2248718"/>
                  <a:ext cx="6511960" cy="504600"/>
                </a:xfrm>
                <a:prstGeom prst="rect">
                  <a:avLst/>
                </a:prstGeom>
                <a:blipFill rotWithShape="0">
                  <a:blip r:embed="rId4"/>
                  <a:stretch>
                    <a:fillRect l="-1361" t="-2817" b="-46479"/>
                  </a:stretch>
                </a:blipFill>
                <a:ln>
                  <a:noFill/>
                </a:ln>
              </p:spPr>
              <p:txBody>
                <a:bodyPr/>
                <a:lstStyle/>
                <a:p>
                  <a:r>
                    <a:rPr lang="en-US">
                      <a:noFill/>
                    </a:rPr>
                    <a:t> </a:t>
                  </a:r>
                </a:p>
              </p:txBody>
            </p:sp>
          </mc:Fallback>
        </mc:AlternateContent>
        <p:sp>
          <p:nvSpPr>
            <p:cNvPr id="12" name="Shape 320"/>
            <p:cNvSpPr txBox="1"/>
            <p:nvPr/>
          </p:nvSpPr>
          <p:spPr>
            <a:xfrm>
              <a:off x="645459" y="1967364"/>
              <a:ext cx="686582" cy="706432"/>
            </a:xfrm>
            <a:prstGeom prst="rect">
              <a:avLst/>
            </a:prstGeom>
            <a:noFill/>
            <a:ln>
              <a:noFill/>
            </a:ln>
          </p:spPr>
          <p:txBody>
            <a:bodyPr lIns="91425" tIns="91425" rIns="91425" bIns="91425" anchor="t" anchorCtr="0">
              <a:noAutofit/>
            </a:bodyPr>
            <a:lstStyle/>
            <a:p>
              <a:pPr algn="ctr"/>
              <a:r>
                <a:rPr lang="en" sz="2400" dirty="0">
                  <a:latin typeface="Open Sans"/>
                  <a:ea typeface="Open Sans"/>
                  <a:cs typeface="Open Sans"/>
                  <a:sym typeface="Open Sans"/>
                </a:rPr>
                <a:t>#</a:t>
              </a:r>
            </a:p>
          </p:txBody>
        </p:sp>
      </p:grpSp>
      <p:sp>
        <p:nvSpPr>
          <p:cNvPr id="6" name="Rectangle 5"/>
          <p:cNvSpPr/>
          <p:nvPr/>
        </p:nvSpPr>
        <p:spPr>
          <a:xfrm>
            <a:off x="492369" y="1339687"/>
            <a:ext cx="2743200" cy="211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18" name="Rectangle 17"/>
          <p:cNvSpPr/>
          <p:nvPr/>
        </p:nvSpPr>
        <p:spPr>
          <a:xfrm>
            <a:off x="3273669" y="1349212"/>
            <a:ext cx="4754880" cy="2110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Cones?</a:t>
            </a:r>
          </a:p>
        </p:txBody>
      </p:sp>
      <p:cxnSp>
        <p:nvCxnSpPr>
          <p:cNvPr id="13" name="Straight Connector 12">
            <a:extLst>
              <a:ext uri="{FF2B5EF4-FFF2-40B4-BE49-F238E27FC236}">
                <a16:creationId xmlns:a16="http://schemas.microsoft.com/office/drawing/2014/main" id="{1C85B724-6ACD-6246-80B2-C0403B75ACBE}"/>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3F199F-5569-194A-91C0-C35500FD11B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81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6/24/25</a:t>
            </a:fld>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11</a:t>
            </a:fld>
            <a:endParaRPr lang="en-US"/>
          </a:p>
        </p:txBody>
      </p:sp>
      <p:grpSp>
        <p:nvGrpSpPr>
          <p:cNvPr id="6" name="Group 5"/>
          <p:cNvGrpSpPr/>
          <p:nvPr/>
        </p:nvGrpSpPr>
        <p:grpSpPr>
          <a:xfrm>
            <a:off x="762497" y="1519643"/>
            <a:ext cx="8230896" cy="1884473"/>
            <a:chOff x="629493" y="1419881"/>
            <a:chExt cx="8230896" cy="1884473"/>
          </a:xfrm>
        </p:grpSpPr>
        <p:pic>
          <p:nvPicPr>
            <p:cNvPr id="7" name="Shape 318"/>
            <p:cNvPicPr preferRelativeResize="0"/>
            <p:nvPr/>
          </p:nvPicPr>
          <p:blipFill>
            <a:blip r:embed="rId2">
              <a:alphaModFix/>
            </a:blip>
            <a:stretch>
              <a:fillRect/>
            </a:stretch>
          </p:blipFill>
          <p:spPr>
            <a:xfrm>
              <a:off x="872168" y="1419881"/>
              <a:ext cx="867523" cy="1884473"/>
            </a:xfrm>
            <a:prstGeom prst="rect">
              <a:avLst/>
            </a:prstGeom>
            <a:noFill/>
            <a:ln>
              <a:noFill/>
            </a:ln>
          </p:spPr>
        </p:pic>
        <mc:AlternateContent xmlns:mc="http://schemas.openxmlformats.org/markup-compatibility/2006" xmlns:a14="http://schemas.microsoft.com/office/drawing/2010/main">
          <mc:Choice Requires="a14">
            <p:sp>
              <p:nvSpPr>
                <p:cNvPr id="8" name="Shape 319"/>
                <p:cNvSpPr txBox="1"/>
                <p:nvPr/>
              </p:nvSpPr>
              <p:spPr>
                <a:xfrm>
                  <a:off x="1817393" y="2248718"/>
                  <a:ext cx="7042996" cy="504600"/>
                </a:xfrm>
                <a:prstGeom prst="rect">
                  <a:avLst/>
                </a:prstGeom>
                <a:noFill/>
                <a:ln>
                  <a:noFill/>
                </a:ln>
              </p:spPr>
              <p:txBody>
                <a:bodyPr lIns="91425" tIns="91425" rIns="91425" bIns="91425" anchor="t" anchorCtr="0">
                  <a:noAutofit/>
                </a:bodyPr>
                <a:lstStyle/>
                <a:p>
                  <a:r>
                    <a:rPr lang="en" sz="2000" dirty="0">
                      <a:latin typeface="Open Sans"/>
                      <a:ea typeface="Open Sans"/>
                      <a:cs typeface="Open Sans"/>
                      <a:sym typeface="Open Sans"/>
                    </a:rPr>
                    <a:t>=</a:t>
                  </a:r>
                  <a:r>
                    <a:rPr lang="el-GR" sz="2000" dirty="0"/>
                    <a:t> </a:t>
                  </a:r>
                  <a14:m>
                    <m:oMath xmlns:m="http://schemas.openxmlformats.org/officeDocument/2006/math">
                      <m:r>
                        <a:rPr lang="en-US" sz="2000" b="0" i="1" smtClean="0">
                          <a:latin typeface="Cambria Math" panose="02040503050406030204" pitchFamily="18" charset="0"/>
                        </a:rPr>
                        <m:t>6</m:t>
                      </m:r>
                    </m:oMath>
                  </a14:m>
                  <a:r>
                    <a:rPr lang="en" sz="2000" dirty="0">
                      <a:latin typeface="Open Sans"/>
                      <a:ea typeface="Open Sans"/>
                      <a:cs typeface="Open Sans"/>
                      <a:sym typeface="Open Sans"/>
                    </a:rPr>
                    <a:t> +</a:t>
                  </a:r>
                  <a:r>
                    <a:rPr lang="el-GR" sz="2000" dirty="0"/>
                    <a:t> </a:t>
                  </a:r>
                  <a:r>
                    <a:rPr lang="en-US" sz="2000" dirty="0"/>
                    <a:t>0.</a:t>
                  </a:r>
                  <a14:m>
                    <m:oMath xmlns:m="http://schemas.openxmlformats.org/officeDocument/2006/math">
                      <m:r>
                        <a:rPr lang="en-US" sz="2000" b="0" i="1" smtClean="0">
                          <a:latin typeface="Cambria Math" panose="02040503050406030204" pitchFamily="18" charset="0"/>
                        </a:rPr>
                        <m:t>25</m:t>
                      </m:r>
                    </m:oMath>
                  </a14:m>
                  <a:r>
                    <a:rPr lang="en" sz="2000" dirty="0">
                      <a:latin typeface="Open Sans"/>
                      <a:ea typeface="Open Sans"/>
                      <a:cs typeface="Open Sans"/>
                      <a:sym typeface="Open Sans"/>
                    </a:rPr>
                    <a:t>*temperature +</a:t>
                  </a:r>
                  <a:r>
                    <a:rPr lang="el-GR" sz="2000" dirty="0"/>
                    <a:t> </a:t>
                  </a:r>
                  <a14:m>
                    <m:oMath xmlns:m="http://schemas.openxmlformats.org/officeDocument/2006/math">
                      <m:r>
                        <a:rPr lang="en-US" sz="2000" b="0" i="1" smtClean="0">
                          <a:latin typeface="Cambria Math" panose="02040503050406030204" pitchFamily="18" charset="0"/>
                        </a:rPr>
                        <m:t>3</m:t>
                      </m:r>
                    </m:oMath>
                  </a14:m>
                  <a:r>
                    <a:rPr lang="en" sz="2000" dirty="0">
                      <a:latin typeface="Open Sans"/>
                      <a:ea typeface="Open Sans"/>
                      <a:cs typeface="Open Sans"/>
                      <a:sym typeface="Open Sans"/>
                    </a:rPr>
                    <a:t>*satudray_dummy +</a:t>
                  </a:r>
                  <a:r>
                    <a:rPr lang="el-GR" sz="2000" dirty="0"/>
                    <a:t> </a:t>
                  </a:r>
                  <a:r>
                    <a:rPr lang="en-US" sz="2000" dirty="0"/>
                    <a:t>-0.5</a:t>
                  </a:r>
                  <a:r>
                    <a:rPr lang="en" sz="2000" dirty="0">
                      <a:latin typeface="Open Sans"/>
                      <a:ea typeface="Open Sans"/>
                      <a:cs typeface="Open Sans"/>
                      <a:sym typeface="Open Sans"/>
                    </a:rPr>
                    <a:t>*price</a:t>
                  </a:r>
                </a:p>
              </p:txBody>
            </p:sp>
          </mc:Choice>
          <mc:Fallback xmlns="">
            <p:sp>
              <p:nvSpPr>
                <p:cNvPr id="8" name="Shape 319"/>
                <p:cNvSpPr txBox="1">
                  <a:spLocks noRot="1" noChangeAspect="1" noMove="1" noResize="1" noEditPoints="1" noAdjustHandles="1" noChangeArrowheads="1" noChangeShapeType="1" noTextEdit="1"/>
                </p:cNvSpPr>
                <p:nvPr/>
              </p:nvSpPr>
              <p:spPr>
                <a:xfrm>
                  <a:off x="1817393" y="2248718"/>
                  <a:ext cx="7042996" cy="504600"/>
                </a:xfrm>
                <a:prstGeom prst="rect">
                  <a:avLst/>
                </a:prstGeom>
                <a:blipFill>
                  <a:blip r:embed="rId3"/>
                  <a:stretch>
                    <a:fillRect l="-901" b="-9756"/>
                  </a:stretch>
                </a:blipFill>
                <a:ln>
                  <a:noFill/>
                </a:ln>
              </p:spPr>
              <p:txBody>
                <a:bodyPr/>
                <a:lstStyle/>
                <a:p>
                  <a:r>
                    <a:rPr lang="en-US">
                      <a:noFill/>
                    </a:rPr>
                    <a:t> </a:t>
                  </a:r>
                </a:p>
              </p:txBody>
            </p:sp>
          </mc:Fallback>
        </mc:AlternateContent>
        <p:sp>
          <p:nvSpPr>
            <p:cNvPr id="9" name="Shape 320"/>
            <p:cNvSpPr txBox="1"/>
            <p:nvPr/>
          </p:nvSpPr>
          <p:spPr>
            <a:xfrm>
              <a:off x="629493" y="2248718"/>
              <a:ext cx="412500" cy="504600"/>
            </a:xfrm>
            <a:prstGeom prst="rect">
              <a:avLst/>
            </a:prstGeom>
            <a:noFill/>
            <a:ln>
              <a:noFill/>
            </a:ln>
          </p:spPr>
          <p:txBody>
            <a:bodyPr lIns="91425" tIns="91425" rIns="91425" bIns="91425" anchor="t" anchorCtr="0">
              <a:noAutofit/>
            </a:bodyPr>
            <a:lstStyle/>
            <a:p>
              <a:r>
                <a:rPr lang="en" sz="3000">
                  <a:latin typeface="Open Sans"/>
                  <a:ea typeface="Open Sans"/>
                  <a:cs typeface="Open Sans"/>
                  <a:sym typeface="Open Sans"/>
                </a:rPr>
                <a:t># </a:t>
              </a:r>
            </a:p>
          </p:txBody>
        </p:sp>
      </p:grpSp>
      <p:graphicFrame>
        <p:nvGraphicFramePr>
          <p:cNvPr id="10" name="Table 9"/>
          <p:cNvGraphicFramePr>
            <a:graphicFrameLocks noGrp="1"/>
          </p:cNvGraphicFramePr>
          <p:nvPr/>
        </p:nvGraphicFramePr>
        <p:xfrm>
          <a:off x="2089265" y="3159298"/>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t>Beta-Naught</a:t>
                      </a:r>
                    </a:p>
                  </a:txBody>
                  <a:tcPr/>
                </a:tc>
                <a:tc>
                  <a:txBody>
                    <a:bodyPr/>
                    <a:lstStyle/>
                    <a:p>
                      <a:r>
                        <a:rPr lang="en-US" dirty="0"/>
                        <a:t>Temperature</a:t>
                      </a:r>
                    </a:p>
                  </a:txBody>
                  <a:tcPr/>
                </a:tc>
                <a:tc>
                  <a:txBody>
                    <a:bodyPr/>
                    <a:lstStyle/>
                    <a:p>
                      <a:r>
                        <a:rPr lang="en-US" dirty="0" err="1"/>
                        <a:t>Saturday_dummy</a:t>
                      </a:r>
                      <a:endParaRPr lang="en-US" dirty="0"/>
                    </a:p>
                  </a:txBody>
                  <a:tcPr/>
                </a:tc>
                <a:tc>
                  <a:txBody>
                    <a:bodyPr/>
                    <a:lstStyle/>
                    <a:p>
                      <a:r>
                        <a:rPr lang="en-US" dirty="0"/>
                        <a:t>Price</a:t>
                      </a:r>
                    </a:p>
                  </a:txBody>
                  <a:tcPr/>
                </a:tc>
                <a:extLst>
                  <a:ext uri="{0D108BD9-81ED-4DB2-BD59-A6C34878D82A}">
                    <a16:rowId xmlns:a16="http://schemas.microsoft.com/office/drawing/2014/main" val="10000"/>
                  </a:ext>
                </a:extLst>
              </a:tr>
              <a:tr h="370840">
                <a:tc>
                  <a:txBody>
                    <a:bodyPr/>
                    <a:lstStyle/>
                    <a:p>
                      <a:r>
                        <a:rPr lang="en-US" dirty="0"/>
                        <a:t>6</a:t>
                      </a:r>
                    </a:p>
                  </a:txBody>
                  <a:tcPr/>
                </a:tc>
                <a:tc>
                  <a:txBody>
                    <a:bodyPr/>
                    <a:lstStyle/>
                    <a:p>
                      <a:r>
                        <a:rPr lang="en-US" dirty="0"/>
                        <a:t>0.25 * 80 degrees</a:t>
                      </a:r>
                    </a:p>
                  </a:txBody>
                  <a:tcPr/>
                </a:tc>
                <a:tc>
                  <a:txBody>
                    <a:bodyPr/>
                    <a:lstStyle/>
                    <a:p>
                      <a:r>
                        <a:rPr lang="en-US" dirty="0"/>
                        <a:t>3 * 1</a:t>
                      </a:r>
                    </a:p>
                  </a:txBody>
                  <a:tcPr/>
                </a:tc>
                <a:tc>
                  <a:txBody>
                    <a:bodyPr/>
                    <a:lstStyle/>
                    <a:p>
                      <a:r>
                        <a:rPr lang="en-US" dirty="0"/>
                        <a:t>-0.5 * 5</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0.25 * 88</a:t>
                      </a:r>
                    </a:p>
                  </a:txBody>
                  <a:tcPr/>
                </a:tc>
                <a:tc>
                  <a:txBody>
                    <a:bodyPr/>
                    <a:lstStyle/>
                    <a:p>
                      <a:r>
                        <a:rPr lang="en-US" dirty="0"/>
                        <a:t>3 * 0</a:t>
                      </a:r>
                    </a:p>
                  </a:txBody>
                  <a:tcPr/>
                </a:tc>
                <a:tc>
                  <a:txBody>
                    <a:bodyPr/>
                    <a:lstStyle/>
                    <a:p>
                      <a:r>
                        <a:rPr lang="en-US" dirty="0"/>
                        <a:t>-0.5 * 2</a:t>
                      </a:r>
                    </a:p>
                  </a:txBody>
                  <a:tcPr/>
                </a:tc>
                <a:extLst>
                  <a:ext uri="{0D108BD9-81ED-4DB2-BD59-A6C34878D82A}">
                    <a16:rowId xmlns:a16="http://schemas.microsoft.com/office/drawing/2014/main" val="10002"/>
                  </a:ext>
                </a:extLst>
              </a:tr>
            </a:tbl>
          </a:graphicData>
        </a:graphic>
      </p:graphicFrame>
      <p:sp>
        <p:nvSpPr>
          <p:cNvPr id="5" name="Footer Placeholder 5">
            <a:extLst>
              <a:ext uri="{FF2B5EF4-FFF2-40B4-BE49-F238E27FC236}">
                <a16:creationId xmlns:a16="http://schemas.microsoft.com/office/drawing/2014/main" id="{6C4699AA-68E6-96AD-DB0A-440CE11BD983}"/>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1091816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6/24/25</a:t>
            </a:fld>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a:xfrm>
            <a:off x="6457950" y="6356351"/>
            <a:ext cx="85725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12</a:t>
            </a:fld>
            <a:endParaRPr lang="en-US"/>
          </a:p>
        </p:txBody>
      </p:sp>
      <p:grpSp>
        <p:nvGrpSpPr>
          <p:cNvPr id="6" name="Group 5"/>
          <p:cNvGrpSpPr/>
          <p:nvPr/>
        </p:nvGrpSpPr>
        <p:grpSpPr>
          <a:xfrm>
            <a:off x="762497" y="1519643"/>
            <a:ext cx="8134076" cy="1884473"/>
            <a:chOff x="629493" y="1419881"/>
            <a:chExt cx="8134076" cy="1884473"/>
          </a:xfrm>
        </p:grpSpPr>
        <p:pic>
          <p:nvPicPr>
            <p:cNvPr id="7" name="Shape 318"/>
            <p:cNvPicPr preferRelativeResize="0"/>
            <p:nvPr/>
          </p:nvPicPr>
          <p:blipFill>
            <a:blip r:embed="rId3">
              <a:alphaModFix/>
            </a:blip>
            <a:stretch>
              <a:fillRect/>
            </a:stretch>
          </p:blipFill>
          <p:spPr>
            <a:xfrm>
              <a:off x="872168" y="1419881"/>
              <a:ext cx="867523" cy="1884473"/>
            </a:xfrm>
            <a:prstGeom prst="rect">
              <a:avLst/>
            </a:prstGeom>
            <a:noFill/>
            <a:ln>
              <a:noFill/>
            </a:ln>
          </p:spPr>
        </p:pic>
        <mc:AlternateContent xmlns:mc="http://schemas.openxmlformats.org/markup-compatibility/2006" xmlns:a14="http://schemas.microsoft.com/office/drawing/2010/main">
          <mc:Choice Requires="a14">
            <p:sp>
              <p:nvSpPr>
                <p:cNvPr id="8" name="Shape 319"/>
                <p:cNvSpPr txBox="1"/>
                <p:nvPr/>
              </p:nvSpPr>
              <p:spPr>
                <a:xfrm>
                  <a:off x="1817392" y="2248718"/>
                  <a:ext cx="6946177" cy="504600"/>
                </a:xfrm>
                <a:prstGeom prst="rect">
                  <a:avLst/>
                </a:prstGeom>
                <a:noFill/>
                <a:ln>
                  <a:noFill/>
                </a:ln>
              </p:spPr>
              <p:txBody>
                <a:bodyPr lIns="91425" tIns="91425" rIns="91425" bIns="91425" anchor="t" anchorCtr="0">
                  <a:noAutofit/>
                </a:bodyPr>
                <a:lstStyle/>
                <a:p>
                  <a:r>
                    <a:rPr lang="en" sz="2000" dirty="0">
                      <a:latin typeface="Open Sans"/>
                      <a:ea typeface="Open Sans"/>
                      <a:cs typeface="Open Sans"/>
                      <a:sym typeface="Open Sans"/>
                    </a:rPr>
                    <a:t>=</a:t>
                  </a:r>
                  <a:r>
                    <a:rPr lang="el-GR" sz="2000" dirty="0"/>
                    <a:t> </a:t>
                  </a:r>
                  <a14:m>
                    <m:oMath xmlns:m="http://schemas.openxmlformats.org/officeDocument/2006/math">
                      <m:r>
                        <a:rPr lang="en-US" sz="2000" b="0" i="1" smtClean="0">
                          <a:latin typeface="Cambria Math" panose="02040503050406030204" pitchFamily="18" charset="0"/>
                        </a:rPr>
                        <m:t>6</m:t>
                      </m:r>
                    </m:oMath>
                  </a14:m>
                  <a:r>
                    <a:rPr lang="en" sz="2000" dirty="0">
                      <a:latin typeface="Open Sans"/>
                      <a:ea typeface="Open Sans"/>
                      <a:cs typeface="Open Sans"/>
                      <a:sym typeface="Open Sans"/>
                    </a:rPr>
                    <a:t> +</a:t>
                  </a:r>
                  <a:r>
                    <a:rPr lang="el-GR" sz="2000" dirty="0"/>
                    <a:t> </a:t>
                  </a:r>
                  <a:r>
                    <a:rPr lang="en-US" sz="2000" dirty="0"/>
                    <a:t>0.</a:t>
                  </a:r>
                  <a14:m>
                    <m:oMath xmlns:m="http://schemas.openxmlformats.org/officeDocument/2006/math">
                      <m:r>
                        <a:rPr lang="en-US" sz="2000" b="0" i="1" smtClean="0">
                          <a:latin typeface="Cambria Math" panose="02040503050406030204" pitchFamily="18" charset="0"/>
                        </a:rPr>
                        <m:t>25</m:t>
                      </m:r>
                    </m:oMath>
                  </a14:m>
                  <a:r>
                    <a:rPr lang="en" sz="2000" dirty="0">
                      <a:latin typeface="Open Sans"/>
                      <a:ea typeface="Open Sans"/>
                      <a:cs typeface="Open Sans"/>
                      <a:sym typeface="Open Sans"/>
                    </a:rPr>
                    <a:t>*temperature +</a:t>
                  </a:r>
                  <a:r>
                    <a:rPr lang="el-GR" sz="2000" dirty="0"/>
                    <a:t> </a:t>
                  </a:r>
                  <a14:m>
                    <m:oMath xmlns:m="http://schemas.openxmlformats.org/officeDocument/2006/math">
                      <m:r>
                        <a:rPr lang="en-US" sz="2000" b="0" i="1" smtClean="0">
                          <a:latin typeface="Cambria Math" panose="02040503050406030204" pitchFamily="18" charset="0"/>
                        </a:rPr>
                        <m:t>3</m:t>
                      </m:r>
                    </m:oMath>
                  </a14:m>
                  <a:r>
                    <a:rPr lang="en" sz="2000" dirty="0">
                      <a:latin typeface="Open Sans"/>
                      <a:ea typeface="Open Sans"/>
                      <a:cs typeface="Open Sans"/>
                      <a:sym typeface="Open Sans"/>
                    </a:rPr>
                    <a:t>*satudray_dummy +</a:t>
                  </a:r>
                  <a:r>
                    <a:rPr lang="el-GR" sz="2000" dirty="0"/>
                    <a:t> </a:t>
                  </a:r>
                  <a:r>
                    <a:rPr lang="en-US" sz="2000" dirty="0"/>
                    <a:t>-0.5</a:t>
                  </a:r>
                  <a:r>
                    <a:rPr lang="en" sz="2000" dirty="0">
                      <a:latin typeface="Open Sans"/>
                      <a:ea typeface="Open Sans"/>
                      <a:cs typeface="Open Sans"/>
                      <a:sym typeface="Open Sans"/>
                    </a:rPr>
                    <a:t>*price</a:t>
                  </a:r>
                </a:p>
              </p:txBody>
            </p:sp>
          </mc:Choice>
          <mc:Fallback xmlns="">
            <p:sp>
              <p:nvSpPr>
                <p:cNvPr id="8" name="Shape 319"/>
                <p:cNvSpPr txBox="1">
                  <a:spLocks noRot="1" noChangeAspect="1" noMove="1" noResize="1" noEditPoints="1" noAdjustHandles="1" noChangeArrowheads="1" noChangeShapeType="1" noTextEdit="1"/>
                </p:cNvSpPr>
                <p:nvPr/>
              </p:nvSpPr>
              <p:spPr>
                <a:xfrm>
                  <a:off x="1817392" y="2248718"/>
                  <a:ext cx="6946177" cy="504600"/>
                </a:xfrm>
                <a:prstGeom prst="rect">
                  <a:avLst/>
                </a:prstGeom>
                <a:blipFill>
                  <a:blip r:embed="rId4"/>
                  <a:stretch>
                    <a:fillRect l="-912" r="-182" b="-9756"/>
                  </a:stretch>
                </a:blipFill>
                <a:ln>
                  <a:noFill/>
                </a:ln>
              </p:spPr>
              <p:txBody>
                <a:bodyPr/>
                <a:lstStyle/>
                <a:p>
                  <a:r>
                    <a:rPr lang="en-US">
                      <a:noFill/>
                    </a:rPr>
                    <a:t> </a:t>
                  </a:r>
                </a:p>
              </p:txBody>
            </p:sp>
          </mc:Fallback>
        </mc:AlternateContent>
        <p:sp>
          <p:nvSpPr>
            <p:cNvPr id="9" name="Shape 320"/>
            <p:cNvSpPr txBox="1"/>
            <p:nvPr/>
          </p:nvSpPr>
          <p:spPr>
            <a:xfrm>
              <a:off x="629493" y="2248718"/>
              <a:ext cx="412500" cy="504600"/>
            </a:xfrm>
            <a:prstGeom prst="rect">
              <a:avLst/>
            </a:prstGeom>
            <a:noFill/>
            <a:ln>
              <a:noFill/>
            </a:ln>
          </p:spPr>
          <p:txBody>
            <a:bodyPr lIns="91425" tIns="91425" rIns="91425" bIns="91425" anchor="t" anchorCtr="0">
              <a:noAutofit/>
            </a:bodyPr>
            <a:lstStyle/>
            <a:p>
              <a:r>
                <a:rPr lang="en" sz="3000">
                  <a:latin typeface="Open Sans"/>
                  <a:ea typeface="Open Sans"/>
                  <a:cs typeface="Open Sans"/>
                  <a:sym typeface="Open Sans"/>
                </a:rPr>
                <a:t># </a:t>
              </a:r>
            </a:p>
          </p:txBody>
        </p:sp>
      </p:grpSp>
      <p:graphicFrame>
        <p:nvGraphicFramePr>
          <p:cNvPr id="11" name="Table 10">
            <a:extLst>
              <a:ext uri="{FF2B5EF4-FFF2-40B4-BE49-F238E27FC236}">
                <a16:creationId xmlns:a16="http://schemas.microsoft.com/office/drawing/2014/main" id="{9C7A9D26-5911-402B-B52F-D0DC2E5F9033}"/>
              </a:ext>
            </a:extLst>
          </p:cNvPr>
          <p:cNvGraphicFramePr>
            <a:graphicFrameLocks noGrp="1"/>
          </p:cNvGraphicFramePr>
          <p:nvPr>
            <p:extLst>
              <p:ext uri="{D42A27DB-BD31-4B8C-83A1-F6EECF244321}">
                <p14:modId xmlns:p14="http://schemas.microsoft.com/office/powerpoint/2010/main" val="2595568894"/>
              </p:ext>
            </p:extLst>
          </p:nvPr>
        </p:nvGraphicFramePr>
        <p:xfrm>
          <a:off x="673823" y="3968078"/>
          <a:ext cx="6946175" cy="1376680"/>
        </p:xfrm>
        <a:graphic>
          <a:graphicData uri="http://schemas.openxmlformats.org/drawingml/2006/table">
            <a:tbl>
              <a:tblPr firstRow="1" bandRow="1">
                <a:tableStyleId>{5C22544A-7EE6-4342-B048-85BDC9FD1C3A}</a:tableStyleId>
              </a:tblPr>
              <a:tblGrid>
                <a:gridCol w="1389235">
                  <a:extLst>
                    <a:ext uri="{9D8B030D-6E8A-4147-A177-3AD203B41FA5}">
                      <a16:colId xmlns:a16="http://schemas.microsoft.com/office/drawing/2014/main" val="20000"/>
                    </a:ext>
                  </a:extLst>
                </a:gridCol>
                <a:gridCol w="1389235">
                  <a:extLst>
                    <a:ext uri="{9D8B030D-6E8A-4147-A177-3AD203B41FA5}">
                      <a16:colId xmlns:a16="http://schemas.microsoft.com/office/drawing/2014/main" val="20001"/>
                    </a:ext>
                  </a:extLst>
                </a:gridCol>
                <a:gridCol w="1389235">
                  <a:extLst>
                    <a:ext uri="{9D8B030D-6E8A-4147-A177-3AD203B41FA5}">
                      <a16:colId xmlns:a16="http://schemas.microsoft.com/office/drawing/2014/main" val="20002"/>
                    </a:ext>
                  </a:extLst>
                </a:gridCol>
                <a:gridCol w="1389235">
                  <a:extLst>
                    <a:ext uri="{9D8B030D-6E8A-4147-A177-3AD203B41FA5}">
                      <a16:colId xmlns:a16="http://schemas.microsoft.com/office/drawing/2014/main" val="20003"/>
                    </a:ext>
                  </a:extLst>
                </a:gridCol>
                <a:gridCol w="1389235">
                  <a:extLst>
                    <a:ext uri="{9D8B030D-6E8A-4147-A177-3AD203B41FA5}">
                      <a16:colId xmlns:a16="http://schemas.microsoft.com/office/drawing/2014/main" val="1691586149"/>
                    </a:ext>
                  </a:extLst>
                </a:gridCol>
              </a:tblGrid>
              <a:tr h="370840">
                <a:tc>
                  <a:txBody>
                    <a:bodyPr/>
                    <a:lstStyle/>
                    <a:p>
                      <a:r>
                        <a:rPr lang="en-US" dirty="0"/>
                        <a:t>Beta-Naught</a:t>
                      </a:r>
                    </a:p>
                  </a:txBody>
                  <a:tcPr/>
                </a:tc>
                <a:tc>
                  <a:txBody>
                    <a:bodyPr/>
                    <a:lstStyle/>
                    <a:p>
                      <a:r>
                        <a:rPr lang="en-US" dirty="0"/>
                        <a:t>Temperature</a:t>
                      </a:r>
                    </a:p>
                  </a:txBody>
                  <a:tcPr/>
                </a:tc>
                <a:tc>
                  <a:txBody>
                    <a:bodyPr/>
                    <a:lstStyle/>
                    <a:p>
                      <a:r>
                        <a:rPr lang="en-US" dirty="0" err="1"/>
                        <a:t>Satuday_dummy</a:t>
                      </a:r>
                      <a:endParaRPr lang="en-US" dirty="0"/>
                    </a:p>
                  </a:txBody>
                  <a:tcPr/>
                </a:tc>
                <a:tc>
                  <a:txBody>
                    <a:bodyPr/>
                    <a:lstStyle/>
                    <a:p>
                      <a:r>
                        <a:rPr lang="en-US" dirty="0"/>
                        <a:t>Price</a:t>
                      </a:r>
                    </a:p>
                  </a:txBody>
                  <a:tcPr/>
                </a:tc>
                <a:tc>
                  <a:txBody>
                    <a:bodyPr/>
                    <a:lstStyle/>
                    <a:p>
                      <a:pPr algn="ctr"/>
                      <a:r>
                        <a:rPr lang="en-US" dirty="0"/>
                        <a:t>Best</a:t>
                      </a:r>
                      <a:r>
                        <a:rPr lang="en-US" baseline="0" dirty="0"/>
                        <a:t> Fit Prediction</a:t>
                      </a:r>
                      <a:endParaRPr lang="en-US" dirty="0"/>
                    </a:p>
                  </a:txBody>
                  <a:tcPr>
                    <a:solidFill>
                      <a:schemeClr val="accent3"/>
                    </a:solidFill>
                  </a:tcPr>
                </a:tc>
                <a:extLst>
                  <a:ext uri="{0D108BD9-81ED-4DB2-BD59-A6C34878D82A}">
                    <a16:rowId xmlns:a16="http://schemas.microsoft.com/office/drawing/2014/main" val="10000"/>
                  </a:ext>
                </a:extLst>
              </a:tr>
              <a:tr h="370840">
                <a:tc>
                  <a:txBody>
                    <a:bodyPr/>
                    <a:lstStyle/>
                    <a:p>
                      <a:r>
                        <a:rPr lang="en-US" dirty="0"/>
                        <a:t>6</a:t>
                      </a:r>
                    </a:p>
                  </a:txBody>
                  <a:tcPr/>
                </a:tc>
                <a:tc>
                  <a:txBody>
                    <a:bodyPr/>
                    <a:lstStyle/>
                    <a:p>
                      <a:r>
                        <a:rPr lang="en-US" dirty="0"/>
                        <a:t>0.25 * 80 degrees</a:t>
                      </a:r>
                    </a:p>
                  </a:txBody>
                  <a:tcPr/>
                </a:tc>
                <a:tc>
                  <a:txBody>
                    <a:bodyPr/>
                    <a:lstStyle/>
                    <a:p>
                      <a:r>
                        <a:rPr lang="en-US" dirty="0"/>
                        <a:t>3 * 1</a:t>
                      </a:r>
                    </a:p>
                  </a:txBody>
                  <a:tcPr/>
                </a:tc>
                <a:tc>
                  <a:txBody>
                    <a:bodyPr/>
                    <a:lstStyle/>
                    <a:p>
                      <a:r>
                        <a:rPr lang="en-US" dirty="0"/>
                        <a:t>-0.5 * 5</a:t>
                      </a:r>
                    </a:p>
                  </a:txBody>
                  <a:tcPr/>
                </a:tc>
                <a:tc>
                  <a:txBody>
                    <a:bodyPr/>
                    <a:lstStyle/>
                    <a:p>
                      <a:pPr algn="ctr"/>
                      <a:r>
                        <a:rPr lang="en-US" dirty="0"/>
                        <a:t>26.5</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0.25 * 88</a:t>
                      </a:r>
                    </a:p>
                  </a:txBody>
                  <a:tcPr/>
                </a:tc>
                <a:tc>
                  <a:txBody>
                    <a:bodyPr/>
                    <a:lstStyle/>
                    <a:p>
                      <a:r>
                        <a:rPr lang="en-US" dirty="0"/>
                        <a:t>3 * 0</a:t>
                      </a:r>
                    </a:p>
                  </a:txBody>
                  <a:tcPr/>
                </a:tc>
                <a:tc>
                  <a:txBody>
                    <a:bodyPr/>
                    <a:lstStyle/>
                    <a:p>
                      <a:r>
                        <a:rPr lang="en-US" dirty="0"/>
                        <a:t>-0.5 * 2</a:t>
                      </a:r>
                    </a:p>
                  </a:txBody>
                  <a:tcPr/>
                </a:tc>
                <a:tc>
                  <a:txBody>
                    <a:bodyPr/>
                    <a:lstStyle/>
                    <a:p>
                      <a:pPr algn="ctr"/>
                      <a:r>
                        <a:rPr lang="en-US" dirty="0"/>
                        <a:t>27</a:t>
                      </a:r>
                    </a:p>
                  </a:txBody>
                  <a:tcPr/>
                </a:tc>
                <a:extLst>
                  <a:ext uri="{0D108BD9-81ED-4DB2-BD59-A6C34878D82A}">
                    <a16:rowId xmlns:a16="http://schemas.microsoft.com/office/drawing/2014/main" val="10002"/>
                  </a:ext>
                </a:extLst>
              </a:tr>
            </a:tbl>
          </a:graphicData>
        </a:graphic>
      </p:graphicFrame>
      <p:sp>
        <p:nvSpPr>
          <p:cNvPr id="5" name="Footer Placeholder 5">
            <a:extLst>
              <a:ext uri="{FF2B5EF4-FFF2-40B4-BE49-F238E27FC236}">
                <a16:creationId xmlns:a16="http://schemas.microsoft.com/office/drawing/2014/main" id="{8D7EC099-E780-95C7-5668-F7609A9B34D2}"/>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2779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a:t>Let’s Practice</a:t>
            </a:r>
            <a:endParaRPr lang="en-US" dirty="0"/>
          </a:p>
        </p:txBody>
      </p:sp>
      <p:sp>
        <p:nvSpPr>
          <p:cNvPr id="4" name="Slide Number Placeholder 3"/>
          <p:cNvSpPr>
            <a:spLocks noGrp="1"/>
          </p:cNvSpPr>
          <p:nvPr>
            <p:ph type="sldNum" sz="quarter" idx="4"/>
          </p:nvPr>
        </p:nvSpPr>
        <p:spPr>
          <a:xfrm>
            <a:off x="7245350" y="6356350"/>
            <a:ext cx="857250" cy="365125"/>
          </a:xfrm>
        </p:spPr>
        <p:txBody>
          <a:bodyPr/>
          <a:lstStyle/>
          <a:p>
            <a:fld id="{37290FF7-652B-4475-AEAB-8B1A5D23AE09}" type="slidenum">
              <a:rPr lang="en-US" smtClean="0"/>
              <a:pPr/>
              <a:t>13</a:t>
            </a:fld>
            <a:endParaRPr lang="en-US"/>
          </a:p>
        </p:txBody>
      </p:sp>
      <p:pic>
        <p:nvPicPr>
          <p:cNvPr id="1026" name="Picture 2" descr="Image result for cart before the hors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350" y="1740694"/>
            <a:ext cx="4845300" cy="33766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71501" y="1185863"/>
            <a:ext cx="2861874" cy="461665"/>
          </a:xfrm>
          <a:prstGeom prst="rect">
            <a:avLst/>
          </a:prstGeom>
          <a:noFill/>
        </p:spPr>
        <p:txBody>
          <a:bodyPr wrap="none" rtlCol="0">
            <a:spAutoFit/>
          </a:bodyPr>
          <a:lstStyle/>
          <a:p>
            <a:r>
              <a:rPr lang="en-US" sz="2400" u="sng" dirty="0"/>
              <a:t>Open </a:t>
            </a:r>
            <a:r>
              <a:rPr lang="en-US" sz="2400" u="sng" dirty="0" err="1"/>
              <a:t>A_Regression.R</a:t>
            </a:r>
            <a:endParaRPr lang="en-US" sz="2400" u="sng" dirty="0"/>
          </a:p>
        </p:txBody>
      </p:sp>
      <p:sp>
        <p:nvSpPr>
          <p:cNvPr id="7" name="TextBox 6"/>
          <p:cNvSpPr txBox="1"/>
          <p:nvPr/>
        </p:nvSpPr>
        <p:spPr>
          <a:xfrm>
            <a:off x="2322538" y="5619404"/>
            <a:ext cx="4498924" cy="369332"/>
          </a:xfrm>
          <a:prstGeom prst="rect">
            <a:avLst/>
          </a:prstGeom>
          <a:noFill/>
        </p:spPr>
        <p:txBody>
          <a:bodyPr wrap="none" rtlCol="0">
            <a:spAutoFit/>
          </a:bodyPr>
          <a:lstStyle/>
          <a:p>
            <a:r>
              <a:rPr lang="en-US" dirty="0"/>
              <a:t>Predict Diamond Prices with linear regression.</a:t>
            </a:r>
          </a:p>
        </p:txBody>
      </p:sp>
      <p:cxnSp>
        <p:nvCxnSpPr>
          <p:cNvPr id="9" name="Straight Connector 8">
            <a:extLst>
              <a:ext uri="{FF2B5EF4-FFF2-40B4-BE49-F238E27FC236}">
                <a16:creationId xmlns:a16="http://schemas.microsoft.com/office/drawing/2014/main" id="{240EA7CF-7C85-6C46-8297-0D6E255502E0}"/>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F9567F-C37F-FE44-85AA-6F46BCA481A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73087149-DB3A-244E-8D9D-0ECD6ABDECDC}"/>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68563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r="6217"/>
          <a:stretch/>
        </p:blipFill>
        <p:spPr>
          <a:xfrm>
            <a:off x="256675" y="2051512"/>
            <a:ext cx="4919624" cy="3355674"/>
          </a:xfrm>
          <a:prstGeom prst="rect">
            <a:avLst/>
          </a:prstGeom>
        </p:spPr>
      </p:pic>
      <p:sp>
        <p:nvSpPr>
          <p:cNvPr id="8" name="Date Placeholder 4">
            <a:extLst>
              <a:ext uri="{FF2B5EF4-FFF2-40B4-BE49-F238E27FC236}">
                <a16:creationId xmlns:a16="http://schemas.microsoft.com/office/drawing/2014/main" id="{426A7D0B-55AC-40B0-AF34-184DF41C8C1A}"/>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a:t>Linear Regression</a:t>
            </a:r>
            <a:endParaRPr lang="en-US" dirty="0"/>
          </a:p>
        </p:txBody>
      </p:sp>
      <p:sp>
        <p:nvSpPr>
          <p:cNvPr id="9" name="Footer Placeholder 5">
            <a:extLst>
              <a:ext uri="{FF2B5EF4-FFF2-40B4-BE49-F238E27FC236}">
                <a16:creationId xmlns:a16="http://schemas.microsoft.com/office/drawing/2014/main" id="{7882EB1D-E4F6-43E0-AE5A-D73ABBA4AB01}"/>
              </a:ext>
            </a:extLst>
          </p:cNvPr>
          <p:cNvSpPr>
            <a:spLocks noGrp="1"/>
          </p:cNvSpPr>
          <p:nvPr>
            <p:ph type="ftr" sz="quarter" idx="3"/>
          </p:nvPr>
        </p:nvSpPr>
        <p:spPr/>
        <p:txBody>
          <a:bodyPr/>
          <a:lstStyle/>
          <a:p>
            <a:r>
              <a:rPr lang="en-US"/>
              <a:t>Kwartler</a:t>
            </a:r>
            <a:endParaRPr lang="en-US" dirty="0"/>
          </a:p>
        </p:txBody>
      </p:sp>
      <p:sp>
        <p:nvSpPr>
          <p:cNvPr id="10" name="Slide Number Placeholder 6">
            <a:extLst>
              <a:ext uri="{FF2B5EF4-FFF2-40B4-BE49-F238E27FC236}">
                <a16:creationId xmlns:a16="http://schemas.microsoft.com/office/drawing/2014/main" id="{E4654999-DD13-4EEC-8244-871A0499901E}"/>
              </a:ext>
            </a:extLst>
          </p:cNvPr>
          <p:cNvSpPr>
            <a:spLocks noGrp="1"/>
          </p:cNvSpPr>
          <p:nvPr>
            <p:ph type="sldNum" sz="quarter" idx="4"/>
          </p:nvPr>
        </p:nvSpPr>
        <p:spPr/>
        <p:txBody>
          <a:bodyPr/>
          <a:lstStyle/>
          <a:p>
            <a:fld id="{37290FF7-652B-4475-AEAB-8B1A5D23AE09}" type="slidenum">
              <a:rPr lang="en-US" smtClean="0"/>
              <a:pPr/>
              <a:t>14</a:t>
            </a:fld>
            <a:endParaRPr lang="en-US"/>
          </a:p>
        </p:txBody>
      </p:sp>
      <p:sp>
        <p:nvSpPr>
          <p:cNvPr id="14" name="TextBox 13"/>
          <p:cNvSpPr txBox="1"/>
          <p:nvPr/>
        </p:nvSpPr>
        <p:spPr>
          <a:xfrm>
            <a:off x="5519651" y="2377439"/>
            <a:ext cx="324196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predictions is continuous…it continues forever.</a:t>
            </a:r>
          </a:p>
        </p:txBody>
      </p:sp>
      <p:cxnSp>
        <p:nvCxnSpPr>
          <p:cNvPr id="11" name="Straight Connector 10">
            <a:extLst>
              <a:ext uri="{FF2B5EF4-FFF2-40B4-BE49-F238E27FC236}">
                <a16:creationId xmlns:a16="http://schemas.microsoft.com/office/drawing/2014/main" id="{654DB1FE-3240-7443-8B59-0DC900EB7AAE}"/>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F963FF-FF28-3845-83A0-2757F17D503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71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a:xfrm>
            <a:off x="0" y="365126"/>
            <a:ext cx="9144000" cy="591477"/>
          </a:xfrm>
        </p:spPr>
        <p:txBody>
          <a:bodyPr/>
          <a:lstStyle/>
          <a:p>
            <a:r>
              <a:rPr lang="en-US" dirty="0"/>
              <a:t>Minimizing the Sum of Ordinary Least Squared Errors</a:t>
            </a:r>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15</a:t>
            </a:fld>
            <a:endParaRPr lang="en-US"/>
          </a:p>
        </p:txBody>
      </p:sp>
      <p:pic>
        <p:nvPicPr>
          <p:cNvPr id="6" name="Picture 5"/>
          <p:cNvPicPr>
            <a:picLocks noChangeAspect="1"/>
          </p:cNvPicPr>
          <p:nvPr/>
        </p:nvPicPr>
        <p:blipFill>
          <a:blip r:embed="rId2"/>
          <a:stretch>
            <a:fillRect/>
          </a:stretch>
        </p:blipFill>
        <p:spPr>
          <a:xfrm>
            <a:off x="417374" y="2257850"/>
            <a:ext cx="4942950" cy="3599757"/>
          </a:xfrm>
          <a:prstGeom prst="rect">
            <a:avLst/>
          </a:prstGeom>
        </p:spPr>
      </p:pic>
      <p:sp>
        <p:nvSpPr>
          <p:cNvPr id="7" name="TextBox 6"/>
          <p:cNvSpPr txBox="1"/>
          <p:nvPr/>
        </p:nvSpPr>
        <p:spPr>
          <a:xfrm>
            <a:off x="5935287" y="2798526"/>
            <a:ext cx="2208105" cy="2585323"/>
          </a:xfrm>
          <a:prstGeom prst="rect">
            <a:avLst/>
          </a:prstGeom>
          <a:noFill/>
        </p:spPr>
        <p:txBody>
          <a:bodyPr wrap="none" rtlCol="0">
            <a:spAutoFit/>
          </a:bodyPr>
          <a:lstStyle/>
          <a:p>
            <a:r>
              <a:rPr lang="en-US" dirty="0"/>
              <a:t>Equation:</a:t>
            </a:r>
          </a:p>
          <a:p>
            <a:r>
              <a:rPr lang="en-US" dirty="0"/>
              <a:t>Y= 0 +(0*x)</a:t>
            </a:r>
          </a:p>
          <a:p>
            <a:endParaRPr lang="en-US" dirty="0"/>
          </a:p>
          <a:p>
            <a:r>
              <a:rPr lang="en-US" dirty="0"/>
              <a:t>Beta “Naught” = 0 </a:t>
            </a:r>
          </a:p>
          <a:p>
            <a:r>
              <a:rPr lang="en-US" i="1" dirty="0"/>
              <a:t>Intercept is 0</a:t>
            </a:r>
          </a:p>
          <a:p>
            <a:endParaRPr lang="en-US" dirty="0"/>
          </a:p>
          <a:p>
            <a:r>
              <a:rPr lang="en-US" dirty="0"/>
              <a:t>X beta coefficient = 0 </a:t>
            </a:r>
          </a:p>
          <a:p>
            <a:r>
              <a:rPr lang="en-US" i="1" dirty="0"/>
              <a:t>No slope</a:t>
            </a:r>
          </a:p>
          <a:p>
            <a:endParaRPr lang="en-US" dirty="0"/>
          </a:p>
        </p:txBody>
      </p:sp>
      <p:sp>
        <p:nvSpPr>
          <p:cNvPr id="8" name="Rectangle 7"/>
          <p:cNvSpPr/>
          <p:nvPr/>
        </p:nvSpPr>
        <p:spPr>
          <a:xfrm>
            <a:off x="4267532" y="1638553"/>
            <a:ext cx="3192087" cy="515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Red line is the predicted outcome</a:t>
            </a:r>
          </a:p>
        </p:txBody>
      </p:sp>
      <p:sp>
        <p:nvSpPr>
          <p:cNvPr id="9" name="Rectangle 8"/>
          <p:cNvSpPr/>
          <p:nvPr/>
        </p:nvSpPr>
        <p:spPr>
          <a:xfrm>
            <a:off x="99750" y="1639939"/>
            <a:ext cx="3192087" cy="512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Blue points Y Values represent actual outcome.</a:t>
            </a:r>
          </a:p>
        </p:txBody>
      </p:sp>
      <p:sp>
        <p:nvSpPr>
          <p:cNvPr id="10" name="TextBox 9"/>
          <p:cNvSpPr txBox="1"/>
          <p:nvPr/>
        </p:nvSpPr>
        <p:spPr>
          <a:xfrm>
            <a:off x="3394803" y="1726971"/>
            <a:ext cx="769763" cy="338554"/>
          </a:xfrm>
          <a:prstGeom prst="rect">
            <a:avLst/>
          </a:prstGeom>
          <a:solidFill>
            <a:schemeClr val="accent1"/>
          </a:solidFill>
        </p:spPr>
        <p:txBody>
          <a:bodyPr wrap="none" rtlCol="0">
            <a:spAutoFit/>
          </a:bodyPr>
          <a:lstStyle/>
          <a:p>
            <a:r>
              <a:rPr lang="en-US" sz="1600" dirty="0">
                <a:solidFill>
                  <a:schemeClr val="bg1"/>
                </a:solidFill>
              </a:rPr>
              <a:t>MINUS</a:t>
            </a:r>
          </a:p>
        </p:txBody>
      </p:sp>
      <p:sp>
        <p:nvSpPr>
          <p:cNvPr id="11" name="TextBox 10"/>
          <p:cNvSpPr txBox="1"/>
          <p:nvPr/>
        </p:nvSpPr>
        <p:spPr>
          <a:xfrm>
            <a:off x="7562584" y="1726971"/>
            <a:ext cx="1516825" cy="338554"/>
          </a:xfrm>
          <a:prstGeom prst="rect">
            <a:avLst/>
          </a:prstGeom>
          <a:solidFill>
            <a:schemeClr val="accent1"/>
          </a:solidFill>
        </p:spPr>
        <p:txBody>
          <a:bodyPr wrap="none" rtlCol="0">
            <a:spAutoFit/>
          </a:bodyPr>
          <a:lstStyle/>
          <a:p>
            <a:r>
              <a:rPr lang="en-US" sz="1600" dirty="0">
                <a:solidFill>
                  <a:schemeClr val="bg1"/>
                </a:solidFill>
              </a:rPr>
              <a:t>Equals the Error</a:t>
            </a:r>
          </a:p>
        </p:txBody>
      </p:sp>
      <p:cxnSp>
        <p:nvCxnSpPr>
          <p:cNvPr id="12" name="Straight Connector 11">
            <a:extLst>
              <a:ext uri="{FF2B5EF4-FFF2-40B4-BE49-F238E27FC236}">
                <a16:creationId xmlns:a16="http://schemas.microsoft.com/office/drawing/2014/main" id="{8A6364B2-BE15-5A49-8353-421DDA111A18}"/>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8A56E27-82CD-0041-8360-5B1AFEF561DC}"/>
              </a:ext>
            </a:extLst>
          </p:cNvPr>
          <p:cNvCxnSpPr/>
          <p:nvPr/>
        </p:nvCxnSpPr>
        <p:spPr>
          <a:xfrm>
            <a:off x="7076661" y="5052040"/>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35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a:t>Big Errors</a:t>
            </a:r>
            <a:endParaRPr lang="en-US" dirty="0"/>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16</a:t>
            </a:fld>
            <a:endParaRPr lang="en-US"/>
          </a:p>
        </p:txBody>
      </p:sp>
      <p:pic>
        <p:nvPicPr>
          <p:cNvPr id="6" name="Picture 5"/>
          <p:cNvPicPr>
            <a:picLocks noChangeAspect="1"/>
          </p:cNvPicPr>
          <p:nvPr/>
        </p:nvPicPr>
        <p:blipFill>
          <a:blip r:embed="rId2"/>
          <a:stretch>
            <a:fillRect/>
          </a:stretch>
        </p:blipFill>
        <p:spPr>
          <a:xfrm>
            <a:off x="417374" y="1915982"/>
            <a:ext cx="4942950" cy="3599757"/>
          </a:xfrm>
          <a:prstGeom prst="rect">
            <a:avLst/>
          </a:prstGeom>
        </p:spPr>
      </p:pic>
      <p:sp>
        <p:nvSpPr>
          <p:cNvPr id="7" name="TextBox 6"/>
          <p:cNvSpPr txBox="1"/>
          <p:nvPr/>
        </p:nvSpPr>
        <p:spPr>
          <a:xfrm>
            <a:off x="5935287" y="2456658"/>
            <a:ext cx="2208105" cy="2585323"/>
          </a:xfrm>
          <a:prstGeom prst="rect">
            <a:avLst/>
          </a:prstGeom>
          <a:noFill/>
        </p:spPr>
        <p:txBody>
          <a:bodyPr wrap="none" rtlCol="0">
            <a:spAutoFit/>
          </a:bodyPr>
          <a:lstStyle/>
          <a:p>
            <a:r>
              <a:rPr lang="en-US" dirty="0"/>
              <a:t>Equation:</a:t>
            </a:r>
          </a:p>
          <a:p>
            <a:r>
              <a:rPr lang="en-US" dirty="0"/>
              <a:t>Y= 0 +(0*x)</a:t>
            </a:r>
          </a:p>
          <a:p>
            <a:endParaRPr lang="en-US" dirty="0"/>
          </a:p>
          <a:p>
            <a:r>
              <a:rPr lang="en-US" dirty="0"/>
              <a:t>Beta “Naught” = 0 </a:t>
            </a:r>
          </a:p>
          <a:p>
            <a:r>
              <a:rPr lang="en-US" i="1" dirty="0"/>
              <a:t>Intercept is 0</a:t>
            </a:r>
          </a:p>
          <a:p>
            <a:endParaRPr lang="en-US" dirty="0"/>
          </a:p>
          <a:p>
            <a:r>
              <a:rPr lang="en-US" dirty="0"/>
              <a:t>X beta coefficient = 0 </a:t>
            </a:r>
          </a:p>
          <a:p>
            <a:r>
              <a:rPr lang="en-US" i="1" dirty="0"/>
              <a:t>No slope</a:t>
            </a:r>
          </a:p>
          <a:p>
            <a:endParaRPr lang="en-US" dirty="0"/>
          </a:p>
        </p:txBody>
      </p:sp>
      <p:sp>
        <p:nvSpPr>
          <p:cNvPr id="19" name="Oval 18"/>
          <p:cNvSpPr/>
          <p:nvPr/>
        </p:nvSpPr>
        <p:spPr>
          <a:xfrm>
            <a:off x="4203349" y="2562192"/>
            <a:ext cx="133004" cy="9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4277080" y="2714715"/>
            <a:ext cx="0" cy="2199738"/>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071810" y="3580953"/>
            <a:ext cx="13317" cy="1371600"/>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996076" y="3500364"/>
            <a:ext cx="133004" cy="9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412401" y="3397410"/>
            <a:ext cx="133004" cy="9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flipV="1">
            <a:off x="2476500" y="3504753"/>
            <a:ext cx="1" cy="1428750"/>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898374" y="4933503"/>
            <a:ext cx="0" cy="210326"/>
          </a:xfrm>
          <a:prstGeom prst="straightConnector1">
            <a:avLst/>
          </a:prstGeom>
          <a:ln w="28575">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814976" y="5110089"/>
            <a:ext cx="133004" cy="99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53B23C6-A363-3A4B-8740-C49510803498}"/>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900B9AB-E4C1-8643-A8D3-FCE54C2E04C5}"/>
              </a:ext>
            </a:extLst>
          </p:cNvPr>
          <p:cNvSpPr/>
          <p:nvPr/>
        </p:nvSpPr>
        <p:spPr>
          <a:xfrm>
            <a:off x="4267532" y="1622144"/>
            <a:ext cx="3192087" cy="515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Red line is the predicted outcome</a:t>
            </a:r>
          </a:p>
        </p:txBody>
      </p:sp>
      <p:sp>
        <p:nvSpPr>
          <p:cNvPr id="29" name="Rectangle 28">
            <a:extLst>
              <a:ext uri="{FF2B5EF4-FFF2-40B4-BE49-F238E27FC236}">
                <a16:creationId xmlns:a16="http://schemas.microsoft.com/office/drawing/2014/main" id="{9B1E1AF1-53D7-A541-85E5-859D2AD603B6}"/>
              </a:ext>
            </a:extLst>
          </p:cNvPr>
          <p:cNvSpPr/>
          <p:nvPr/>
        </p:nvSpPr>
        <p:spPr>
          <a:xfrm>
            <a:off x="99750" y="1623530"/>
            <a:ext cx="3192087" cy="5126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Blue points Y Values represent actual outcome.</a:t>
            </a:r>
          </a:p>
        </p:txBody>
      </p:sp>
      <p:sp>
        <p:nvSpPr>
          <p:cNvPr id="30" name="TextBox 29">
            <a:extLst>
              <a:ext uri="{FF2B5EF4-FFF2-40B4-BE49-F238E27FC236}">
                <a16:creationId xmlns:a16="http://schemas.microsoft.com/office/drawing/2014/main" id="{8160699F-E11C-A040-BEB0-02B49E2E3576}"/>
              </a:ext>
            </a:extLst>
          </p:cNvPr>
          <p:cNvSpPr txBox="1"/>
          <p:nvPr/>
        </p:nvSpPr>
        <p:spPr>
          <a:xfrm>
            <a:off x="3394803" y="1710562"/>
            <a:ext cx="769763" cy="338554"/>
          </a:xfrm>
          <a:prstGeom prst="rect">
            <a:avLst/>
          </a:prstGeom>
          <a:solidFill>
            <a:schemeClr val="accent1"/>
          </a:solidFill>
        </p:spPr>
        <p:txBody>
          <a:bodyPr wrap="none" rtlCol="0">
            <a:spAutoFit/>
          </a:bodyPr>
          <a:lstStyle/>
          <a:p>
            <a:r>
              <a:rPr lang="en-US" sz="1600" dirty="0">
                <a:solidFill>
                  <a:schemeClr val="bg1"/>
                </a:solidFill>
              </a:rPr>
              <a:t>MINUS</a:t>
            </a:r>
          </a:p>
        </p:txBody>
      </p:sp>
      <p:sp>
        <p:nvSpPr>
          <p:cNvPr id="31" name="TextBox 30">
            <a:extLst>
              <a:ext uri="{FF2B5EF4-FFF2-40B4-BE49-F238E27FC236}">
                <a16:creationId xmlns:a16="http://schemas.microsoft.com/office/drawing/2014/main" id="{3CF00B53-326A-ED4F-868F-B055ADC571F4}"/>
              </a:ext>
            </a:extLst>
          </p:cNvPr>
          <p:cNvSpPr txBox="1"/>
          <p:nvPr/>
        </p:nvSpPr>
        <p:spPr>
          <a:xfrm>
            <a:off x="7562584" y="1710562"/>
            <a:ext cx="1516825" cy="338554"/>
          </a:xfrm>
          <a:prstGeom prst="rect">
            <a:avLst/>
          </a:prstGeom>
          <a:solidFill>
            <a:schemeClr val="accent1"/>
          </a:solidFill>
        </p:spPr>
        <p:txBody>
          <a:bodyPr wrap="none" rtlCol="0">
            <a:spAutoFit/>
          </a:bodyPr>
          <a:lstStyle/>
          <a:p>
            <a:r>
              <a:rPr lang="en-US" sz="1600" dirty="0">
                <a:solidFill>
                  <a:schemeClr val="bg1"/>
                </a:solidFill>
              </a:rPr>
              <a:t>Equals the Error</a:t>
            </a:r>
          </a:p>
        </p:txBody>
      </p:sp>
    </p:spTree>
    <p:extLst>
      <p:ext uri="{BB962C8B-B14F-4D97-AF65-F5344CB8AC3E}">
        <p14:creationId xmlns:p14="http://schemas.microsoft.com/office/powerpoint/2010/main" val="114049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a:t>So what is really going on?</a:t>
            </a:r>
            <a:endParaRPr lang="en-US" dirty="0"/>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17</a:t>
            </a:fld>
            <a:endParaRPr lang="en-US"/>
          </a:p>
        </p:txBody>
      </p:sp>
      <p:pic>
        <p:nvPicPr>
          <p:cNvPr id="1026" name="Picture 2" descr="Image result for linear regression 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905740" y="1761431"/>
            <a:ext cx="5353801" cy="40153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5884" y="1081218"/>
            <a:ext cx="8512233" cy="4996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 algorithm is optimizing the inputs and weights (beta’s) to </a:t>
            </a:r>
            <a:r>
              <a:rPr lang="en-US" sz="1600" b="1" dirty="0">
                <a:solidFill>
                  <a:schemeClr val="accent1"/>
                </a:solidFill>
              </a:rPr>
              <a:t>minimize the sum of squared errors</a:t>
            </a:r>
            <a:r>
              <a:rPr lang="en-US" sz="1600" dirty="0">
                <a:solidFill>
                  <a:schemeClr val="tx1"/>
                </a:solidFill>
              </a:rPr>
              <a:t>. </a:t>
            </a:r>
          </a:p>
          <a:p>
            <a:pPr algn="ctr"/>
            <a:r>
              <a:rPr lang="en-US" sz="1100" dirty="0">
                <a:solidFill>
                  <a:schemeClr val="tx1"/>
                </a:solidFill>
              </a:rPr>
              <a:t>This is called “ordinary least squares (OLS).</a:t>
            </a:r>
          </a:p>
        </p:txBody>
      </p:sp>
      <p:cxnSp>
        <p:nvCxnSpPr>
          <p:cNvPr id="8" name="Straight Connector 7">
            <a:extLst>
              <a:ext uri="{FF2B5EF4-FFF2-40B4-BE49-F238E27FC236}">
                <a16:creationId xmlns:a16="http://schemas.microsoft.com/office/drawing/2014/main" id="{EBAF5988-CFF2-CF45-8152-B5C1FD1B51F4}"/>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33890B-9424-1149-BA60-87FA559E7275}"/>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88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dirty="0"/>
              <a:t>Highlights of a fit summary</a:t>
            </a:r>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18</a:t>
            </a:fld>
            <a:endParaRPr lang="en-US"/>
          </a:p>
        </p:txBody>
      </p:sp>
      <p:pic>
        <p:nvPicPr>
          <p:cNvPr id="6" name="Picture 5">
            <a:extLst>
              <a:ext uri="{FF2B5EF4-FFF2-40B4-BE49-F238E27FC236}">
                <a16:creationId xmlns:a16="http://schemas.microsoft.com/office/drawing/2014/main" id="{7CED3115-D611-CA2D-B06E-94D178C73D0D}"/>
              </a:ext>
            </a:extLst>
          </p:cNvPr>
          <p:cNvPicPr>
            <a:picLocks noChangeAspect="1"/>
          </p:cNvPicPr>
          <p:nvPr/>
        </p:nvPicPr>
        <p:blipFill>
          <a:blip r:embed="rId2"/>
          <a:stretch>
            <a:fillRect/>
          </a:stretch>
        </p:blipFill>
        <p:spPr>
          <a:xfrm>
            <a:off x="779686" y="1068669"/>
            <a:ext cx="7167281" cy="5083685"/>
          </a:xfrm>
          <a:prstGeom prst="rect">
            <a:avLst/>
          </a:prstGeom>
        </p:spPr>
      </p:pic>
      <p:cxnSp>
        <p:nvCxnSpPr>
          <p:cNvPr id="10" name="Straight Arrow Connector 9"/>
          <p:cNvCxnSpPr>
            <a:cxnSpLocks/>
            <a:stCxn id="16" idx="3"/>
            <a:endCxn id="13" idx="2"/>
          </p:cNvCxnSpPr>
          <p:nvPr/>
        </p:nvCxnSpPr>
        <p:spPr>
          <a:xfrm flipV="1">
            <a:off x="3064042" y="2011680"/>
            <a:ext cx="4882925" cy="2325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065818" y="1496291"/>
            <a:ext cx="1762298"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Treated Variable Names i.e. informative features</a:t>
            </a:r>
          </a:p>
        </p:txBody>
      </p:sp>
      <p:sp>
        <p:nvSpPr>
          <p:cNvPr id="16" name="Rounded Rectangle 15"/>
          <p:cNvSpPr/>
          <p:nvPr/>
        </p:nvSpPr>
        <p:spPr>
          <a:xfrm>
            <a:off x="628650" y="2409716"/>
            <a:ext cx="2435392" cy="38546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83B008A-FAA6-EF4B-8FC5-AA7CC51E571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CFCEAD-9FFF-984C-A9A9-9AA60B6B393D}"/>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8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dirty="0"/>
              <a:t>Highlights of a fit summary</a:t>
            </a:r>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19</a:t>
            </a:fld>
            <a:endParaRPr lang="en-US"/>
          </a:p>
        </p:txBody>
      </p:sp>
      <p:pic>
        <p:nvPicPr>
          <p:cNvPr id="6" name="Picture 5">
            <a:extLst>
              <a:ext uri="{FF2B5EF4-FFF2-40B4-BE49-F238E27FC236}">
                <a16:creationId xmlns:a16="http://schemas.microsoft.com/office/drawing/2014/main" id="{073ACA25-2DEE-EADC-37DD-A975110317C3}"/>
              </a:ext>
            </a:extLst>
          </p:cNvPr>
          <p:cNvPicPr>
            <a:picLocks noChangeAspect="1"/>
          </p:cNvPicPr>
          <p:nvPr/>
        </p:nvPicPr>
        <p:blipFill>
          <a:blip r:embed="rId2"/>
          <a:stretch>
            <a:fillRect/>
          </a:stretch>
        </p:blipFill>
        <p:spPr>
          <a:xfrm>
            <a:off x="779686" y="1068669"/>
            <a:ext cx="7167281" cy="5083685"/>
          </a:xfrm>
          <a:prstGeom prst="rect">
            <a:avLst/>
          </a:prstGeom>
        </p:spPr>
      </p:pic>
      <p:cxnSp>
        <p:nvCxnSpPr>
          <p:cNvPr id="10" name="Straight Arrow Connector 9"/>
          <p:cNvCxnSpPr>
            <a:cxnSpLocks/>
            <a:stCxn id="16" idx="3"/>
            <a:endCxn id="13" idx="2"/>
          </p:cNvCxnSpPr>
          <p:nvPr/>
        </p:nvCxnSpPr>
        <p:spPr>
          <a:xfrm flipV="1">
            <a:off x="4753576" y="2011680"/>
            <a:ext cx="3193391" cy="2346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7065818" y="1496291"/>
            <a:ext cx="1762298"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Coefficients or Beta values</a:t>
            </a:r>
          </a:p>
        </p:txBody>
      </p:sp>
      <p:sp>
        <p:nvSpPr>
          <p:cNvPr id="16" name="Rounded Rectangle 15"/>
          <p:cNvSpPr/>
          <p:nvPr/>
        </p:nvSpPr>
        <p:spPr>
          <a:xfrm>
            <a:off x="3523298" y="2452744"/>
            <a:ext cx="1230278" cy="381166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31EC679-A7DA-BB49-B2C7-101E0D399ACD}"/>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F52551E-DF8F-1C4D-9FC3-5A96A11AC20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2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769780" y="3692436"/>
            <a:ext cx="4159908" cy="646331"/>
          </a:xfrm>
          <a:prstGeom prst="rect">
            <a:avLst/>
          </a:prstGeom>
          <a:noFill/>
        </p:spPr>
        <p:txBody>
          <a:bodyPr wrap="square" rtlCol="0">
            <a:spAutoFit/>
          </a:bodyPr>
          <a:lstStyle/>
          <a:p>
            <a:r>
              <a:rPr lang="en-US" dirty="0">
                <a:solidFill>
                  <a:prstClr val="black"/>
                </a:solidFill>
              </a:rPr>
              <a:t>Bag of Words organization as a modeling matrix (time permitting other matrices)</a:t>
            </a:r>
          </a:p>
        </p:txBody>
      </p:sp>
      <p:sp>
        <p:nvSpPr>
          <p:cNvPr id="8194" name="Title 1"/>
          <p:cNvSpPr>
            <a:spLocks noGrp="1"/>
          </p:cNvSpPr>
          <p:nvPr>
            <p:ph type="title"/>
          </p:nvPr>
        </p:nvSpPr>
        <p:spPr/>
        <p:txBody>
          <a:bodyPr/>
          <a:lstStyle/>
          <a:p>
            <a:r>
              <a:rPr lang="en-US" altLang="en-US"/>
              <a:t>Modeling Process</a:t>
            </a:r>
            <a:endParaRPr lang="en-US" altLang="en-US" dirty="0"/>
          </a:p>
        </p:txBody>
      </p:sp>
      <p:sp>
        <p:nvSpPr>
          <p:cNvPr id="5" name="Date Placeholder 3">
            <a:extLst>
              <a:ext uri="{FF2B5EF4-FFF2-40B4-BE49-F238E27FC236}">
                <a16:creationId xmlns:a16="http://schemas.microsoft.com/office/drawing/2014/main" id="{8FCA8A2A-BA2A-4F59-BDF1-B1C7549B9048}"/>
              </a:ext>
            </a:extLst>
          </p:cNvPr>
          <p:cNvSpPr>
            <a:spLocks noGrp="1"/>
          </p:cNvSpPr>
          <p:nvPr>
            <p:ph type="dt" sz="half" idx="10"/>
          </p:nvPr>
        </p:nvSpPr>
        <p:spPr/>
        <p:txBody>
          <a:bodyPr/>
          <a:lstStyle/>
          <a:p>
            <a:fld id="{D753EFC8-4232-4598-94F6-94C0EBAFC469}" type="datetime1">
              <a:rPr lang="en-US" smtClean="0"/>
              <a:pPr/>
              <a:t>6/24/25</a:t>
            </a:fld>
            <a:endParaRPr lang="en-US"/>
          </a:p>
        </p:txBody>
      </p:sp>
      <p:sp>
        <p:nvSpPr>
          <p:cNvPr id="6" name="Slide Number Placeholder 4">
            <a:extLst>
              <a:ext uri="{FF2B5EF4-FFF2-40B4-BE49-F238E27FC236}">
                <a16:creationId xmlns:a16="http://schemas.microsoft.com/office/drawing/2014/main" id="{67524C8B-E040-46C3-90CB-4F7DAB9FD551}"/>
              </a:ext>
            </a:extLst>
          </p:cNvPr>
          <p:cNvSpPr>
            <a:spLocks noGrp="1"/>
          </p:cNvSpPr>
          <p:nvPr>
            <p:ph type="sldNum" sz="quarter" idx="4294967295"/>
          </p:nvPr>
        </p:nvSpPr>
        <p:spPr>
          <a:xfrm>
            <a:off x="8286750" y="6356350"/>
            <a:ext cx="857250" cy="365125"/>
          </a:xfrm>
        </p:spPr>
        <p:txBody>
          <a:bodyPr/>
          <a:lstStyle/>
          <a:p>
            <a:r>
              <a:rPr lang="en-US" dirty="0">
                <a:solidFill>
                  <a:prstClr val="black">
                    <a:tint val="75000"/>
                  </a:prstClr>
                </a:solidFill>
              </a:rPr>
              <a:t>14</a:t>
            </a:r>
          </a:p>
        </p:txBody>
      </p:sp>
      <p:sp>
        <p:nvSpPr>
          <p:cNvPr id="3" name="Pentagon 2"/>
          <p:cNvSpPr/>
          <p:nvPr/>
        </p:nvSpPr>
        <p:spPr>
          <a:xfrm>
            <a:off x="514342" y="2482759"/>
            <a:ext cx="3857625" cy="571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1. Sample</a:t>
            </a:r>
          </a:p>
        </p:txBody>
      </p:sp>
      <p:sp>
        <p:nvSpPr>
          <p:cNvPr id="9" name="Pentagon 8"/>
          <p:cNvSpPr/>
          <p:nvPr/>
        </p:nvSpPr>
        <p:spPr>
          <a:xfrm>
            <a:off x="514342" y="3120934"/>
            <a:ext cx="3857625" cy="571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2. Explore</a:t>
            </a:r>
          </a:p>
        </p:txBody>
      </p:sp>
      <p:sp>
        <p:nvSpPr>
          <p:cNvPr id="10" name="Pentagon 9"/>
          <p:cNvSpPr/>
          <p:nvPr/>
        </p:nvSpPr>
        <p:spPr>
          <a:xfrm>
            <a:off x="514342" y="3759109"/>
            <a:ext cx="3857625" cy="571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3. Modify</a:t>
            </a:r>
          </a:p>
        </p:txBody>
      </p:sp>
      <p:sp>
        <p:nvSpPr>
          <p:cNvPr id="11" name="Pentagon 10"/>
          <p:cNvSpPr/>
          <p:nvPr/>
        </p:nvSpPr>
        <p:spPr>
          <a:xfrm>
            <a:off x="514342" y="4397284"/>
            <a:ext cx="3857625" cy="571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4. Model</a:t>
            </a:r>
          </a:p>
        </p:txBody>
      </p:sp>
      <p:sp>
        <p:nvSpPr>
          <p:cNvPr id="12" name="Pentagon 11"/>
          <p:cNvSpPr/>
          <p:nvPr/>
        </p:nvSpPr>
        <p:spPr>
          <a:xfrm>
            <a:off x="514342" y="5035459"/>
            <a:ext cx="3857625" cy="57150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5. Assess</a:t>
            </a:r>
          </a:p>
        </p:txBody>
      </p:sp>
      <p:sp>
        <p:nvSpPr>
          <p:cNvPr id="4" name="TextBox 3"/>
          <p:cNvSpPr txBox="1"/>
          <p:nvPr/>
        </p:nvSpPr>
        <p:spPr>
          <a:xfrm>
            <a:off x="4769780" y="5040225"/>
            <a:ext cx="3819389" cy="369332"/>
          </a:xfrm>
          <a:prstGeom prst="rect">
            <a:avLst/>
          </a:prstGeom>
          <a:noFill/>
        </p:spPr>
        <p:txBody>
          <a:bodyPr wrap="square" rtlCol="0">
            <a:spAutoFit/>
          </a:bodyPr>
          <a:lstStyle/>
          <a:p>
            <a:r>
              <a:rPr lang="en-US" dirty="0">
                <a:solidFill>
                  <a:prstClr val="black"/>
                </a:solidFill>
              </a:rPr>
              <a:t>Measure Accuracy but there are others</a:t>
            </a:r>
          </a:p>
        </p:txBody>
      </p:sp>
      <p:cxnSp>
        <p:nvCxnSpPr>
          <p:cNvPr id="13" name="Straight Connector 12"/>
          <p:cNvCxnSpPr/>
          <p:nvPr/>
        </p:nvCxnSpPr>
        <p:spPr>
          <a:xfrm>
            <a:off x="4786381" y="3025685"/>
            <a:ext cx="3786187"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9780" y="3046852"/>
            <a:ext cx="4374220" cy="646331"/>
          </a:xfrm>
          <a:prstGeom prst="rect">
            <a:avLst/>
          </a:prstGeom>
          <a:noFill/>
        </p:spPr>
        <p:txBody>
          <a:bodyPr wrap="square" rtlCol="0">
            <a:spAutoFit/>
          </a:bodyPr>
          <a:lstStyle/>
          <a:p>
            <a:r>
              <a:rPr lang="en-US" dirty="0">
                <a:solidFill>
                  <a:prstClr val="black"/>
                </a:solidFill>
              </a:rPr>
              <a:t>Very basic EDA to get familiar w/data but more needs to be done in reality</a:t>
            </a:r>
          </a:p>
        </p:txBody>
      </p:sp>
      <p:cxnSp>
        <p:nvCxnSpPr>
          <p:cNvPr id="17" name="Straight Connector 16"/>
          <p:cNvCxnSpPr/>
          <p:nvPr/>
        </p:nvCxnSpPr>
        <p:spPr>
          <a:xfrm>
            <a:off x="4786381" y="3721011"/>
            <a:ext cx="37861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86381" y="4363949"/>
            <a:ext cx="3786187"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69780" y="4363950"/>
            <a:ext cx="3819389" cy="646331"/>
          </a:xfrm>
          <a:prstGeom prst="rect">
            <a:avLst/>
          </a:prstGeom>
          <a:noFill/>
        </p:spPr>
        <p:txBody>
          <a:bodyPr wrap="square" rtlCol="0">
            <a:spAutoFit/>
          </a:bodyPr>
          <a:lstStyle/>
          <a:p>
            <a:r>
              <a:rPr lang="en-US" dirty="0">
                <a:solidFill>
                  <a:prstClr val="black"/>
                </a:solidFill>
              </a:rPr>
              <a:t>Other methods exist but we only use LASSO</a:t>
            </a:r>
          </a:p>
        </p:txBody>
      </p:sp>
      <p:cxnSp>
        <p:nvCxnSpPr>
          <p:cNvPr id="21" name="Straight Connector 20"/>
          <p:cNvCxnSpPr/>
          <p:nvPr/>
        </p:nvCxnSpPr>
        <p:spPr>
          <a:xfrm>
            <a:off x="4786381" y="5021175"/>
            <a:ext cx="3786187"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69780" y="2420850"/>
            <a:ext cx="3819389" cy="646331"/>
          </a:xfrm>
          <a:prstGeom prst="rect">
            <a:avLst/>
          </a:prstGeom>
          <a:noFill/>
        </p:spPr>
        <p:txBody>
          <a:bodyPr wrap="square" rtlCol="0">
            <a:spAutoFit/>
          </a:bodyPr>
          <a:lstStyle/>
          <a:p>
            <a:r>
              <a:rPr lang="en-US" dirty="0">
                <a:solidFill>
                  <a:prstClr val="black"/>
                </a:solidFill>
              </a:rPr>
              <a:t>For </a:t>
            </a:r>
            <a:r>
              <a:rPr lang="en-US" dirty="0" err="1">
                <a:solidFill>
                  <a:prstClr val="black"/>
                </a:solidFill>
              </a:rPr>
              <a:t>elasticNet</a:t>
            </a:r>
            <a:r>
              <a:rPr lang="en-US" dirty="0">
                <a:solidFill>
                  <a:prstClr val="black"/>
                </a:solidFill>
              </a:rPr>
              <a:t> we will do random sampling</a:t>
            </a:r>
          </a:p>
        </p:txBody>
      </p:sp>
      <p:sp>
        <p:nvSpPr>
          <p:cNvPr id="24" name="Content Placeholder 2"/>
          <p:cNvSpPr txBox="1">
            <a:spLocks/>
          </p:cNvSpPr>
          <p:nvPr/>
        </p:nvSpPr>
        <p:spPr>
          <a:xfrm>
            <a:off x="4667249" y="1873156"/>
            <a:ext cx="3829050" cy="433388"/>
          </a:xfrm>
          <a:prstGeom prst="rect">
            <a:avLst/>
          </a:prstGeom>
          <a:solidFill>
            <a:schemeClr val="bg2"/>
          </a:solidFill>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en-US" sz="2800" dirty="0">
                <a:solidFill>
                  <a:schemeClr val="accent6"/>
                </a:solidFill>
                <a:latin typeface="Franklin Gothic Book" pitchFamily="34" charset="0"/>
              </a:rPr>
              <a:t>In this course…</a:t>
            </a:r>
          </a:p>
        </p:txBody>
      </p:sp>
      <p:sp>
        <p:nvSpPr>
          <p:cNvPr id="29" name="Content Placeholder 2">
            <a:extLst>
              <a:ext uri="{FF2B5EF4-FFF2-40B4-BE49-F238E27FC236}">
                <a16:creationId xmlns:a16="http://schemas.microsoft.com/office/drawing/2014/main" id="{BF20F4D9-27DA-46A0-A9CB-0BBE713D0B9C}"/>
              </a:ext>
            </a:extLst>
          </p:cNvPr>
          <p:cNvSpPr txBox="1">
            <a:spLocks/>
          </p:cNvSpPr>
          <p:nvPr/>
        </p:nvSpPr>
        <p:spPr>
          <a:xfrm>
            <a:off x="495305" y="1873156"/>
            <a:ext cx="3829050" cy="433388"/>
          </a:xfrm>
          <a:prstGeom prst="rect">
            <a:avLst/>
          </a:prstGeom>
          <a:solidFill>
            <a:schemeClr val="bg2"/>
          </a:solidFill>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altLang="en-US" sz="2800" dirty="0">
                <a:solidFill>
                  <a:schemeClr val="accent6"/>
                </a:solidFill>
                <a:latin typeface="Franklin Gothic Book" pitchFamily="34" charset="0"/>
              </a:rPr>
              <a:t>SEMMA</a:t>
            </a:r>
          </a:p>
        </p:txBody>
      </p:sp>
      <p:cxnSp>
        <p:nvCxnSpPr>
          <p:cNvPr id="23" name="Straight Connector 22">
            <a:extLst>
              <a:ext uri="{FF2B5EF4-FFF2-40B4-BE49-F238E27FC236}">
                <a16:creationId xmlns:a16="http://schemas.microsoft.com/office/drawing/2014/main" id="{EAC33FEC-AA1C-BE43-8C10-3537AA1D44B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5AB9F1-1DC5-5E42-A9DC-21677E2B2B66}"/>
              </a:ext>
            </a:extLst>
          </p:cNvPr>
          <p:cNvCxnSpPr/>
          <p:nvPr/>
        </p:nvCxnSpPr>
        <p:spPr>
          <a:xfrm>
            <a:off x="7076661" y="5450074"/>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Footer Placeholder 3">
            <a:extLst>
              <a:ext uri="{FF2B5EF4-FFF2-40B4-BE49-F238E27FC236}">
                <a16:creationId xmlns:a16="http://schemas.microsoft.com/office/drawing/2014/main" id="{2CE3A57F-E6C2-9444-8FDE-E3332673C473}"/>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197711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9" grpId="0" animBg="1"/>
      <p:bldP spid="10" grpId="0" animBg="1"/>
      <p:bldP spid="11" grpId="0" animBg="1"/>
      <p:bldP spid="12" grpId="0" animBg="1"/>
      <p:bldP spid="4" grpId="0"/>
      <p:bldP spid="16" grpId="0"/>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dirty="0"/>
              <a:t>Highlights of a fit summary</a:t>
            </a:r>
          </a:p>
        </p:txBody>
      </p:sp>
      <p:sp>
        <p:nvSpPr>
          <p:cNvPr id="5" name="Footer Placeholder 4"/>
          <p:cNvSpPr>
            <a:spLocks noGrp="1"/>
          </p:cNvSpPr>
          <p:nvPr>
            <p:ph type="ftr" sz="quarter" idx="3"/>
          </p:nvPr>
        </p:nvSpPr>
        <p:spPr/>
        <p:txBody>
          <a:bodyPr/>
          <a:lstStyle/>
          <a:p>
            <a:r>
              <a:rPr lang="en-US"/>
              <a:t>Kwartler CSCI S-96</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20</a:t>
            </a:fld>
            <a:endParaRPr lang="en-US"/>
          </a:p>
        </p:txBody>
      </p:sp>
      <p:pic>
        <p:nvPicPr>
          <p:cNvPr id="6" name="Picture 5">
            <a:extLst>
              <a:ext uri="{FF2B5EF4-FFF2-40B4-BE49-F238E27FC236}">
                <a16:creationId xmlns:a16="http://schemas.microsoft.com/office/drawing/2014/main" id="{4D088B4E-EB34-816E-4581-33154161C132}"/>
              </a:ext>
            </a:extLst>
          </p:cNvPr>
          <p:cNvPicPr>
            <a:picLocks noChangeAspect="1"/>
          </p:cNvPicPr>
          <p:nvPr/>
        </p:nvPicPr>
        <p:blipFill>
          <a:blip r:embed="rId2"/>
          <a:stretch>
            <a:fillRect/>
          </a:stretch>
        </p:blipFill>
        <p:spPr>
          <a:xfrm>
            <a:off x="1215009" y="1272666"/>
            <a:ext cx="7167281" cy="5083685"/>
          </a:xfrm>
          <a:prstGeom prst="rect">
            <a:avLst/>
          </a:prstGeom>
        </p:spPr>
      </p:pic>
      <p:cxnSp>
        <p:nvCxnSpPr>
          <p:cNvPr id="10" name="Straight Arrow Connector 9"/>
          <p:cNvCxnSpPr>
            <a:cxnSpLocks/>
            <a:stCxn id="16" idx="3"/>
            <a:endCxn id="13" idx="2"/>
          </p:cNvCxnSpPr>
          <p:nvPr/>
        </p:nvCxnSpPr>
        <p:spPr>
          <a:xfrm>
            <a:off x="4604084" y="1988062"/>
            <a:ext cx="3168316" cy="2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716684" y="1496291"/>
            <a:ext cx="2111432" cy="515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Another name for errors.</a:t>
            </a:r>
          </a:p>
          <a:p>
            <a:pPr algn="ctr"/>
            <a:r>
              <a:rPr lang="en-US" sz="1200" dirty="0"/>
              <a:t>Summary stats for the errors.</a:t>
            </a:r>
          </a:p>
        </p:txBody>
      </p:sp>
      <p:sp>
        <p:nvSpPr>
          <p:cNvPr id="16" name="Rounded Rectangle 15"/>
          <p:cNvSpPr/>
          <p:nvPr/>
        </p:nvSpPr>
        <p:spPr>
          <a:xfrm>
            <a:off x="1097279" y="1730367"/>
            <a:ext cx="3506805" cy="515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7C30F46-618E-5144-A15A-C47543BBEC25}"/>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FCAED0-17FA-9743-9EBA-A20CD1853D9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202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53CFAE-EEED-446B-A092-4331B16A9A65}"/>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4" name="Footer Placeholder 3">
            <a:extLst>
              <a:ext uri="{FF2B5EF4-FFF2-40B4-BE49-F238E27FC236}">
                <a16:creationId xmlns:a16="http://schemas.microsoft.com/office/drawing/2014/main" id="{C9592735-A0D6-4362-95F6-F32CB9403F38}"/>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0C1E0AE7-CAC9-47B9-A274-B44A13B541F4}"/>
              </a:ext>
            </a:extLst>
          </p:cNvPr>
          <p:cNvSpPr>
            <a:spLocks noGrp="1"/>
          </p:cNvSpPr>
          <p:nvPr>
            <p:ph type="sldNum" sz="quarter" idx="4"/>
          </p:nvPr>
        </p:nvSpPr>
        <p:spPr/>
        <p:txBody>
          <a:bodyPr/>
          <a:lstStyle/>
          <a:p>
            <a:fld id="{37290FF7-652B-4475-AEAB-8B1A5D23AE09}" type="slidenum">
              <a:rPr lang="en-US" smtClean="0"/>
              <a:pPr/>
              <a:t>21</a:t>
            </a:fld>
            <a:endParaRPr lang="en-US" dirty="0"/>
          </a:p>
        </p:txBody>
      </p:sp>
      <p:pic>
        <p:nvPicPr>
          <p:cNvPr id="2050" name="Picture 2" descr="Image result for regression meme">
            <a:extLst>
              <a:ext uri="{FF2B5EF4-FFF2-40B4-BE49-F238E27FC236}">
                <a16:creationId xmlns:a16="http://schemas.microsoft.com/office/drawing/2014/main" id="{2F1D0213-E5E0-4BFE-84DE-1A11D9255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833563"/>
            <a:ext cx="5410200" cy="31908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E97006A-4A94-BE46-989D-21A6AF7E493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A5C2DC-139D-0642-BFBB-53902B7B3E9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91513510-252C-A428-9D9B-44A7D3F5E80F}"/>
              </a:ext>
            </a:extLst>
          </p:cNvPr>
          <p:cNvSpPr>
            <a:spLocks noGrp="1"/>
          </p:cNvSpPr>
          <p:nvPr>
            <p:ph type="title"/>
          </p:nvPr>
        </p:nvSpPr>
        <p:spPr/>
        <p:txBody>
          <a:bodyPr/>
          <a:lstStyle/>
          <a:p>
            <a:r>
              <a:rPr lang="en-US" dirty="0"/>
              <a:t>What about binary outcomes (Y/N, A/B, </a:t>
            </a:r>
            <a:r>
              <a:rPr lang="en-US" dirty="0" err="1"/>
              <a:t>etc</a:t>
            </a:r>
            <a:r>
              <a:rPr lang="en-US" dirty="0"/>
              <a:t>)?</a:t>
            </a:r>
          </a:p>
        </p:txBody>
      </p:sp>
    </p:spTree>
    <p:extLst>
      <p:ext uri="{BB962C8B-B14F-4D97-AF65-F5344CB8AC3E}">
        <p14:creationId xmlns:p14="http://schemas.microsoft.com/office/powerpoint/2010/main" val="394295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r>
              <a:rPr lang="en-US" altLang="en-US"/>
              <a:t>Step 1: Logistic Response Function</a:t>
            </a:r>
          </a:p>
        </p:txBody>
      </p:sp>
      <p:sp>
        <p:nvSpPr>
          <p:cNvPr id="27" name="Date Placeholder 4">
            <a:extLst>
              <a:ext uri="{FF2B5EF4-FFF2-40B4-BE49-F238E27FC236}">
                <a16:creationId xmlns:a16="http://schemas.microsoft.com/office/drawing/2014/main" id="{BF6F864E-EC48-4E08-B7F3-6E907D5C4353}"/>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28" name="Footer Placeholder 5">
            <a:extLst>
              <a:ext uri="{FF2B5EF4-FFF2-40B4-BE49-F238E27FC236}">
                <a16:creationId xmlns:a16="http://schemas.microsoft.com/office/drawing/2014/main" id="{A23A7B91-306A-41EF-AC4A-BFA66F36C7D9}"/>
              </a:ext>
            </a:extLst>
          </p:cNvPr>
          <p:cNvSpPr>
            <a:spLocks noGrp="1"/>
          </p:cNvSpPr>
          <p:nvPr>
            <p:ph type="ftr" sz="quarter" idx="3"/>
          </p:nvPr>
        </p:nvSpPr>
        <p:spPr/>
        <p:txBody>
          <a:bodyPr/>
          <a:lstStyle/>
          <a:p>
            <a:r>
              <a:rPr lang="en-US"/>
              <a:t>Kwartler</a:t>
            </a:r>
            <a:endParaRPr lang="en-US" dirty="0"/>
          </a:p>
        </p:txBody>
      </p:sp>
      <p:sp>
        <p:nvSpPr>
          <p:cNvPr id="29" name="Slide Number Placeholder 6">
            <a:extLst>
              <a:ext uri="{FF2B5EF4-FFF2-40B4-BE49-F238E27FC236}">
                <a16:creationId xmlns:a16="http://schemas.microsoft.com/office/drawing/2014/main" id="{7E8E2364-DAEF-4A72-9EA2-853378ECF81A}"/>
              </a:ext>
            </a:extLst>
          </p:cNvPr>
          <p:cNvSpPr>
            <a:spLocks noGrp="1"/>
          </p:cNvSpPr>
          <p:nvPr>
            <p:ph type="sldNum" sz="quarter" idx="4"/>
          </p:nvPr>
        </p:nvSpPr>
        <p:spPr/>
        <p:txBody>
          <a:bodyPr/>
          <a:lstStyle/>
          <a:p>
            <a:fld id="{37290FF7-652B-4475-AEAB-8B1A5D23AE09}" type="slidenum">
              <a:rPr lang="en-US" smtClean="0"/>
              <a:pPr/>
              <a:t>22</a:t>
            </a:fld>
            <a:endParaRPr lang="en-US"/>
          </a:p>
        </p:txBody>
      </p:sp>
      <p:grpSp>
        <p:nvGrpSpPr>
          <p:cNvPr id="9" name="Group 8"/>
          <p:cNvGrpSpPr/>
          <p:nvPr/>
        </p:nvGrpSpPr>
        <p:grpSpPr>
          <a:xfrm>
            <a:off x="281351" y="1585871"/>
            <a:ext cx="8515114" cy="1365889"/>
            <a:chOff x="645459" y="1707664"/>
            <a:chExt cx="7731796" cy="1596689"/>
          </a:xfrm>
        </p:grpSpPr>
        <p:pic>
          <p:nvPicPr>
            <p:cNvPr id="10" name="Shape 318"/>
            <p:cNvPicPr preferRelativeResize="0"/>
            <p:nvPr/>
          </p:nvPicPr>
          <p:blipFill>
            <a:blip r:embed="rId3">
              <a:alphaModFix/>
            </a:blip>
            <a:stretch>
              <a:fillRect/>
            </a:stretch>
          </p:blipFill>
          <p:spPr>
            <a:xfrm>
              <a:off x="1196255" y="1707664"/>
              <a:ext cx="735041" cy="1596689"/>
            </a:xfrm>
            <a:prstGeom prst="rect">
              <a:avLst/>
            </a:prstGeom>
            <a:noFill/>
            <a:ln>
              <a:noFill/>
            </a:ln>
          </p:spPr>
        </p:pic>
        <mc:AlternateContent xmlns:mc="http://schemas.openxmlformats.org/markup-compatibility/2006" xmlns:a14="http://schemas.microsoft.com/office/drawing/2010/main">
          <mc:Choice Requires="a14">
            <p:sp>
              <p:nvSpPr>
                <p:cNvPr id="11" name="Shape 319"/>
                <p:cNvSpPr txBox="1"/>
                <p:nvPr/>
              </p:nvSpPr>
              <p:spPr>
                <a:xfrm>
                  <a:off x="1865295" y="2248718"/>
                  <a:ext cx="6511960" cy="504600"/>
                </a:xfrm>
                <a:prstGeom prst="rect">
                  <a:avLst/>
                </a:prstGeom>
                <a:noFill/>
                <a:ln>
                  <a:noFill/>
                </a:ln>
              </p:spPr>
              <p:txBody>
                <a:bodyPr lIns="91425" tIns="91425" rIns="91425" bIns="91425" anchor="t" anchorCtr="0">
                  <a:noAutofit/>
                </a:bodyPr>
                <a:lstStyle/>
                <a:p>
                  <a:r>
                    <a:rPr lang="en" sz="2400" dirty="0">
                      <a:latin typeface="Open Sans"/>
                      <a:ea typeface="Open Sans"/>
                      <a:cs typeface="Open Sans"/>
                      <a:sym typeface="Open Sans"/>
                    </a:rPr>
                    <a:t>=</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*temperature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*day +</a:t>
                  </a:r>
                  <a:r>
                    <a:rPr lang="el-GR" sz="2400" dirty="0"/>
                    <a:t> </a:t>
                  </a:r>
                  <a14:m>
                    <m:oMath xmlns:m="http://schemas.openxmlformats.org/officeDocument/2006/math">
                      <m:r>
                        <a:rPr lang="el-GR" sz="2400" i="1">
                          <a:latin typeface="Cambria Math" panose="02040503050406030204" pitchFamily="18" charset="0"/>
                        </a:rPr>
                        <m:t>𝛽</m:t>
                      </m:r>
                    </m:oMath>
                  </a14:m>
                  <a:r>
                    <a:rPr lang="en" sz="2400" dirty="0">
                      <a:latin typeface="Open Sans"/>
                      <a:ea typeface="Open Sans"/>
                      <a:cs typeface="Open Sans"/>
                      <a:sym typeface="Open Sans"/>
                    </a:rPr>
                    <a:t>*price + error</a:t>
                  </a:r>
                </a:p>
              </p:txBody>
            </p:sp>
          </mc:Choice>
          <mc:Fallback xmlns="">
            <p:sp>
              <p:nvSpPr>
                <p:cNvPr id="11" name="Shape 319"/>
                <p:cNvSpPr txBox="1">
                  <a:spLocks noRot="1" noChangeAspect="1" noMove="1" noResize="1" noEditPoints="1" noAdjustHandles="1" noChangeArrowheads="1" noChangeShapeType="1" noTextEdit="1"/>
                </p:cNvSpPr>
                <p:nvPr/>
              </p:nvSpPr>
              <p:spPr>
                <a:xfrm>
                  <a:off x="1865295" y="2248718"/>
                  <a:ext cx="6511960" cy="504600"/>
                </a:xfrm>
                <a:prstGeom prst="rect">
                  <a:avLst/>
                </a:prstGeom>
                <a:blipFill rotWithShape="0">
                  <a:blip r:embed="rId4"/>
                  <a:stretch>
                    <a:fillRect l="-1361" t="-2817" b="-46479"/>
                  </a:stretch>
                </a:blipFill>
                <a:ln>
                  <a:noFill/>
                </a:ln>
              </p:spPr>
              <p:txBody>
                <a:bodyPr/>
                <a:lstStyle/>
                <a:p>
                  <a:r>
                    <a:rPr lang="en-US">
                      <a:noFill/>
                    </a:rPr>
                    <a:t> </a:t>
                  </a:r>
                </a:p>
              </p:txBody>
            </p:sp>
          </mc:Fallback>
        </mc:AlternateContent>
        <p:sp>
          <p:nvSpPr>
            <p:cNvPr id="12" name="Shape 320"/>
            <p:cNvSpPr txBox="1"/>
            <p:nvPr/>
          </p:nvSpPr>
          <p:spPr>
            <a:xfrm>
              <a:off x="645459" y="1967364"/>
              <a:ext cx="686582" cy="706432"/>
            </a:xfrm>
            <a:prstGeom prst="rect">
              <a:avLst/>
            </a:prstGeom>
            <a:noFill/>
            <a:ln>
              <a:noFill/>
            </a:ln>
          </p:spPr>
          <p:txBody>
            <a:bodyPr lIns="91425" tIns="91425" rIns="91425" bIns="91425" anchor="t" anchorCtr="0">
              <a:noAutofit/>
            </a:bodyPr>
            <a:lstStyle/>
            <a:p>
              <a:pPr algn="ctr"/>
              <a:r>
                <a:rPr lang="en" sz="2400" dirty="0">
                  <a:latin typeface="Open Sans"/>
                  <a:ea typeface="Open Sans"/>
                  <a:cs typeface="Open Sans"/>
                  <a:sym typeface="Open Sans"/>
                </a:rPr>
                <a:t>#</a:t>
              </a:r>
            </a:p>
          </p:txBody>
        </p:sp>
      </p:grpSp>
      <p:cxnSp>
        <p:nvCxnSpPr>
          <p:cNvPr id="5" name="Straight Connector 4"/>
          <p:cNvCxnSpPr/>
          <p:nvPr/>
        </p:nvCxnSpPr>
        <p:spPr>
          <a:xfrm>
            <a:off x="1116623" y="3042080"/>
            <a:ext cx="691075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4337" y="3806986"/>
            <a:ext cx="9007268" cy="1166855"/>
            <a:chOff x="-759635" y="2037702"/>
            <a:chExt cx="8178676" cy="1166855"/>
          </a:xfrm>
        </p:grpSpPr>
        <mc:AlternateContent xmlns:mc="http://schemas.openxmlformats.org/markup-compatibility/2006" xmlns:a14="http://schemas.microsoft.com/office/drawing/2010/main">
          <mc:Choice Requires="a14">
            <p:sp>
              <p:nvSpPr>
                <p:cNvPr id="19" name="Shape 319"/>
                <p:cNvSpPr txBox="1"/>
                <p:nvPr/>
              </p:nvSpPr>
              <p:spPr>
                <a:xfrm>
                  <a:off x="1865295" y="2248718"/>
                  <a:ext cx="5553746" cy="504600"/>
                </a:xfrm>
                <a:prstGeom prst="rect">
                  <a:avLst/>
                </a:prstGeom>
                <a:noFill/>
                <a:ln>
                  <a:noFill/>
                </a:ln>
              </p:spPr>
              <p:txBody>
                <a:bodyPr lIns="91425" tIns="91425" rIns="91425" bIns="91425" anchor="t" anchorCtr="0">
                  <a:noAutofit/>
                </a:bodyPr>
                <a:lstStyle/>
                <a:p>
                  <a:r>
                    <a:rPr lang="en" sz="2000" dirty="0">
                      <a:latin typeface="Open Sans"/>
                      <a:ea typeface="Open Sans"/>
                      <a:cs typeface="Open Sans"/>
                      <a:sym typeface="Open Sans"/>
                    </a:rPr>
                    <a:t>=</a:t>
                  </a:r>
                  <a:r>
                    <a:rPr lang="el-GR" sz="2000" dirty="0"/>
                    <a:t> </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 +</a:t>
                  </a:r>
                  <a:r>
                    <a:rPr lang="el-GR" sz="2000" dirty="0"/>
                    <a:t> </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*temperature +</a:t>
                  </a:r>
                  <a:r>
                    <a:rPr lang="el-GR" sz="2000" dirty="0"/>
                    <a:t> </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*day +</a:t>
                  </a:r>
                  <a:r>
                    <a:rPr lang="el-GR" sz="2000" dirty="0"/>
                    <a:t> </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*price + error</a:t>
                  </a:r>
                </a:p>
              </p:txBody>
            </p:sp>
          </mc:Choice>
          <mc:Fallback xmlns="">
            <p:sp>
              <p:nvSpPr>
                <p:cNvPr id="19" name="Shape 319"/>
                <p:cNvSpPr txBox="1">
                  <a:spLocks noRot="1" noChangeAspect="1" noMove="1" noResize="1" noEditPoints="1" noAdjustHandles="1" noChangeArrowheads="1" noChangeShapeType="1" noTextEdit="1"/>
                </p:cNvSpPr>
                <p:nvPr/>
              </p:nvSpPr>
              <p:spPr>
                <a:xfrm>
                  <a:off x="1865295" y="2248718"/>
                  <a:ext cx="5553746" cy="504600"/>
                </a:xfrm>
                <a:prstGeom prst="rect">
                  <a:avLst/>
                </a:prstGeom>
                <a:blipFill>
                  <a:blip r:embed="rId5"/>
                  <a:stretch>
                    <a:fillRect l="-1097" b="-8434"/>
                  </a:stretch>
                </a:blipFill>
                <a:ln>
                  <a:noFill/>
                </a:ln>
              </p:spPr>
              <p:txBody>
                <a:bodyPr/>
                <a:lstStyle/>
                <a:p>
                  <a:r>
                    <a:rPr lang="en-US">
                      <a:noFill/>
                    </a:rPr>
                    <a:t> </a:t>
                  </a:r>
                </a:p>
              </p:txBody>
            </p:sp>
          </mc:Fallback>
        </mc:AlternateContent>
        <p:sp>
          <p:nvSpPr>
            <p:cNvPr id="20" name="Shape 320"/>
            <p:cNvSpPr txBox="1"/>
            <p:nvPr/>
          </p:nvSpPr>
          <p:spPr>
            <a:xfrm>
              <a:off x="-759635" y="2037702"/>
              <a:ext cx="803673" cy="1166855"/>
            </a:xfrm>
            <a:prstGeom prst="rect">
              <a:avLst/>
            </a:prstGeom>
            <a:noFill/>
            <a:ln>
              <a:noFill/>
            </a:ln>
          </p:spPr>
          <p:txBody>
            <a:bodyPr lIns="91425" tIns="91425" rIns="91425" bIns="91425" anchor="t" anchorCtr="0">
              <a:noAutofit/>
            </a:bodyPr>
            <a:lstStyle/>
            <a:p>
              <a:pPr algn="ctr"/>
              <a:r>
                <a:rPr lang="en" sz="2400" dirty="0">
                  <a:latin typeface="Open Sans"/>
                  <a:ea typeface="Open Sans"/>
                  <a:cs typeface="Open Sans"/>
                  <a:sym typeface="Open Sans"/>
                </a:rPr>
                <a:t>Logit of </a:t>
              </a:r>
            </a:p>
          </p:txBody>
        </p:sp>
      </p:grpSp>
      <p:pic>
        <p:nvPicPr>
          <p:cNvPr id="21" name="Shape 318"/>
          <p:cNvPicPr preferRelativeResize="0"/>
          <p:nvPr/>
        </p:nvPicPr>
        <p:blipFill>
          <a:blip r:embed="rId3">
            <a:alphaModFix/>
          </a:blip>
          <a:stretch>
            <a:fillRect/>
          </a:stretch>
        </p:blipFill>
        <p:spPr>
          <a:xfrm>
            <a:off x="2303585" y="3766365"/>
            <a:ext cx="636521" cy="1201766"/>
          </a:xfrm>
          <a:prstGeom prst="rect">
            <a:avLst/>
          </a:prstGeom>
          <a:noFill/>
          <a:ln>
            <a:noFill/>
          </a:ln>
        </p:spPr>
      </p:pic>
      <p:sp>
        <p:nvSpPr>
          <p:cNvPr id="6" name="Rectangle 5"/>
          <p:cNvSpPr/>
          <p:nvPr/>
        </p:nvSpPr>
        <p:spPr>
          <a:xfrm>
            <a:off x="492369" y="1339687"/>
            <a:ext cx="2743200" cy="211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Regression</a:t>
            </a:r>
          </a:p>
        </p:txBody>
      </p:sp>
      <p:sp>
        <p:nvSpPr>
          <p:cNvPr id="23" name="Rectangle 22"/>
          <p:cNvSpPr/>
          <p:nvPr/>
        </p:nvSpPr>
        <p:spPr>
          <a:xfrm>
            <a:off x="556846" y="3391225"/>
            <a:ext cx="2743200" cy="211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pic>
        <p:nvPicPr>
          <p:cNvPr id="24" name="Picture 2" descr="Image result for logi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93911" y="4012549"/>
            <a:ext cx="1121561" cy="73061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273669" y="1349212"/>
            <a:ext cx="4754880" cy="2110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Cones?</a:t>
            </a:r>
          </a:p>
        </p:txBody>
      </p:sp>
      <p:sp>
        <p:nvSpPr>
          <p:cNvPr id="22" name="Rectangle 21"/>
          <p:cNvSpPr/>
          <p:nvPr/>
        </p:nvSpPr>
        <p:spPr>
          <a:xfrm>
            <a:off x="3340344" y="3387562"/>
            <a:ext cx="4754880" cy="2110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they buy a cone Y/N?</a:t>
            </a:r>
          </a:p>
        </p:txBody>
      </p:sp>
      <p:sp>
        <p:nvSpPr>
          <p:cNvPr id="25" name="Rectangle 24"/>
          <p:cNvSpPr/>
          <p:nvPr/>
        </p:nvSpPr>
        <p:spPr>
          <a:xfrm>
            <a:off x="527538" y="5518312"/>
            <a:ext cx="7987809" cy="4956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We will let R handle calculating the equation output </a:t>
            </a:r>
            <a:r>
              <a:rPr lang="en-US" dirty="0" err="1"/>
              <a:t>logOdds</a:t>
            </a:r>
            <a:r>
              <a:rPr lang="en-US" dirty="0"/>
              <a:t> to the more understandable probability of an event.</a:t>
            </a:r>
          </a:p>
        </p:txBody>
      </p:sp>
      <p:cxnSp>
        <p:nvCxnSpPr>
          <p:cNvPr id="26" name="Straight Connector 25">
            <a:extLst>
              <a:ext uri="{FF2B5EF4-FFF2-40B4-BE49-F238E27FC236}">
                <a16:creationId xmlns:a16="http://schemas.microsoft.com/office/drawing/2014/main" id="{E3D1260B-DDF3-0D4D-8C3C-5153BC4B584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E9BD1A-E52C-0142-9B00-C79EE3908089}"/>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3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a:extLst>
              <a:ext uri="{FF2B5EF4-FFF2-40B4-BE49-F238E27FC236}">
                <a16:creationId xmlns:a16="http://schemas.microsoft.com/office/drawing/2014/main" id="{2A65B911-9982-4A89-9B53-F535584EE6ED}"/>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a:t>Logistic Regression</a:t>
            </a:r>
            <a:endParaRPr lang="en-US" dirty="0"/>
          </a:p>
        </p:txBody>
      </p:sp>
      <p:sp>
        <p:nvSpPr>
          <p:cNvPr id="9" name="Footer Placeholder 5">
            <a:extLst>
              <a:ext uri="{FF2B5EF4-FFF2-40B4-BE49-F238E27FC236}">
                <a16:creationId xmlns:a16="http://schemas.microsoft.com/office/drawing/2014/main" id="{A380AF3B-4CCA-4756-901C-4F89996B352B}"/>
              </a:ext>
            </a:extLst>
          </p:cNvPr>
          <p:cNvSpPr>
            <a:spLocks noGrp="1"/>
          </p:cNvSpPr>
          <p:nvPr>
            <p:ph type="ftr" sz="quarter" idx="3"/>
          </p:nvPr>
        </p:nvSpPr>
        <p:spPr/>
        <p:txBody>
          <a:bodyPr/>
          <a:lstStyle/>
          <a:p>
            <a:r>
              <a:rPr lang="en-US"/>
              <a:t>Kwartler</a:t>
            </a:r>
            <a:endParaRPr lang="en-US" dirty="0"/>
          </a:p>
        </p:txBody>
      </p:sp>
      <p:sp>
        <p:nvSpPr>
          <p:cNvPr id="10" name="Slide Number Placeholder 6">
            <a:extLst>
              <a:ext uri="{FF2B5EF4-FFF2-40B4-BE49-F238E27FC236}">
                <a16:creationId xmlns:a16="http://schemas.microsoft.com/office/drawing/2014/main" id="{3CA6B3B4-818A-47FC-85CE-C6388340FAE1}"/>
              </a:ext>
            </a:extLst>
          </p:cNvPr>
          <p:cNvSpPr>
            <a:spLocks noGrp="1"/>
          </p:cNvSpPr>
          <p:nvPr>
            <p:ph type="sldNum" sz="quarter" idx="4"/>
          </p:nvPr>
        </p:nvSpPr>
        <p:spPr/>
        <p:txBody>
          <a:bodyPr/>
          <a:lstStyle/>
          <a:p>
            <a:fld id="{37290FF7-652B-4475-AEAB-8B1A5D23AE09}" type="slidenum">
              <a:rPr lang="en-US" smtClean="0"/>
              <a:pPr/>
              <a:t>23</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23</a:t>
            </a:fld>
            <a:endParaRPr lang="en-US"/>
          </a:p>
        </p:txBody>
      </p:sp>
      <p:sp>
        <p:nvSpPr>
          <p:cNvPr id="6" name="Content Placeholder 3"/>
          <p:cNvSpPr txBox="1">
            <a:spLocks/>
          </p:cNvSpPr>
          <p:nvPr/>
        </p:nvSpPr>
        <p:spPr>
          <a:xfrm>
            <a:off x="738554" y="1453662"/>
            <a:ext cx="7772400" cy="457200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ltLang="en-US" dirty="0"/>
              <a:t>Extends idea of linear regression to situation where outcome variable is </a:t>
            </a:r>
            <a:r>
              <a:rPr lang="en-US" altLang="en-US" b="1" dirty="0"/>
              <a:t>categorical</a:t>
            </a:r>
          </a:p>
          <a:p>
            <a:endParaRPr lang="en-US" altLang="en-US" dirty="0"/>
          </a:p>
          <a:p>
            <a:r>
              <a:rPr lang="en-US" altLang="en-US" dirty="0"/>
              <a:t>Instead of ordinary least squares, </a:t>
            </a:r>
            <a:r>
              <a:rPr lang="en-US" altLang="en-US" i="1" dirty="0">
                <a:latin typeface="Symbol" panose="05050102010706020507" pitchFamily="18" charset="2"/>
              </a:rPr>
              <a:t>b </a:t>
            </a:r>
            <a:r>
              <a:rPr lang="en-US" altLang="en-US" dirty="0"/>
              <a:t>are derived through an iterative process called </a:t>
            </a:r>
            <a:r>
              <a:rPr lang="en-US" altLang="en-US" i="1" dirty="0"/>
              <a:t>maximum likelihood estimation</a:t>
            </a:r>
          </a:p>
          <a:p>
            <a:pPr lvl="1"/>
            <a:r>
              <a:rPr lang="en-US" dirty="0"/>
              <a:t>MLE calculates the probability of observing Y given various values for every possible beta </a:t>
            </a:r>
            <a:r>
              <a:rPr lang="en-US" dirty="0" err="1"/>
              <a:t>coeeficient</a:t>
            </a:r>
            <a:endParaRPr lang="en-US" i="1" dirty="0"/>
          </a:p>
          <a:p>
            <a:pPr lvl="1"/>
            <a:endParaRPr lang="en-US" altLang="en-US" dirty="0"/>
          </a:p>
          <a:p>
            <a:r>
              <a:rPr lang="en-US" altLang="en-US" dirty="0"/>
              <a:t>Logistic Regression answers binary classification problems</a:t>
            </a:r>
          </a:p>
          <a:p>
            <a:pPr lvl="1">
              <a:buFont typeface="Wingdings 2" panose="05020102010507070707" pitchFamily="18" charset="2"/>
              <a:buNone/>
            </a:pPr>
            <a:r>
              <a:rPr lang="en-US" altLang="en-US" dirty="0"/>
              <a:t>i.e.  </a:t>
            </a:r>
            <a:r>
              <a:rPr lang="en-US" altLang="en-US" i="1" dirty="0"/>
              <a:t>Y</a:t>
            </a:r>
            <a:r>
              <a:rPr lang="en-US" altLang="en-US" dirty="0"/>
              <a:t>=0 or </a:t>
            </a:r>
            <a:r>
              <a:rPr lang="en-US" altLang="en-US" i="1" dirty="0"/>
              <a:t>Y</a:t>
            </a:r>
            <a:r>
              <a:rPr lang="en-US" altLang="en-US" dirty="0"/>
              <a:t>=1</a:t>
            </a:r>
          </a:p>
          <a:p>
            <a:endParaRPr lang="en-US" altLang="en-US" dirty="0"/>
          </a:p>
          <a:p>
            <a:endParaRPr lang="en-US" altLang="en-US" dirty="0"/>
          </a:p>
        </p:txBody>
      </p:sp>
      <p:cxnSp>
        <p:nvCxnSpPr>
          <p:cNvPr id="11" name="Straight Connector 10">
            <a:extLst>
              <a:ext uri="{FF2B5EF4-FFF2-40B4-BE49-F238E27FC236}">
                <a16:creationId xmlns:a16="http://schemas.microsoft.com/office/drawing/2014/main" id="{A14CC003-053E-094C-A6A1-B39704A7988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999C00-0EBB-4549-AFA0-7FB0E2EB59D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039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4">
            <a:extLst>
              <a:ext uri="{FF2B5EF4-FFF2-40B4-BE49-F238E27FC236}">
                <a16:creationId xmlns:a16="http://schemas.microsoft.com/office/drawing/2014/main" id="{D4843871-DD57-49EE-8EA2-9C7012BEDA14}"/>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a:t>A binary relationship between carat and price</a:t>
            </a:r>
            <a:endParaRPr lang="en-US" dirty="0"/>
          </a:p>
        </p:txBody>
      </p:sp>
      <p:sp>
        <p:nvSpPr>
          <p:cNvPr id="12" name="Footer Placeholder 5">
            <a:extLst>
              <a:ext uri="{FF2B5EF4-FFF2-40B4-BE49-F238E27FC236}">
                <a16:creationId xmlns:a16="http://schemas.microsoft.com/office/drawing/2014/main" id="{4DBA96E0-A9ED-461D-BA8F-0898E3B96987}"/>
              </a:ext>
            </a:extLst>
          </p:cNvPr>
          <p:cNvSpPr>
            <a:spLocks noGrp="1"/>
          </p:cNvSpPr>
          <p:nvPr>
            <p:ph type="ftr" sz="quarter" idx="3"/>
          </p:nvPr>
        </p:nvSpPr>
        <p:spPr/>
        <p:txBody>
          <a:bodyPr/>
          <a:lstStyle/>
          <a:p>
            <a:r>
              <a:rPr lang="en-US"/>
              <a:t>Kwartler</a:t>
            </a:r>
            <a:endParaRPr lang="en-US" dirty="0"/>
          </a:p>
        </p:txBody>
      </p:sp>
      <p:sp>
        <p:nvSpPr>
          <p:cNvPr id="13" name="Slide Number Placeholder 6">
            <a:extLst>
              <a:ext uri="{FF2B5EF4-FFF2-40B4-BE49-F238E27FC236}">
                <a16:creationId xmlns:a16="http://schemas.microsoft.com/office/drawing/2014/main" id="{79FF8EFC-2D5B-483F-B22E-995CB252AFE4}"/>
              </a:ext>
            </a:extLst>
          </p:cNvPr>
          <p:cNvSpPr>
            <a:spLocks noGrp="1"/>
          </p:cNvSpPr>
          <p:nvPr>
            <p:ph type="sldNum" sz="quarter" idx="4"/>
          </p:nvPr>
        </p:nvSpPr>
        <p:spPr/>
        <p:txBody>
          <a:bodyPr/>
          <a:lstStyle/>
          <a:p>
            <a:fld id="{37290FF7-652B-4475-AEAB-8B1A5D23AE09}" type="slidenum">
              <a:rPr lang="en-US" smtClean="0"/>
              <a:pPr/>
              <a:t>24</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24</a:t>
            </a:fld>
            <a:endParaRPr lang="en-US"/>
          </a:p>
        </p:txBody>
      </p:sp>
      <p:sp>
        <p:nvSpPr>
          <p:cNvPr id="9" name="TextBox 8"/>
          <p:cNvSpPr txBox="1"/>
          <p:nvPr/>
        </p:nvSpPr>
        <p:spPr>
          <a:xfrm>
            <a:off x="2995767" y="1328738"/>
            <a:ext cx="3152466" cy="369332"/>
          </a:xfrm>
          <a:prstGeom prst="rect">
            <a:avLst/>
          </a:prstGeom>
          <a:noFill/>
        </p:spPr>
        <p:txBody>
          <a:bodyPr wrap="none" rtlCol="0">
            <a:spAutoFit/>
          </a:bodyPr>
          <a:lstStyle/>
          <a:p>
            <a:r>
              <a:rPr lang="en-US" dirty="0"/>
              <a:t>Diamonds above or below $11K</a:t>
            </a:r>
          </a:p>
        </p:txBody>
      </p:sp>
      <p:cxnSp>
        <p:nvCxnSpPr>
          <p:cNvPr id="10" name="Straight Connector 9">
            <a:extLst>
              <a:ext uri="{FF2B5EF4-FFF2-40B4-BE49-F238E27FC236}">
                <a16:creationId xmlns:a16="http://schemas.microsoft.com/office/drawing/2014/main" id="{60DB353A-1157-DE42-83F1-27421DF30D1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B818E0-3BF8-F542-85CE-94085EF40462}"/>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3863C22-A166-08FA-5A61-E3D95E820842}"/>
              </a:ext>
            </a:extLst>
          </p:cNvPr>
          <p:cNvPicPr>
            <a:picLocks noChangeAspect="1"/>
          </p:cNvPicPr>
          <p:nvPr/>
        </p:nvPicPr>
        <p:blipFill>
          <a:blip r:embed="rId2"/>
          <a:stretch>
            <a:fillRect/>
          </a:stretch>
        </p:blipFill>
        <p:spPr>
          <a:xfrm>
            <a:off x="2031853" y="1827357"/>
            <a:ext cx="5080294" cy="4399706"/>
          </a:xfrm>
          <a:prstGeom prst="rect">
            <a:avLst/>
          </a:prstGeom>
        </p:spPr>
      </p:pic>
    </p:spTree>
    <p:extLst>
      <p:ext uri="{BB962C8B-B14F-4D97-AF65-F5344CB8AC3E}">
        <p14:creationId xmlns:p14="http://schemas.microsoft.com/office/powerpoint/2010/main" val="3014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4">
            <a:extLst>
              <a:ext uri="{FF2B5EF4-FFF2-40B4-BE49-F238E27FC236}">
                <a16:creationId xmlns:a16="http://schemas.microsoft.com/office/drawing/2014/main" id="{62125963-ACAB-4657-A16F-BEB01B8C7CB4}"/>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a:t>A binary relationship between carat and price</a:t>
            </a:r>
            <a:endParaRPr lang="en-US" dirty="0"/>
          </a:p>
        </p:txBody>
      </p:sp>
      <p:sp>
        <p:nvSpPr>
          <p:cNvPr id="13" name="Footer Placeholder 5">
            <a:extLst>
              <a:ext uri="{FF2B5EF4-FFF2-40B4-BE49-F238E27FC236}">
                <a16:creationId xmlns:a16="http://schemas.microsoft.com/office/drawing/2014/main" id="{E1DE0E99-225C-41F0-8428-177D6B604D9B}"/>
              </a:ext>
            </a:extLst>
          </p:cNvPr>
          <p:cNvSpPr>
            <a:spLocks noGrp="1"/>
          </p:cNvSpPr>
          <p:nvPr>
            <p:ph type="ftr" sz="quarter" idx="3"/>
          </p:nvPr>
        </p:nvSpPr>
        <p:spPr/>
        <p:txBody>
          <a:bodyPr/>
          <a:lstStyle/>
          <a:p>
            <a:r>
              <a:rPr lang="en-US"/>
              <a:t>Kwartler</a:t>
            </a:r>
            <a:endParaRPr lang="en-US" dirty="0"/>
          </a:p>
        </p:txBody>
      </p:sp>
      <p:sp>
        <p:nvSpPr>
          <p:cNvPr id="14" name="Slide Number Placeholder 6">
            <a:extLst>
              <a:ext uri="{FF2B5EF4-FFF2-40B4-BE49-F238E27FC236}">
                <a16:creationId xmlns:a16="http://schemas.microsoft.com/office/drawing/2014/main" id="{55B7368E-28D8-4125-9A7F-3CBA8ABD943A}"/>
              </a:ext>
            </a:extLst>
          </p:cNvPr>
          <p:cNvSpPr>
            <a:spLocks noGrp="1"/>
          </p:cNvSpPr>
          <p:nvPr>
            <p:ph type="sldNum" sz="quarter" idx="4"/>
          </p:nvPr>
        </p:nvSpPr>
        <p:spPr/>
        <p:txBody>
          <a:bodyPr/>
          <a:lstStyle/>
          <a:p>
            <a:fld id="{37290FF7-652B-4475-AEAB-8B1A5D23AE09}" type="slidenum">
              <a:rPr lang="en-US" smtClean="0"/>
              <a:pPr/>
              <a:t>25</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25</a:t>
            </a:fld>
            <a:endParaRPr lang="en-US"/>
          </a:p>
        </p:txBody>
      </p:sp>
      <p:pic>
        <p:nvPicPr>
          <p:cNvPr id="8" name="Picture 7"/>
          <p:cNvPicPr>
            <a:picLocks noChangeAspect="1"/>
          </p:cNvPicPr>
          <p:nvPr/>
        </p:nvPicPr>
        <p:blipFill>
          <a:blip r:embed="rId2"/>
          <a:stretch>
            <a:fillRect/>
          </a:stretch>
        </p:blipFill>
        <p:spPr>
          <a:xfrm>
            <a:off x="266109" y="2594534"/>
            <a:ext cx="5070760" cy="2857986"/>
          </a:xfrm>
          <a:prstGeom prst="rect">
            <a:avLst/>
          </a:prstGeom>
        </p:spPr>
      </p:pic>
      <p:sp>
        <p:nvSpPr>
          <p:cNvPr id="9" name="TextBox 8"/>
          <p:cNvSpPr txBox="1"/>
          <p:nvPr/>
        </p:nvSpPr>
        <p:spPr>
          <a:xfrm>
            <a:off x="1225256" y="2232381"/>
            <a:ext cx="3152466" cy="369332"/>
          </a:xfrm>
          <a:prstGeom prst="rect">
            <a:avLst/>
          </a:prstGeom>
          <a:noFill/>
        </p:spPr>
        <p:txBody>
          <a:bodyPr wrap="none" rtlCol="0">
            <a:spAutoFit/>
          </a:bodyPr>
          <a:lstStyle/>
          <a:p>
            <a:r>
              <a:rPr lang="en-US" dirty="0"/>
              <a:t>Diamonds above or below $11K</a:t>
            </a:r>
          </a:p>
        </p:txBody>
      </p:sp>
      <p:cxnSp>
        <p:nvCxnSpPr>
          <p:cNvPr id="7" name="Straight Arrow Connector 6"/>
          <p:cNvCxnSpPr>
            <a:cxnSpLocks/>
          </p:cNvCxnSpPr>
          <p:nvPr/>
        </p:nvCxnSpPr>
        <p:spPr>
          <a:xfrm flipV="1">
            <a:off x="641369" y="2418105"/>
            <a:ext cx="4320240" cy="28228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496580" y="3108748"/>
            <a:ext cx="3476939" cy="16805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this diamond worth more than $11K or not.”   Predicting 2 means 2 </a:t>
            </a:r>
            <a:r>
              <a:rPr lang="en-US" dirty="0" err="1"/>
              <a:t>yes’es</a:t>
            </a:r>
            <a:r>
              <a:rPr lang="en-US" dirty="0"/>
              <a:t>?</a:t>
            </a:r>
          </a:p>
        </p:txBody>
      </p:sp>
      <p:cxnSp>
        <p:nvCxnSpPr>
          <p:cNvPr id="11" name="Straight Connector 10">
            <a:extLst>
              <a:ext uri="{FF2B5EF4-FFF2-40B4-BE49-F238E27FC236}">
                <a16:creationId xmlns:a16="http://schemas.microsoft.com/office/drawing/2014/main" id="{92A676B7-FE05-1048-BDF7-A0AA9AC8C28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117576-559D-904C-9DBC-C206F52C2E16}"/>
              </a:ext>
            </a:extLst>
          </p:cNvPr>
          <p:cNvCxnSpPr/>
          <p:nvPr/>
        </p:nvCxnSpPr>
        <p:spPr>
          <a:xfrm>
            <a:off x="2710049" y="5254070"/>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8BC5C0-9691-3E40-9802-2B289BCB17C3}"/>
              </a:ext>
            </a:extLst>
          </p:cNvPr>
          <p:cNvCxnSpPr/>
          <p:nvPr/>
        </p:nvCxnSpPr>
        <p:spPr>
          <a:xfrm>
            <a:off x="7076661" y="5719017"/>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343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4">
            <a:extLst>
              <a:ext uri="{FF2B5EF4-FFF2-40B4-BE49-F238E27FC236}">
                <a16:creationId xmlns:a16="http://schemas.microsoft.com/office/drawing/2014/main" id="{6C57D140-CB2D-43E9-B930-4847B406A7F2}"/>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18" name="Title 17">
            <a:extLst>
              <a:ext uri="{FF2B5EF4-FFF2-40B4-BE49-F238E27FC236}">
                <a16:creationId xmlns:a16="http://schemas.microsoft.com/office/drawing/2014/main" id="{5D31558E-2632-44A4-A6D7-C3BB76AF7EF7}"/>
              </a:ext>
            </a:extLst>
          </p:cNvPr>
          <p:cNvSpPr>
            <a:spLocks noGrp="1"/>
          </p:cNvSpPr>
          <p:nvPr>
            <p:ph type="title"/>
          </p:nvPr>
        </p:nvSpPr>
        <p:spPr/>
        <p:txBody>
          <a:bodyPr/>
          <a:lstStyle/>
          <a:p>
            <a:endParaRPr lang="en-US"/>
          </a:p>
        </p:txBody>
      </p:sp>
      <p:sp>
        <p:nvSpPr>
          <p:cNvPr id="15" name="Footer Placeholder 5">
            <a:extLst>
              <a:ext uri="{FF2B5EF4-FFF2-40B4-BE49-F238E27FC236}">
                <a16:creationId xmlns:a16="http://schemas.microsoft.com/office/drawing/2014/main" id="{CC962340-904A-4174-837D-ADE8E072F4BD}"/>
              </a:ext>
            </a:extLst>
          </p:cNvPr>
          <p:cNvSpPr>
            <a:spLocks noGrp="1"/>
          </p:cNvSpPr>
          <p:nvPr>
            <p:ph type="ftr" sz="quarter" idx="3"/>
          </p:nvPr>
        </p:nvSpPr>
        <p:spPr/>
        <p:txBody>
          <a:bodyPr/>
          <a:lstStyle/>
          <a:p>
            <a:r>
              <a:rPr lang="en-US"/>
              <a:t>Kwartler</a:t>
            </a:r>
            <a:endParaRPr lang="en-US" dirty="0"/>
          </a:p>
        </p:txBody>
      </p:sp>
      <p:sp>
        <p:nvSpPr>
          <p:cNvPr id="16" name="Slide Number Placeholder 6">
            <a:extLst>
              <a:ext uri="{FF2B5EF4-FFF2-40B4-BE49-F238E27FC236}">
                <a16:creationId xmlns:a16="http://schemas.microsoft.com/office/drawing/2014/main" id="{A9AC2CB2-130D-485E-9A4E-D6F286DCAA7C}"/>
              </a:ext>
            </a:extLst>
          </p:cNvPr>
          <p:cNvSpPr>
            <a:spLocks noGrp="1"/>
          </p:cNvSpPr>
          <p:nvPr>
            <p:ph type="sldNum" sz="quarter" idx="4"/>
          </p:nvPr>
        </p:nvSpPr>
        <p:spPr/>
        <p:txBody>
          <a:bodyPr/>
          <a:lstStyle/>
          <a:p>
            <a:fld id="{37290FF7-652B-4475-AEAB-8B1A5D23AE09}" type="slidenum">
              <a:rPr lang="en-US" smtClean="0"/>
              <a:pPr/>
              <a:t>26</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26</a:t>
            </a:fld>
            <a:endParaRPr lang="en-US"/>
          </a:p>
        </p:txBody>
      </p:sp>
      <p:pic>
        <p:nvPicPr>
          <p:cNvPr id="6" name="Picture 5"/>
          <p:cNvPicPr>
            <a:picLocks noChangeAspect="1"/>
          </p:cNvPicPr>
          <p:nvPr/>
        </p:nvPicPr>
        <p:blipFill>
          <a:blip r:embed="rId2"/>
          <a:stretch>
            <a:fillRect/>
          </a:stretch>
        </p:blipFill>
        <p:spPr>
          <a:xfrm>
            <a:off x="1838325" y="3442093"/>
            <a:ext cx="4662488" cy="2696770"/>
          </a:xfrm>
          <a:prstGeom prst="rect">
            <a:avLst/>
          </a:prstGeom>
        </p:spPr>
      </p:pic>
      <p:pic>
        <p:nvPicPr>
          <p:cNvPr id="8" name="Picture 2" descr="Image result for log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748" y="1155044"/>
            <a:ext cx="1121561" cy="7306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114551" y="1300163"/>
            <a:ext cx="6411242" cy="369332"/>
          </a:xfrm>
          <a:prstGeom prst="rect">
            <a:avLst/>
          </a:prstGeom>
          <a:noFill/>
        </p:spPr>
        <p:txBody>
          <a:bodyPr wrap="none" rtlCol="0">
            <a:spAutoFit/>
          </a:bodyPr>
          <a:lstStyle/>
          <a:p>
            <a:r>
              <a:rPr lang="en-US" dirty="0"/>
              <a:t>What is the log-odds of the price above $11K? = Beta + Beta*Carat</a:t>
            </a:r>
          </a:p>
        </p:txBody>
      </p:sp>
      <p:sp>
        <p:nvSpPr>
          <p:cNvPr id="10" name="TextBox 9"/>
          <p:cNvSpPr txBox="1"/>
          <p:nvPr/>
        </p:nvSpPr>
        <p:spPr>
          <a:xfrm>
            <a:off x="457200" y="1271583"/>
            <a:ext cx="412292" cy="369332"/>
          </a:xfrm>
          <a:prstGeom prst="rect">
            <a:avLst/>
          </a:prstGeom>
          <a:noFill/>
        </p:spPr>
        <p:txBody>
          <a:bodyPr wrap="none" rtlCol="0">
            <a:spAutoFit/>
          </a:bodyPr>
          <a:lstStyle/>
          <a:p>
            <a:r>
              <a:rPr lang="en-US" dirty="0"/>
              <a:t>1. </a:t>
            </a:r>
          </a:p>
        </p:txBody>
      </p:sp>
      <p:sp>
        <p:nvSpPr>
          <p:cNvPr id="11" name="TextBox 10"/>
          <p:cNvSpPr txBox="1"/>
          <p:nvPr/>
        </p:nvSpPr>
        <p:spPr>
          <a:xfrm>
            <a:off x="457201" y="2057400"/>
            <a:ext cx="6644768" cy="369332"/>
          </a:xfrm>
          <a:prstGeom prst="rect">
            <a:avLst/>
          </a:prstGeom>
          <a:noFill/>
        </p:spPr>
        <p:txBody>
          <a:bodyPr wrap="none" rtlCol="0">
            <a:spAutoFit/>
          </a:bodyPr>
          <a:lstStyle/>
          <a:p>
            <a:r>
              <a:rPr lang="en-US" dirty="0"/>
              <a:t>2. Convert to </a:t>
            </a:r>
            <a:r>
              <a:rPr lang="en-US" b="1" u="sng" dirty="0"/>
              <a:t>probability</a:t>
            </a:r>
            <a:r>
              <a:rPr lang="en-US" dirty="0"/>
              <a:t> with logistic response function (</a:t>
            </a:r>
            <a:r>
              <a:rPr lang="en-US" dirty="0" err="1"/>
              <a:t>e^l</a:t>
            </a:r>
            <a:r>
              <a:rPr lang="en-US" dirty="0"/>
              <a:t> / (1+e^l)</a:t>
            </a:r>
          </a:p>
        </p:txBody>
      </p:sp>
      <p:sp>
        <p:nvSpPr>
          <p:cNvPr id="12" name="TextBox 11"/>
          <p:cNvSpPr txBox="1"/>
          <p:nvPr/>
        </p:nvSpPr>
        <p:spPr>
          <a:xfrm>
            <a:off x="457200" y="2857500"/>
            <a:ext cx="7195496" cy="369332"/>
          </a:xfrm>
          <a:prstGeom prst="rect">
            <a:avLst/>
          </a:prstGeom>
          <a:noFill/>
        </p:spPr>
        <p:txBody>
          <a:bodyPr wrap="none" rtlCol="0">
            <a:spAutoFit/>
          </a:bodyPr>
          <a:lstStyle/>
          <a:p>
            <a:r>
              <a:rPr lang="en-US" dirty="0"/>
              <a:t>3. The probabilities are more intuitive than the log-odds from the equation.</a:t>
            </a:r>
          </a:p>
        </p:txBody>
      </p:sp>
      <p:cxnSp>
        <p:nvCxnSpPr>
          <p:cNvPr id="13" name="Straight Connector 12">
            <a:extLst>
              <a:ext uri="{FF2B5EF4-FFF2-40B4-BE49-F238E27FC236}">
                <a16:creationId xmlns:a16="http://schemas.microsoft.com/office/drawing/2014/main" id="{0E7E3965-7AA2-5E4D-8277-6E00552BDE09}"/>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F4EDAD-40E0-3B47-BBC6-C0127781D574}"/>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224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DAF68-B4C5-4D69-ACE4-452A6ACBD808}"/>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2D1F69B-21CE-4D6E-89A5-02C6ED01FC53}"/>
              </a:ext>
            </a:extLst>
          </p:cNvPr>
          <p:cNvSpPr>
            <a:spLocks noGrp="1"/>
          </p:cNvSpPr>
          <p:nvPr>
            <p:ph type="title"/>
          </p:nvPr>
        </p:nvSpPr>
        <p:spPr/>
        <p:txBody>
          <a:bodyPr/>
          <a:lstStyle/>
          <a:p>
            <a:r>
              <a:rPr lang="en-US" dirty="0"/>
              <a:t>Applying these concepts to text</a:t>
            </a:r>
          </a:p>
        </p:txBody>
      </p:sp>
      <p:sp>
        <p:nvSpPr>
          <p:cNvPr id="4" name="Footer Placeholder 3">
            <a:extLst>
              <a:ext uri="{FF2B5EF4-FFF2-40B4-BE49-F238E27FC236}">
                <a16:creationId xmlns:a16="http://schemas.microsoft.com/office/drawing/2014/main" id="{06AF423E-4F2F-4588-9135-C2A5917EC60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4C4BCF21-A0BB-4E8F-8938-9E3E7D0E0550}"/>
              </a:ext>
            </a:extLst>
          </p:cNvPr>
          <p:cNvSpPr>
            <a:spLocks noGrp="1"/>
          </p:cNvSpPr>
          <p:nvPr>
            <p:ph type="sldNum" sz="quarter" idx="4"/>
          </p:nvPr>
        </p:nvSpPr>
        <p:spPr/>
        <p:txBody>
          <a:bodyPr/>
          <a:lstStyle/>
          <a:p>
            <a:fld id="{37290FF7-652B-4475-AEAB-8B1A5D23AE09}" type="slidenum">
              <a:rPr lang="en-US" smtClean="0"/>
              <a:pPr/>
              <a:t>27</a:t>
            </a:fld>
            <a:endParaRPr lang="en-US" dirty="0"/>
          </a:p>
        </p:txBody>
      </p:sp>
      <p:sp>
        <p:nvSpPr>
          <p:cNvPr id="6" name="TextBox 5">
            <a:extLst>
              <a:ext uri="{FF2B5EF4-FFF2-40B4-BE49-F238E27FC236}">
                <a16:creationId xmlns:a16="http://schemas.microsoft.com/office/drawing/2014/main" id="{68FF8A2F-2916-4367-A5DA-51726A6A39C1}"/>
              </a:ext>
            </a:extLst>
          </p:cNvPr>
          <p:cNvSpPr txBox="1"/>
          <p:nvPr/>
        </p:nvSpPr>
        <p:spPr>
          <a:xfrm>
            <a:off x="2063044" y="2271252"/>
            <a:ext cx="5017912" cy="1477328"/>
          </a:xfrm>
          <a:prstGeom prst="rect">
            <a:avLst/>
          </a:prstGeom>
          <a:noFill/>
        </p:spPr>
        <p:txBody>
          <a:bodyPr wrap="none" rtlCol="0">
            <a:spAutoFit/>
          </a:bodyPr>
          <a:lstStyle/>
          <a:p>
            <a:pPr marL="285750" indent="-285750">
              <a:buFont typeface="Arial" panose="020B0604020202020204" pitchFamily="34" charset="0"/>
              <a:buChar char="•"/>
            </a:pPr>
            <a:r>
              <a:rPr lang="en-US" dirty="0"/>
              <a:t>Spam vs non-spam</a:t>
            </a:r>
          </a:p>
          <a:p>
            <a:pPr marL="285750" indent="-285750">
              <a:buFont typeface="Arial" panose="020B0604020202020204" pitchFamily="34" charset="0"/>
              <a:buChar char="•"/>
            </a:pPr>
            <a:r>
              <a:rPr lang="en-US" dirty="0"/>
              <a:t>Using forum posts to predict stock/bitcoin prices</a:t>
            </a:r>
          </a:p>
          <a:p>
            <a:pPr marL="285750" indent="-285750">
              <a:buFont typeface="Arial" panose="020B0604020202020204" pitchFamily="34" charset="0"/>
              <a:buChar char="•"/>
            </a:pPr>
            <a:r>
              <a:rPr lang="en-US" dirty="0"/>
              <a:t>Online reviews to predict online sales</a:t>
            </a:r>
          </a:p>
          <a:p>
            <a:pPr marL="285750" indent="-285750">
              <a:buFont typeface="Arial" panose="020B0604020202020204" pitchFamily="34" charset="0"/>
              <a:buChar char="•"/>
            </a:pPr>
            <a:r>
              <a:rPr lang="en-US" dirty="0"/>
              <a:t>Text to classify fraud/non-fraud</a:t>
            </a:r>
          </a:p>
          <a:p>
            <a:pPr marL="285750" indent="-285750">
              <a:buFont typeface="Arial" panose="020B0604020202020204" pitchFamily="34" charset="0"/>
              <a:buChar char="•"/>
            </a:pPr>
            <a:r>
              <a:rPr lang="en-US" dirty="0">
                <a:solidFill>
                  <a:srgbClr val="FF0000"/>
                </a:solidFill>
              </a:rPr>
              <a:t>Text to classify hospital readmission</a:t>
            </a:r>
          </a:p>
        </p:txBody>
      </p:sp>
      <p:cxnSp>
        <p:nvCxnSpPr>
          <p:cNvPr id="7" name="Straight Connector 6">
            <a:extLst>
              <a:ext uri="{FF2B5EF4-FFF2-40B4-BE49-F238E27FC236}">
                <a16:creationId xmlns:a16="http://schemas.microsoft.com/office/drawing/2014/main" id="{019553EA-9B4C-AE4A-9CD1-3C6652A6718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8BE0A3B-C0A6-2543-B7F0-4354E67E0886}"/>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15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EF0E8-3961-FC47-708A-7C76383B3B43}"/>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F7B3CD78-7AC5-F640-02C8-5CA8DCD8677D}"/>
              </a:ext>
            </a:extLst>
          </p:cNvPr>
          <p:cNvSpPr>
            <a:spLocks noGrp="1"/>
          </p:cNvSpPr>
          <p:nvPr>
            <p:ph type="title"/>
          </p:nvPr>
        </p:nvSpPr>
        <p:spPr>
          <a:xfrm>
            <a:off x="145774" y="126366"/>
            <a:ext cx="8852452" cy="591477"/>
          </a:xfrm>
        </p:spPr>
        <p:txBody>
          <a:bodyPr/>
          <a:lstStyle/>
          <a:p>
            <a:r>
              <a:rPr lang="en-US" dirty="0"/>
              <a:t>A DTM has a similar shape but is WAY wider &amp; needs the Y Variable.</a:t>
            </a:r>
          </a:p>
        </p:txBody>
      </p:sp>
      <p:sp>
        <p:nvSpPr>
          <p:cNvPr id="4" name="Footer Placeholder 3">
            <a:extLst>
              <a:ext uri="{FF2B5EF4-FFF2-40B4-BE49-F238E27FC236}">
                <a16:creationId xmlns:a16="http://schemas.microsoft.com/office/drawing/2014/main" id="{7540DE06-9162-4528-E856-24A1171A4E6B}"/>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B39353B1-44D1-B12D-61FB-0B93AE183F92}"/>
              </a:ext>
            </a:extLst>
          </p:cNvPr>
          <p:cNvSpPr>
            <a:spLocks noGrp="1"/>
          </p:cNvSpPr>
          <p:nvPr>
            <p:ph type="sldNum" sz="quarter" idx="4"/>
          </p:nvPr>
        </p:nvSpPr>
        <p:spPr/>
        <p:txBody>
          <a:bodyPr/>
          <a:lstStyle/>
          <a:p>
            <a:fld id="{37290FF7-652B-4475-AEAB-8B1A5D23AE09}" type="slidenum">
              <a:rPr lang="en-US" smtClean="0"/>
              <a:pPr/>
              <a:t>28</a:t>
            </a:fld>
            <a:endParaRPr lang="en-US" dirty="0"/>
          </a:p>
        </p:txBody>
      </p:sp>
      <p:graphicFrame>
        <p:nvGraphicFramePr>
          <p:cNvPr id="6" name="Table 5">
            <a:extLst>
              <a:ext uri="{FF2B5EF4-FFF2-40B4-BE49-F238E27FC236}">
                <a16:creationId xmlns:a16="http://schemas.microsoft.com/office/drawing/2014/main" id="{B335337B-6511-973E-A79A-3E3334275064}"/>
              </a:ext>
            </a:extLst>
          </p:cNvPr>
          <p:cNvGraphicFramePr>
            <a:graphicFrameLocks noGrp="1"/>
          </p:cNvGraphicFramePr>
          <p:nvPr>
            <p:extLst>
              <p:ext uri="{D42A27DB-BD31-4B8C-83A1-F6EECF244321}">
                <p14:modId xmlns:p14="http://schemas.microsoft.com/office/powerpoint/2010/main" val="575896690"/>
              </p:ext>
            </p:extLst>
          </p:nvPr>
        </p:nvGraphicFramePr>
        <p:xfrm>
          <a:off x="265043" y="2543957"/>
          <a:ext cx="2310386" cy="2245360"/>
        </p:xfrm>
        <a:graphic>
          <a:graphicData uri="http://schemas.openxmlformats.org/drawingml/2006/table">
            <a:tbl>
              <a:tblPr firstRow="1" bandRow="1">
                <a:tableStyleId>{5C22544A-7EE6-4342-B048-85BDC9FD1C3A}</a:tableStyleId>
              </a:tblPr>
              <a:tblGrid>
                <a:gridCol w="722910">
                  <a:extLst>
                    <a:ext uri="{9D8B030D-6E8A-4147-A177-3AD203B41FA5}">
                      <a16:colId xmlns:a16="http://schemas.microsoft.com/office/drawing/2014/main" val="4108941654"/>
                    </a:ext>
                  </a:extLst>
                </a:gridCol>
                <a:gridCol w="793738">
                  <a:extLst>
                    <a:ext uri="{9D8B030D-6E8A-4147-A177-3AD203B41FA5}">
                      <a16:colId xmlns:a16="http://schemas.microsoft.com/office/drawing/2014/main" val="2332879592"/>
                    </a:ext>
                  </a:extLst>
                </a:gridCol>
                <a:gridCol w="793738">
                  <a:extLst>
                    <a:ext uri="{9D8B030D-6E8A-4147-A177-3AD203B41FA5}">
                      <a16:colId xmlns:a16="http://schemas.microsoft.com/office/drawing/2014/main" val="1865726941"/>
                    </a:ext>
                  </a:extLst>
                </a:gridCol>
              </a:tblGrid>
              <a:tr h="370840">
                <a:tc>
                  <a:txBody>
                    <a:bodyPr/>
                    <a:lstStyle/>
                    <a:p>
                      <a:r>
                        <a:rPr lang="en-US" sz="1100" dirty="0"/>
                        <a:t>X - Carat</a:t>
                      </a:r>
                    </a:p>
                  </a:txBody>
                  <a:tcPr/>
                </a:tc>
                <a:tc>
                  <a:txBody>
                    <a:bodyPr/>
                    <a:lstStyle/>
                    <a:p>
                      <a:r>
                        <a:rPr lang="en-US" sz="1100" dirty="0"/>
                        <a:t>Y-LOGISTIC Price&gt;$11K</a:t>
                      </a:r>
                    </a:p>
                  </a:txBody>
                  <a:tcPr/>
                </a:tc>
                <a:tc>
                  <a:txBody>
                    <a:bodyPr/>
                    <a:lstStyle/>
                    <a:p>
                      <a:r>
                        <a:rPr lang="en-US" sz="1050" dirty="0"/>
                        <a:t>Y-Regression</a:t>
                      </a:r>
                    </a:p>
                  </a:txBody>
                  <a:tcPr/>
                </a:tc>
                <a:extLst>
                  <a:ext uri="{0D108BD9-81ED-4DB2-BD59-A6C34878D82A}">
                    <a16:rowId xmlns:a16="http://schemas.microsoft.com/office/drawing/2014/main" val="2463660831"/>
                  </a:ext>
                </a:extLst>
              </a:tr>
              <a:tr h="370840">
                <a:tc>
                  <a:txBody>
                    <a:bodyPr/>
                    <a:lstStyle/>
                    <a:p>
                      <a:r>
                        <a:rPr lang="en-US" sz="1100" dirty="0"/>
                        <a:t>N</a:t>
                      </a:r>
                    </a:p>
                  </a:txBody>
                  <a:tcPr/>
                </a:tc>
                <a:tc>
                  <a:txBody>
                    <a:bodyPr/>
                    <a:lstStyle/>
                    <a:p>
                      <a:r>
                        <a:rPr lang="en-US" sz="1100" dirty="0"/>
                        <a:t>0</a:t>
                      </a:r>
                    </a:p>
                  </a:txBody>
                  <a:tcPr/>
                </a:tc>
                <a:tc>
                  <a:txBody>
                    <a:bodyPr/>
                    <a:lstStyle/>
                    <a:p>
                      <a:r>
                        <a:rPr lang="en-US" sz="1050" dirty="0"/>
                        <a:t>$123</a:t>
                      </a:r>
                    </a:p>
                  </a:txBody>
                  <a:tcPr/>
                </a:tc>
                <a:extLst>
                  <a:ext uri="{0D108BD9-81ED-4DB2-BD59-A6C34878D82A}">
                    <a16:rowId xmlns:a16="http://schemas.microsoft.com/office/drawing/2014/main" val="3547003685"/>
                  </a:ext>
                </a:extLst>
              </a:tr>
              <a:tr h="370840">
                <a:tc>
                  <a:txBody>
                    <a:bodyPr/>
                    <a:lstStyle/>
                    <a:p>
                      <a:r>
                        <a:rPr lang="en-US" sz="1100" dirty="0"/>
                        <a:t>N1</a:t>
                      </a:r>
                    </a:p>
                  </a:txBody>
                  <a:tcPr/>
                </a:tc>
                <a:tc>
                  <a:txBody>
                    <a:bodyPr/>
                    <a:lstStyle/>
                    <a:p>
                      <a:r>
                        <a:rPr lang="en-US" sz="1100" dirty="0"/>
                        <a:t>1</a:t>
                      </a:r>
                    </a:p>
                  </a:txBody>
                  <a:tcPr/>
                </a:tc>
                <a:tc>
                  <a:txBody>
                    <a:bodyPr/>
                    <a:lstStyle/>
                    <a:p>
                      <a:r>
                        <a:rPr lang="en-US" sz="1050" dirty="0"/>
                        <a:t>$456</a:t>
                      </a:r>
                    </a:p>
                  </a:txBody>
                  <a:tcPr/>
                </a:tc>
                <a:extLst>
                  <a:ext uri="{0D108BD9-81ED-4DB2-BD59-A6C34878D82A}">
                    <a16:rowId xmlns:a16="http://schemas.microsoft.com/office/drawing/2014/main" val="1489997879"/>
                  </a:ext>
                </a:extLst>
              </a:tr>
              <a:tr h="370840">
                <a:tc>
                  <a:txBody>
                    <a:bodyPr/>
                    <a:lstStyle/>
                    <a:p>
                      <a:r>
                        <a:rPr lang="en-US" sz="1100" dirty="0"/>
                        <a:t>N2</a:t>
                      </a:r>
                    </a:p>
                  </a:txBody>
                  <a:tcPr/>
                </a:tc>
                <a:tc>
                  <a:txBody>
                    <a:bodyPr/>
                    <a:lstStyle/>
                    <a:p>
                      <a:r>
                        <a:rPr lang="en-US" sz="1100" dirty="0"/>
                        <a:t>1</a:t>
                      </a:r>
                    </a:p>
                  </a:txBody>
                  <a:tcPr/>
                </a:tc>
                <a:tc>
                  <a:txBody>
                    <a:bodyPr/>
                    <a:lstStyle/>
                    <a:p>
                      <a:r>
                        <a:rPr lang="en-US" sz="1050" dirty="0"/>
                        <a:t>$999</a:t>
                      </a:r>
                    </a:p>
                  </a:txBody>
                  <a:tcPr/>
                </a:tc>
                <a:extLst>
                  <a:ext uri="{0D108BD9-81ED-4DB2-BD59-A6C34878D82A}">
                    <a16:rowId xmlns:a16="http://schemas.microsoft.com/office/drawing/2014/main" val="1406085849"/>
                  </a:ext>
                </a:extLst>
              </a:tr>
              <a:tr h="370840">
                <a:tc>
                  <a:txBody>
                    <a:bodyPr/>
                    <a:lstStyle/>
                    <a:p>
                      <a:r>
                        <a:rPr lang="en-US" sz="1100" dirty="0"/>
                        <a:t>…</a:t>
                      </a:r>
                    </a:p>
                  </a:txBody>
                  <a:tcPr/>
                </a:tc>
                <a:tc>
                  <a:txBody>
                    <a:bodyPr/>
                    <a:lstStyle/>
                    <a:p>
                      <a:r>
                        <a:rPr lang="en-US" sz="1100" dirty="0"/>
                        <a:t>0</a:t>
                      </a:r>
                    </a:p>
                  </a:txBody>
                  <a:tcPr/>
                </a:tc>
                <a:tc>
                  <a:txBody>
                    <a:bodyPr/>
                    <a:lstStyle/>
                    <a:p>
                      <a:r>
                        <a:rPr lang="en-US" sz="1050" dirty="0"/>
                        <a:t>$4276</a:t>
                      </a:r>
                    </a:p>
                  </a:txBody>
                  <a:tcPr/>
                </a:tc>
                <a:extLst>
                  <a:ext uri="{0D108BD9-81ED-4DB2-BD59-A6C34878D82A}">
                    <a16:rowId xmlns:a16="http://schemas.microsoft.com/office/drawing/2014/main" val="2429731861"/>
                  </a:ext>
                </a:extLst>
              </a:tr>
            </a:tbl>
          </a:graphicData>
        </a:graphic>
      </p:graphicFrame>
      <p:graphicFrame>
        <p:nvGraphicFramePr>
          <p:cNvPr id="7" name="Table 6">
            <a:extLst>
              <a:ext uri="{FF2B5EF4-FFF2-40B4-BE49-F238E27FC236}">
                <a16:creationId xmlns:a16="http://schemas.microsoft.com/office/drawing/2014/main" id="{6192BE1F-8B8C-5B7E-3D84-ED6458F9411F}"/>
              </a:ext>
            </a:extLst>
          </p:cNvPr>
          <p:cNvGraphicFramePr>
            <a:graphicFrameLocks noGrp="1"/>
          </p:cNvGraphicFramePr>
          <p:nvPr>
            <p:extLst>
              <p:ext uri="{D42A27DB-BD31-4B8C-83A1-F6EECF244321}">
                <p14:modId xmlns:p14="http://schemas.microsoft.com/office/powerpoint/2010/main" val="1778549372"/>
              </p:ext>
            </p:extLst>
          </p:nvPr>
        </p:nvGraphicFramePr>
        <p:xfrm>
          <a:off x="3763617" y="2543957"/>
          <a:ext cx="5022577" cy="1910080"/>
        </p:xfrm>
        <a:graphic>
          <a:graphicData uri="http://schemas.openxmlformats.org/drawingml/2006/table">
            <a:tbl>
              <a:tblPr firstRow="1" bandRow="1">
                <a:tableStyleId>{5C22544A-7EE6-4342-B048-85BDC9FD1C3A}</a:tableStyleId>
              </a:tblPr>
              <a:tblGrid>
                <a:gridCol w="948743">
                  <a:extLst>
                    <a:ext uri="{9D8B030D-6E8A-4147-A177-3AD203B41FA5}">
                      <a16:colId xmlns:a16="http://schemas.microsoft.com/office/drawing/2014/main" val="3187523825"/>
                    </a:ext>
                  </a:extLst>
                </a:gridCol>
                <a:gridCol w="948743">
                  <a:extLst>
                    <a:ext uri="{9D8B030D-6E8A-4147-A177-3AD203B41FA5}">
                      <a16:colId xmlns:a16="http://schemas.microsoft.com/office/drawing/2014/main" val="4108941654"/>
                    </a:ext>
                  </a:extLst>
                </a:gridCol>
                <a:gridCol w="1041697">
                  <a:extLst>
                    <a:ext uri="{9D8B030D-6E8A-4147-A177-3AD203B41FA5}">
                      <a16:colId xmlns:a16="http://schemas.microsoft.com/office/drawing/2014/main" val="2332879592"/>
                    </a:ext>
                  </a:extLst>
                </a:gridCol>
                <a:gridCol w="1041697">
                  <a:extLst>
                    <a:ext uri="{9D8B030D-6E8A-4147-A177-3AD203B41FA5}">
                      <a16:colId xmlns:a16="http://schemas.microsoft.com/office/drawing/2014/main" val="1007153442"/>
                    </a:ext>
                  </a:extLst>
                </a:gridCol>
                <a:gridCol w="1041697">
                  <a:extLst>
                    <a:ext uri="{9D8B030D-6E8A-4147-A177-3AD203B41FA5}">
                      <a16:colId xmlns:a16="http://schemas.microsoft.com/office/drawing/2014/main" val="1209693345"/>
                    </a:ext>
                  </a:extLst>
                </a:gridCol>
              </a:tblGrid>
              <a:tr h="370840">
                <a:tc>
                  <a:txBody>
                    <a:bodyPr/>
                    <a:lstStyle/>
                    <a:p>
                      <a:endParaRPr lang="en-US" sz="1100" dirty="0"/>
                    </a:p>
                  </a:txBody>
                  <a:tcPr/>
                </a:tc>
                <a:tc>
                  <a:txBody>
                    <a:bodyPr/>
                    <a:lstStyle/>
                    <a:p>
                      <a:r>
                        <a:rPr lang="en-US" sz="1100" dirty="0"/>
                        <a:t>X1 – token1</a:t>
                      </a:r>
                    </a:p>
                  </a:txBody>
                  <a:tcPr/>
                </a:tc>
                <a:tc>
                  <a:txBody>
                    <a:bodyPr/>
                    <a:lstStyle/>
                    <a:p>
                      <a:r>
                        <a:rPr lang="en-US" sz="1100" dirty="0"/>
                        <a:t>X2-token2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X3-tokenN</a:t>
                      </a:r>
                    </a:p>
                    <a:p>
                      <a:endParaRPr lang="en-US" sz="1100" dirty="0"/>
                    </a:p>
                  </a:txBody>
                  <a:tcPr/>
                </a:tc>
                <a:tc>
                  <a:txBody>
                    <a:bodyPr/>
                    <a:lstStyle/>
                    <a:p>
                      <a:r>
                        <a:rPr lang="en-US" sz="1100" dirty="0"/>
                        <a:t>Y-</a:t>
                      </a:r>
                      <a:r>
                        <a:rPr lang="en-US" sz="1100" dirty="0" err="1"/>
                        <a:t>DocumentC</a:t>
                      </a:r>
                      <a:r>
                        <a:rPr lang="en-US" sz="1100" dirty="0"/>
                        <a:t> lass</a:t>
                      </a:r>
                    </a:p>
                  </a:txBody>
                  <a:tcPr/>
                </a:tc>
                <a:extLst>
                  <a:ext uri="{0D108BD9-81ED-4DB2-BD59-A6C34878D82A}">
                    <a16:rowId xmlns:a16="http://schemas.microsoft.com/office/drawing/2014/main" val="2463660831"/>
                  </a:ext>
                </a:extLst>
              </a:tr>
              <a:tr h="370840">
                <a:tc>
                  <a:txBody>
                    <a:bodyPr/>
                    <a:lstStyle/>
                    <a:p>
                      <a:r>
                        <a:rPr lang="en-US" sz="1100" dirty="0"/>
                        <a:t>Doc1</a:t>
                      </a:r>
                    </a:p>
                  </a:txBody>
                  <a:tcPr/>
                </a:tc>
                <a:tc>
                  <a:txBody>
                    <a:bodyPr/>
                    <a:lstStyle/>
                    <a:p>
                      <a:r>
                        <a:rPr lang="en-US" sz="1100" dirty="0"/>
                        <a:t>1</a:t>
                      </a:r>
                    </a:p>
                  </a:txBody>
                  <a:tcPr/>
                </a:tc>
                <a:tc>
                  <a:txBody>
                    <a:bodyPr/>
                    <a:lstStyle/>
                    <a:p>
                      <a:r>
                        <a:rPr lang="en-US" sz="1100" dirty="0"/>
                        <a:t>0</a:t>
                      </a:r>
                    </a:p>
                  </a:txBody>
                  <a:tcPr/>
                </a:tc>
                <a:tc>
                  <a:txBody>
                    <a:bodyPr/>
                    <a:lstStyle/>
                    <a:p>
                      <a:r>
                        <a:rPr lang="en-US" sz="1100" dirty="0"/>
                        <a:t>2</a:t>
                      </a:r>
                    </a:p>
                  </a:txBody>
                  <a:tcPr/>
                </a:tc>
                <a:tc>
                  <a:txBody>
                    <a:bodyPr/>
                    <a:lstStyle/>
                    <a:p>
                      <a:r>
                        <a:rPr lang="en-US" sz="1100" dirty="0"/>
                        <a:t>1</a:t>
                      </a:r>
                    </a:p>
                  </a:txBody>
                  <a:tcPr/>
                </a:tc>
                <a:extLst>
                  <a:ext uri="{0D108BD9-81ED-4DB2-BD59-A6C34878D82A}">
                    <a16:rowId xmlns:a16="http://schemas.microsoft.com/office/drawing/2014/main" val="3547003685"/>
                  </a:ext>
                </a:extLst>
              </a:tr>
              <a:tr h="370840">
                <a:tc>
                  <a:txBody>
                    <a:bodyPr/>
                    <a:lstStyle/>
                    <a:p>
                      <a:r>
                        <a:rPr lang="en-US" sz="1100" dirty="0"/>
                        <a:t>Doc2</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1</a:t>
                      </a:r>
                    </a:p>
                  </a:txBody>
                  <a:tcPr/>
                </a:tc>
                <a:tc>
                  <a:txBody>
                    <a:bodyPr/>
                    <a:lstStyle/>
                    <a:p>
                      <a:r>
                        <a:rPr lang="en-US" sz="1100" dirty="0"/>
                        <a:t>0</a:t>
                      </a:r>
                    </a:p>
                  </a:txBody>
                  <a:tcPr/>
                </a:tc>
                <a:extLst>
                  <a:ext uri="{0D108BD9-81ED-4DB2-BD59-A6C34878D82A}">
                    <a16:rowId xmlns:a16="http://schemas.microsoft.com/office/drawing/2014/main" val="1489997879"/>
                  </a:ext>
                </a:extLst>
              </a:tr>
              <a:tr h="370840">
                <a:tc>
                  <a:txBody>
                    <a:bodyPr/>
                    <a:lstStyle/>
                    <a:p>
                      <a:r>
                        <a:rPr lang="en-US" sz="1100" dirty="0"/>
                        <a:t>…</a:t>
                      </a:r>
                    </a:p>
                  </a:txBody>
                  <a:tcPr/>
                </a:tc>
                <a:tc>
                  <a:txBody>
                    <a:bodyPr/>
                    <a:lstStyle/>
                    <a:p>
                      <a:r>
                        <a:rPr lang="en-US" sz="1100" dirty="0"/>
                        <a:t>0</a:t>
                      </a:r>
                    </a:p>
                  </a:txBody>
                  <a:tcPr/>
                </a:tc>
                <a:tc>
                  <a:txBody>
                    <a:bodyPr/>
                    <a:lstStyle/>
                    <a:p>
                      <a:r>
                        <a:rPr lang="en-US" sz="1100" dirty="0"/>
                        <a:t>2</a:t>
                      </a:r>
                    </a:p>
                  </a:txBody>
                  <a:tcPr/>
                </a:tc>
                <a:tc>
                  <a:txBody>
                    <a:bodyPr/>
                    <a:lstStyle/>
                    <a:p>
                      <a:r>
                        <a:rPr lang="en-US" sz="1100" dirty="0"/>
                        <a:t>0</a:t>
                      </a:r>
                    </a:p>
                  </a:txBody>
                  <a:tcPr/>
                </a:tc>
                <a:tc>
                  <a:txBody>
                    <a:bodyPr/>
                    <a:lstStyle/>
                    <a:p>
                      <a:r>
                        <a:rPr lang="en-US" sz="1100" dirty="0"/>
                        <a:t>1</a:t>
                      </a:r>
                    </a:p>
                  </a:txBody>
                  <a:tcPr/>
                </a:tc>
                <a:extLst>
                  <a:ext uri="{0D108BD9-81ED-4DB2-BD59-A6C34878D82A}">
                    <a16:rowId xmlns:a16="http://schemas.microsoft.com/office/drawing/2014/main" val="1406085849"/>
                  </a:ext>
                </a:extLst>
              </a:tr>
              <a:tr h="370840">
                <a:tc>
                  <a:txBody>
                    <a:bodyPr/>
                    <a:lstStyle/>
                    <a:p>
                      <a:r>
                        <a:rPr lang="en-US" sz="1100" dirty="0" err="1"/>
                        <a:t>DocN</a:t>
                      </a:r>
                      <a:endParaRPr lang="en-US" sz="1100" dirty="0"/>
                    </a:p>
                  </a:txBody>
                  <a:tcPr/>
                </a:tc>
                <a:tc>
                  <a:txBody>
                    <a:bodyPr/>
                    <a:lstStyle/>
                    <a:p>
                      <a:r>
                        <a:rPr lang="en-US" sz="1100" dirty="0"/>
                        <a:t>0</a:t>
                      </a:r>
                    </a:p>
                  </a:txBody>
                  <a:tcPr/>
                </a:tc>
                <a:tc>
                  <a:txBody>
                    <a:bodyPr/>
                    <a:lstStyle/>
                    <a:p>
                      <a:r>
                        <a:rPr lang="en-US" sz="1100" dirty="0"/>
                        <a:t>3</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429731861"/>
                  </a:ext>
                </a:extLst>
              </a:tr>
            </a:tbl>
          </a:graphicData>
        </a:graphic>
      </p:graphicFrame>
      <p:sp>
        <p:nvSpPr>
          <p:cNvPr id="8" name="Triangle 7">
            <a:extLst>
              <a:ext uri="{FF2B5EF4-FFF2-40B4-BE49-F238E27FC236}">
                <a16:creationId xmlns:a16="http://schemas.microsoft.com/office/drawing/2014/main" id="{467B708F-F099-FD3F-1EF1-786E8193B33D}"/>
              </a:ext>
            </a:extLst>
          </p:cNvPr>
          <p:cNvSpPr/>
          <p:nvPr/>
        </p:nvSpPr>
        <p:spPr>
          <a:xfrm rot="5400000">
            <a:off x="2123428" y="3239154"/>
            <a:ext cx="2239618" cy="59588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039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22776-A38F-49A5-BB26-5D9674C103AC}"/>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9988D48-8216-465C-83C2-8A7495E78ECF}"/>
              </a:ext>
            </a:extLst>
          </p:cNvPr>
          <p:cNvSpPr>
            <a:spLocks noGrp="1"/>
          </p:cNvSpPr>
          <p:nvPr>
            <p:ph type="title"/>
          </p:nvPr>
        </p:nvSpPr>
        <p:spPr/>
        <p:txBody>
          <a:bodyPr/>
          <a:lstStyle/>
          <a:p>
            <a:r>
              <a:rPr lang="en-US" dirty="0"/>
              <a:t>Hospital Readmissions is a problem</a:t>
            </a:r>
          </a:p>
        </p:txBody>
      </p:sp>
      <p:sp>
        <p:nvSpPr>
          <p:cNvPr id="4" name="Footer Placeholder 3">
            <a:extLst>
              <a:ext uri="{FF2B5EF4-FFF2-40B4-BE49-F238E27FC236}">
                <a16:creationId xmlns:a16="http://schemas.microsoft.com/office/drawing/2014/main" id="{BCD156DB-1790-45BC-B356-942101765088}"/>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13E6CFE-F5DD-4A8C-A9F2-13B5C90794AD}"/>
              </a:ext>
            </a:extLst>
          </p:cNvPr>
          <p:cNvSpPr>
            <a:spLocks noGrp="1"/>
          </p:cNvSpPr>
          <p:nvPr>
            <p:ph type="sldNum" sz="quarter" idx="4"/>
          </p:nvPr>
        </p:nvSpPr>
        <p:spPr/>
        <p:txBody>
          <a:bodyPr/>
          <a:lstStyle/>
          <a:p>
            <a:fld id="{37290FF7-652B-4475-AEAB-8B1A5D23AE09}" type="slidenum">
              <a:rPr lang="en-US" smtClean="0"/>
              <a:pPr/>
              <a:t>29</a:t>
            </a:fld>
            <a:endParaRPr lang="en-US" dirty="0"/>
          </a:p>
        </p:txBody>
      </p:sp>
      <p:sp>
        <p:nvSpPr>
          <p:cNvPr id="6" name="TextBox 5"/>
          <p:cNvSpPr txBox="1"/>
          <p:nvPr/>
        </p:nvSpPr>
        <p:spPr>
          <a:xfrm>
            <a:off x="130924" y="1471855"/>
            <a:ext cx="865526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$41B spent annually treating patients within 30 days of their initial discharge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Government programs Medicare/Medicaid fine hospitals for readmissions driving up costs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Additional patient hardship, stress &amp; strain</a:t>
            </a:r>
          </a:p>
        </p:txBody>
      </p:sp>
      <p:cxnSp>
        <p:nvCxnSpPr>
          <p:cNvPr id="7" name="Straight Connector 6">
            <a:extLst>
              <a:ext uri="{FF2B5EF4-FFF2-40B4-BE49-F238E27FC236}">
                <a16:creationId xmlns:a16="http://schemas.microsoft.com/office/drawing/2014/main" id="{1E7E0CE9-7483-B24A-A9C1-2D7C5E09BC3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0A2EE27-3E52-BD4E-AA58-853A6E6E8B0C}"/>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5F2A965-CE80-2373-9DBA-6E5261E300C8}"/>
              </a:ext>
            </a:extLst>
          </p:cNvPr>
          <p:cNvSpPr/>
          <p:nvPr/>
        </p:nvSpPr>
        <p:spPr>
          <a:xfrm>
            <a:off x="265044" y="5386145"/>
            <a:ext cx="8521150" cy="7075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we had to predict diabetic patient readmission what are some inputs?</a:t>
            </a:r>
          </a:p>
        </p:txBody>
      </p:sp>
    </p:spTree>
    <p:extLst>
      <p:ext uri="{BB962C8B-B14F-4D97-AF65-F5344CB8AC3E}">
        <p14:creationId xmlns:p14="http://schemas.microsoft.com/office/powerpoint/2010/main" val="40809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4">
            <a:extLst>
              <a:ext uri="{FF2B5EF4-FFF2-40B4-BE49-F238E27FC236}">
                <a16:creationId xmlns:a16="http://schemas.microsoft.com/office/drawing/2014/main" id="{85B66C39-0CE5-450D-9865-91A8C3D24864}"/>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dirty="0"/>
              <a:t>Sampling Step: Basic Partitioning Schema</a:t>
            </a:r>
          </a:p>
        </p:txBody>
      </p:sp>
      <p:sp>
        <p:nvSpPr>
          <p:cNvPr id="33" name="Footer Placeholder 5">
            <a:extLst>
              <a:ext uri="{FF2B5EF4-FFF2-40B4-BE49-F238E27FC236}">
                <a16:creationId xmlns:a16="http://schemas.microsoft.com/office/drawing/2014/main" id="{34025AF9-D517-4374-858B-15C7F77DA078}"/>
              </a:ext>
            </a:extLst>
          </p:cNvPr>
          <p:cNvSpPr>
            <a:spLocks noGrp="1"/>
          </p:cNvSpPr>
          <p:nvPr>
            <p:ph type="ftr" sz="quarter" idx="3"/>
          </p:nvPr>
        </p:nvSpPr>
        <p:spPr/>
        <p:txBody>
          <a:bodyPr/>
          <a:lstStyle/>
          <a:p>
            <a:r>
              <a:rPr lang="en-US"/>
              <a:t>Kwartler</a:t>
            </a:r>
            <a:endParaRPr lang="en-US" dirty="0"/>
          </a:p>
        </p:txBody>
      </p:sp>
      <p:sp>
        <p:nvSpPr>
          <p:cNvPr id="34" name="Slide Number Placeholder 6">
            <a:extLst>
              <a:ext uri="{FF2B5EF4-FFF2-40B4-BE49-F238E27FC236}">
                <a16:creationId xmlns:a16="http://schemas.microsoft.com/office/drawing/2014/main" id="{49EBAA47-39C6-4528-94CE-7B820D1C7E6B}"/>
              </a:ext>
            </a:extLst>
          </p:cNvPr>
          <p:cNvSpPr>
            <a:spLocks noGrp="1"/>
          </p:cNvSpPr>
          <p:nvPr>
            <p:ph type="sldNum" sz="quarter" idx="4"/>
          </p:nvPr>
        </p:nvSpPr>
        <p:spPr/>
        <p:txBody>
          <a:bodyPr/>
          <a:lstStyle/>
          <a:p>
            <a:fld id="{37290FF7-652B-4475-AEAB-8B1A5D23AE09}" type="slidenum">
              <a:rPr lang="en-US" smtClean="0"/>
              <a:pPr/>
              <a:t>3</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3</a:t>
            </a:fld>
            <a:endParaRPr lang="en-US"/>
          </a:p>
        </p:txBody>
      </p:sp>
      <p:sp>
        <p:nvSpPr>
          <p:cNvPr id="6" name="Content Placeholder 2"/>
          <p:cNvSpPr txBox="1">
            <a:spLocks/>
          </p:cNvSpPr>
          <p:nvPr/>
        </p:nvSpPr>
        <p:spPr>
          <a:xfrm>
            <a:off x="685800" y="1114420"/>
            <a:ext cx="7772400" cy="685805"/>
          </a:xfrm>
          <a:prstGeom prst="rect">
            <a:avLst/>
          </a:prstGeom>
        </p:spPr>
        <p:txBody>
          <a:bodyP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2" pitchFamily="18" charset="2"/>
              <a:buNone/>
            </a:pPr>
            <a:r>
              <a:rPr lang="en-US"/>
              <a:t>Divide data into training portion and validation portion</a:t>
            </a:r>
          </a:p>
          <a:p>
            <a:pPr>
              <a:buFont typeface="Wingdings 2" pitchFamily="18" charset="2"/>
              <a:buNone/>
            </a:pPr>
            <a:r>
              <a:rPr lang="en-US"/>
              <a:t>Test model on the validation portion</a:t>
            </a:r>
          </a:p>
          <a:p>
            <a:pPr>
              <a:buFont typeface="Wingdings 2" pitchFamily="18" charset="2"/>
              <a:buNone/>
            </a:pPr>
            <a:endParaRPr lang="en-US"/>
          </a:p>
          <a:p>
            <a:pPr>
              <a:buFont typeface="Wingdings 2" pitchFamily="18" charset="2"/>
              <a:buNone/>
            </a:pPr>
            <a:endParaRPr lang="en-US" b="1"/>
          </a:p>
          <a:p>
            <a:pPr>
              <a:buFont typeface="Wingdings 2" pitchFamily="18" charset="2"/>
              <a:buNone/>
            </a:pPr>
            <a:endParaRPr lang="en-US" dirty="0"/>
          </a:p>
        </p:txBody>
      </p:sp>
      <p:grpSp>
        <p:nvGrpSpPr>
          <p:cNvPr id="7" name="Group 6"/>
          <p:cNvGrpSpPr/>
          <p:nvPr/>
        </p:nvGrpSpPr>
        <p:grpSpPr>
          <a:xfrm>
            <a:off x="2288381" y="1838325"/>
            <a:ext cx="4567238" cy="4491048"/>
            <a:chOff x="2293158" y="1838325"/>
            <a:chExt cx="4567238" cy="4491048"/>
          </a:xfrm>
        </p:grpSpPr>
        <p:sp>
          <p:nvSpPr>
            <p:cNvPr id="8" name="Flowchart: Magnetic Disk 7"/>
            <p:cNvSpPr/>
            <p:nvPr/>
          </p:nvSpPr>
          <p:spPr>
            <a:xfrm>
              <a:off x="2293158" y="571977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Magnetic Disk 8"/>
            <p:cNvSpPr/>
            <p:nvPr/>
          </p:nvSpPr>
          <p:spPr>
            <a:xfrm>
              <a:off x="2293158" y="529538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Magnetic Disk 9"/>
            <p:cNvSpPr/>
            <p:nvPr/>
          </p:nvSpPr>
          <p:spPr>
            <a:xfrm>
              <a:off x="2293158" y="487098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gnetic Disk 10"/>
            <p:cNvSpPr/>
            <p:nvPr/>
          </p:nvSpPr>
          <p:spPr>
            <a:xfrm>
              <a:off x="2293158" y="444659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gnetic Disk 11"/>
            <p:cNvSpPr/>
            <p:nvPr/>
          </p:nvSpPr>
          <p:spPr>
            <a:xfrm>
              <a:off x="2293158" y="402220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gnetic Disk 12"/>
            <p:cNvSpPr/>
            <p:nvPr/>
          </p:nvSpPr>
          <p:spPr>
            <a:xfrm>
              <a:off x="2293158" y="359780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Magnetic Disk 13"/>
            <p:cNvSpPr/>
            <p:nvPr/>
          </p:nvSpPr>
          <p:spPr>
            <a:xfrm>
              <a:off x="2293158" y="317341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Magnetic Disk 14"/>
            <p:cNvSpPr/>
            <p:nvPr/>
          </p:nvSpPr>
          <p:spPr>
            <a:xfrm>
              <a:off x="2293158" y="274902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Magnetic Disk 15"/>
            <p:cNvSpPr/>
            <p:nvPr/>
          </p:nvSpPr>
          <p:spPr>
            <a:xfrm>
              <a:off x="2293158" y="232463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6"/>
            <p:cNvSpPr/>
            <p:nvPr/>
          </p:nvSpPr>
          <p:spPr>
            <a:xfrm>
              <a:off x="2293158" y="190023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871801" y="4043363"/>
              <a:ext cx="912301" cy="369332"/>
            </a:xfrm>
            <a:prstGeom prst="rect">
              <a:avLst/>
            </a:prstGeom>
            <a:noFill/>
          </p:spPr>
          <p:txBody>
            <a:bodyPr wrap="none" rtlCol="0">
              <a:spAutoFit/>
            </a:bodyPr>
            <a:lstStyle/>
            <a:p>
              <a:r>
                <a:rPr lang="en-US" dirty="0"/>
                <a:t>All Data</a:t>
              </a:r>
            </a:p>
          </p:txBody>
        </p:sp>
        <p:sp>
          <p:nvSpPr>
            <p:cNvPr id="19" name="Isosceles Triangle 18"/>
            <p:cNvSpPr/>
            <p:nvPr/>
          </p:nvSpPr>
          <p:spPr>
            <a:xfrm rot="5400000">
              <a:off x="3014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4860146" y="5657860"/>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4860146" y="5233469"/>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4860146" y="480907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4860146" y="438468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4860146" y="396029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4860146" y="353589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4860146" y="311150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4860146" y="268711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4860146" y="226271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4860146" y="183832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138751" y="3895726"/>
              <a:ext cx="1468735" cy="369332"/>
            </a:xfrm>
            <a:prstGeom prst="rect">
              <a:avLst/>
            </a:prstGeom>
            <a:noFill/>
          </p:spPr>
          <p:txBody>
            <a:bodyPr wrap="none" rtlCol="0">
              <a:spAutoFit/>
            </a:bodyPr>
            <a:lstStyle/>
            <a:p>
              <a:r>
                <a:rPr lang="en-US" dirty="0"/>
                <a:t>Training Data</a:t>
              </a:r>
            </a:p>
          </p:txBody>
        </p:sp>
        <p:sp>
          <p:nvSpPr>
            <p:cNvPr id="31" name="TextBox 30"/>
            <p:cNvSpPr txBox="1"/>
            <p:nvPr/>
          </p:nvSpPr>
          <p:spPr>
            <a:xfrm>
              <a:off x="5419739" y="5619751"/>
              <a:ext cx="1044710" cy="369332"/>
            </a:xfrm>
            <a:prstGeom prst="rect">
              <a:avLst/>
            </a:prstGeom>
            <a:noFill/>
          </p:spPr>
          <p:txBody>
            <a:bodyPr wrap="none" rtlCol="0">
              <a:spAutoFit/>
            </a:bodyPr>
            <a:lstStyle/>
            <a:p>
              <a:r>
                <a:rPr lang="en-US" dirty="0">
                  <a:solidFill>
                    <a:schemeClr val="bg1"/>
                  </a:solidFill>
                </a:rPr>
                <a:t>Test Data</a:t>
              </a:r>
            </a:p>
          </p:txBody>
        </p:sp>
      </p:grpSp>
      <p:cxnSp>
        <p:nvCxnSpPr>
          <p:cNvPr id="35" name="Straight Connector 34">
            <a:extLst>
              <a:ext uri="{FF2B5EF4-FFF2-40B4-BE49-F238E27FC236}">
                <a16:creationId xmlns:a16="http://schemas.microsoft.com/office/drawing/2014/main" id="{B3BE92A4-CCFD-A64D-A649-7B7E3BA61BF7}"/>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AD637B-2FF9-4142-B544-7B393ECF37F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131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a:xfrm>
            <a:off x="212035" y="117947"/>
            <a:ext cx="8812695" cy="591477"/>
          </a:xfrm>
        </p:spPr>
        <p:txBody>
          <a:bodyPr/>
          <a:lstStyle/>
          <a:p>
            <a:r>
              <a:rPr lang="en-US" sz="2800" dirty="0"/>
              <a:t>DTM are VERY sparse so we should seek to reduce model complexity w/Ridge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30</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399586"/>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8" name="TextBox 7">
            <a:extLst>
              <a:ext uri="{FF2B5EF4-FFF2-40B4-BE49-F238E27FC236}">
                <a16:creationId xmlns:a16="http://schemas.microsoft.com/office/drawing/2014/main" id="{21FDF731-11FD-486C-89E0-BB185228B710}"/>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3110341"/>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Tree>
    <p:extLst>
      <p:ext uri="{BB962C8B-B14F-4D97-AF65-F5344CB8AC3E}">
        <p14:creationId xmlns:p14="http://schemas.microsoft.com/office/powerpoint/2010/main" val="383564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FF18B-6808-BD5D-0457-F4A1F2EE35C8}"/>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DE60D157-F52A-B73C-F2E4-032444660C9D}"/>
              </a:ext>
            </a:extLst>
          </p:cNvPr>
          <p:cNvSpPr>
            <a:spLocks noGrp="1"/>
          </p:cNvSpPr>
          <p:nvPr>
            <p:ph type="title"/>
          </p:nvPr>
        </p:nvSpPr>
        <p:spPr/>
        <p:txBody>
          <a:bodyPr/>
          <a:lstStyle/>
          <a:p>
            <a:r>
              <a:rPr lang="en-US" dirty="0"/>
              <a:t>Ridge Regression</a:t>
            </a:r>
          </a:p>
        </p:txBody>
      </p:sp>
      <p:sp>
        <p:nvSpPr>
          <p:cNvPr id="4" name="Footer Placeholder 3">
            <a:extLst>
              <a:ext uri="{FF2B5EF4-FFF2-40B4-BE49-F238E27FC236}">
                <a16:creationId xmlns:a16="http://schemas.microsoft.com/office/drawing/2014/main" id="{FD08ED72-38B8-B685-D8BE-ACAC3DC98F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18E4FAD0-BEEA-160B-C0BE-983CFB1A2018}"/>
              </a:ext>
            </a:extLst>
          </p:cNvPr>
          <p:cNvSpPr>
            <a:spLocks noGrp="1"/>
          </p:cNvSpPr>
          <p:nvPr>
            <p:ph type="sldNum" sz="quarter" idx="4"/>
          </p:nvPr>
        </p:nvSpPr>
        <p:spPr/>
        <p:txBody>
          <a:bodyPr/>
          <a:lstStyle/>
          <a:p>
            <a:fld id="{37290FF7-652B-4475-AEAB-8B1A5D23AE09}" type="slidenum">
              <a:rPr lang="en-US" smtClean="0"/>
              <a:pPr/>
              <a:t>31</a:t>
            </a:fld>
            <a:endParaRPr lang="en-US" dirty="0"/>
          </a:p>
        </p:txBody>
      </p:sp>
      <p:pic>
        <p:nvPicPr>
          <p:cNvPr id="6" name="Picture 5">
            <a:extLst>
              <a:ext uri="{FF2B5EF4-FFF2-40B4-BE49-F238E27FC236}">
                <a16:creationId xmlns:a16="http://schemas.microsoft.com/office/drawing/2014/main" id="{9CFA4367-B241-F5DA-0291-BC7C06ABB4FC}"/>
              </a:ext>
            </a:extLst>
          </p:cNvPr>
          <p:cNvPicPr>
            <a:picLocks noChangeAspect="1"/>
          </p:cNvPicPr>
          <p:nvPr/>
        </p:nvPicPr>
        <p:blipFill>
          <a:blip r:embed="rId2"/>
          <a:stretch>
            <a:fillRect/>
          </a:stretch>
        </p:blipFill>
        <p:spPr>
          <a:xfrm>
            <a:off x="1962543" y="2081089"/>
            <a:ext cx="5283200" cy="558800"/>
          </a:xfrm>
          <a:prstGeom prst="rect">
            <a:avLst/>
          </a:prstGeom>
        </p:spPr>
      </p:pic>
      <p:sp>
        <p:nvSpPr>
          <p:cNvPr id="7" name="TextBox 6">
            <a:extLst>
              <a:ext uri="{FF2B5EF4-FFF2-40B4-BE49-F238E27FC236}">
                <a16:creationId xmlns:a16="http://schemas.microsoft.com/office/drawing/2014/main" id="{33982402-02EA-C52B-90EF-F5EB234DCBF0}"/>
              </a:ext>
            </a:extLst>
          </p:cNvPr>
          <p:cNvSpPr txBox="1"/>
          <p:nvPr/>
        </p:nvSpPr>
        <p:spPr>
          <a:xfrm rot="16200000">
            <a:off x="6094094" y="791222"/>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9BDC7D07-6001-2C08-B725-2844A512E507}"/>
              </a:ext>
            </a:extLst>
          </p:cNvPr>
          <p:cNvSpPr txBox="1"/>
          <p:nvPr/>
        </p:nvSpPr>
        <p:spPr>
          <a:xfrm>
            <a:off x="528479" y="2791844"/>
            <a:ext cx="7886700"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regularization/penalty)</a:t>
            </a:r>
          </a:p>
        </p:txBody>
      </p:sp>
      <p:sp>
        <p:nvSpPr>
          <p:cNvPr id="12" name="TextBox 11">
            <a:extLst>
              <a:ext uri="{FF2B5EF4-FFF2-40B4-BE49-F238E27FC236}">
                <a16:creationId xmlns:a16="http://schemas.microsoft.com/office/drawing/2014/main" id="{DDE27942-D0E7-C64A-BEC9-1B11DE870155}"/>
              </a:ext>
            </a:extLst>
          </p:cNvPr>
          <p:cNvSpPr txBox="1"/>
          <p:nvPr/>
        </p:nvSpPr>
        <p:spPr>
          <a:xfrm>
            <a:off x="528479" y="4587669"/>
            <a:ext cx="7444267" cy="2031325"/>
          </a:xfrm>
          <a:prstGeom prst="rect">
            <a:avLst/>
          </a:prstGeom>
          <a:noFill/>
        </p:spPr>
        <p:txBody>
          <a:bodyPr wrap="square">
            <a:spAutoFit/>
          </a:bodyPr>
          <a:lstStyle/>
          <a:p>
            <a:pPr algn="l"/>
            <a:r>
              <a:rPr lang="en-US" dirty="0"/>
              <a:t>S</a:t>
            </a:r>
            <a:r>
              <a:rPr lang="en-US" b="0" i="0" dirty="0">
                <a:effectLst/>
              </a:rPr>
              <a:t>um all the squared values of the regression coefficients (</a:t>
            </a:r>
            <a:r>
              <a:rPr lang="el-GR" b="0" i="0" dirty="0">
                <a:effectLst/>
              </a:rPr>
              <a:t>β). </a:t>
            </a:r>
            <a:r>
              <a:rPr lang="en-US" b="0" i="0" dirty="0">
                <a:effectLst/>
              </a:rPr>
              <a:t>Then, multiply this sum by a regularization parameter </a:t>
            </a:r>
            <a:r>
              <a:rPr lang="el-GR" b="0" i="0" dirty="0">
                <a:effectLst/>
              </a:rPr>
              <a:t>λ (</a:t>
            </a:r>
            <a:r>
              <a:rPr lang="en-US" b="0" i="0" dirty="0">
                <a:effectLst/>
              </a:rPr>
              <a:t>lambda), which controls the amount of regularization in the model.</a:t>
            </a:r>
          </a:p>
          <a:p>
            <a:pPr algn="l"/>
            <a:r>
              <a:rPr lang="en-US" b="0" i="0" dirty="0">
                <a:effectLst/>
              </a:rPr>
              <a:t>The lambda times the sum of squared coefficients term, essentially adds an extra cost for each of our coefficients and thus, shrinks them towards zero. By shrinking the coefficients, Ridge Regression reduces the complexity of the model and helps prevent overfitting.</a:t>
            </a:r>
          </a:p>
        </p:txBody>
      </p:sp>
      <p:sp>
        <p:nvSpPr>
          <p:cNvPr id="9" name="TextBox 8">
            <a:extLst>
              <a:ext uri="{FF2B5EF4-FFF2-40B4-BE49-F238E27FC236}">
                <a16:creationId xmlns:a16="http://schemas.microsoft.com/office/drawing/2014/main" id="{355E6E03-4790-E31F-D37B-1FB0B1920084}"/>
              </a:ext>
            </a:extLst>
          </p:cNvPr>
          <p:cNvSpPr txBox="1"/>
          <p:nvPr/>
        </p:nvSpPr>
        <p:spPr>
          <a:xfrm>
            <a:off x="5084334" y="991338"/>
            <a:ext cx="3278141" cy="646331"/>
          </a:xfrm>
          <a:prstGeom prst="rect">
            <a:avLst/>
          </a:prstGeom>
          <a:noFill/>
        </p:spPr>
        <p:txBody>
          <a:bodyPr wrap="none" rtlCol="0">
            <a:spAutoFit/>
          </a:bodyPr>
          <a:lstStyle/>
          <a:p>
            <a:pPr algn="ctr"/>
            <a:r>
              <a:rPr lang="en-US" dirty="0"/>
              <a:t>Lambda *</a:t>
            </a:r>
          </a:p>
          <a:p>
            <a:pPr algn="ctr"/>
            <a:r>
              <a:rPr lang="en-US" b="0" i="0" dirty="0">
                <a:effectLst/>
              </a:rPr>
              <a:t>squared values of coefficients (</a:t>
            </a:r>
            <a:r>
              <a:rPr lang="el-GR" b="0" i="0" dirty="0">
                <a:effectLst/>
              </a:rPr>
              <a:t>β)</a:t>
            </a:r>
            <a:endParaRPr lang="en-US" dirty="0"/>
          </a:p>
        </p:txBody>
      </p:sp>
    </p:spTree>
    <p:extLst>
      <p:ext uri="{BB962C8B-B14F-4D97-AF65-F5344CB8AC3E}">
        <p14:creationId xmlns:p14="http://schemas.microsoft.com/office/powerpoint/2010/main" val="2944202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7A9F8-C051-0A26-72B8-043B13C166D3}"/>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13E8763C-4C23-2B9E-D44E-785633AE0D52}"/>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480BA064-B4BB-B7F1-F600-01D1CE86886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737B5DFE-1BD4-1367-E1EB-BD9E83724BCF}"/>
              </a:ext>
            </a:extLst>
          </p:cNvPr>
          <p:cNvSpPr>
            <a:spLocks noGrp="1"/>
          </p:cNvSpPr>
          <p:nvPr>
            <p:ph type="sldNum" sz="quarter" idx="4"/>
          </p:nvPr>
        </p:nvSpPr>
        <p:spPr/>
        <p:txBody>
          <a:bodyPr/>
          <a:lstStyle/>
          <a:p>
            <a:fld id="{37290FF7-652B-4475-AEAB-8B1A5D23AE09}" type="slidenum">
              <a:rPr lang="en-US" smtClean="0"/>
              <a:pPr/>
              <a:t>32</a:t>
            </a:fld>
            <a:endParaRPr lang="en-US" dirty="0"/>
          </a:p>
        </p:txBody>
      </p:sp>
      <p:cxnSp>
        <p:nvCxnSpPr>
          <p:cNvPr id="6" name="Straight Connector 5">
            <a:extLst>
              <a:ext uri="{FF2B5EF4-FFF2-40B4-BE49-F238E27FC236}">
                <a16:creationId xmlns:a16="http://schemas.microsoft.com/office/drawing/2014/main" id="{DFC4FD84-2F93-4938-2654-24FF01E5B305}"/>
              </a:ext>
            </a:extLst>
          </p:cNvPr>
          <p:cNvCxnSpPr/>
          <p:nvPr/>
        </p:nvCxnSpPr>
        <p:spPr>
          <a:xfrm>
            <a:off x="3108468" y="2570488"/>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E0CD585-D959-E7D6-2B0A-28AF194EE17C}"/>
              </a:ext>
            </a:extLst>
          </p:cNvPr>
          <p:cNvCxnSpPr/>
          <p:nvPr/>
        </p:nvCxnSpPr>
        <p:spPr>
          <a:xfrm>
            <a:off x="3124233" y="4241633"/>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F746ADBE-1964-DF57-7850-24A04E684053}"/>
              </a:ext>
            </a:extLst>
          </p:cNvPr>
          <p:cNvSpPr/>
          <p:nvPr/>
        </p:nvSpPr>
        <p:spPr>
          <a:xfrm>
            <a:off x="3471074" y="285426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2B4024-6CB9-19AD-E933-D277404A7FF3}"/>
              </a:ext>
            </a:extLst>
          </p:cNvPr>
          <p:cNvSpPr/>
          <p:nvPr/>
        </p:nvSpPr>
        <p:spPr>
          <a:xfrm>
            <a:off x="4805888" y="338504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7885786C-AFDB-624B-88D4-396885B485A2}"/>
              </a:ext>
            </a:extLst>
          </p:cNvPr>
          <p:cNvCxnSpPr/>
          <p:nvPr/>
        </p:nvCxnSpPr>
        <p:spPr>
          <a:xfrm>
            <a:off x="3155764" y="2775440"/>
            <a:ext cx="2869324" cy="124547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CF2F19-F315-5E28-B99E-8F0E71643AD9}"/>
              </a:ext>
            </a:extLst>
          </p:cNvPr>
          <p:cNvSpPr txBox="1"/>
          <p:nvPr/>
        </p:nvSpPr>
        <p:spPr>
          <a:xfrm>
            <a:off x="2935047" y="2160584"/>
            <a:ext cx="2978444" cy="369332"/>
          </a:xfrm>
          <a:prstGeom prst="rect">
            <a:avLst/>
          </a:prstGeom>
          <a:noFill/>
        </p:spPr>
        <p:txBody>
          <a:bodyPr wrap="none" rtlCol="0">
            <a:spAutoFit/>
          </a:bodyPr>
          <a:lstStyle/>
          <a:p>
            <a:r>
              <a:rPr lang="en-US" u="sng" dirty="0"/>
              <a:t>Ordinary Least </a:t>
            </a:r>
            <a:r>
              <a:rPr lang="en-US" u="sng" dirty="0" err="1"/>
              <a:t>Sq</a:t>
            </a:r>
            <a:r>
              <a:rPr lang="en-US" u="sng" dirty="0"/>
              <a:t> Fit = 0 Error</a:t>
            </a:r>
          </a:p>
        </p:txBody>
      </p:sp>
      <p:sp>
        <p:nvSpPr>
          <p:cNvPr id="12" name="Oval 11">
            <a:extLst>
              <a:ext uri="{FF2B5EF4-FFF2-40B4-BE49-F238E27FC236}">
                <a16:creationId xmlns:a16="http://schemas.microsoft.com/office/drawing/2014/main" id="{3B1977B0-601E-038B-DF44-26DE1AEDDB1F}"/>
              </a:ext>
            </a:extLst>
          </p:cNvPr>
          <p:cNvSpPr/>
          <p:nvPr/>
        </p:nvSpPr>
        <p:spPr>
          <a:xfrm>
            <a:off x="5557377" y="3206364"/>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F04D199-2E99-C176-EC34-CC69C026E223}"/>
              </a:ext>
            </a:extLst>
          </p:cNvPr>
          <p:cNvSpPr txBox="1"/>
          <p:nvPr/>
        </p:nvSpPr>
        <p:spPr>
          <a:xfrm>
            <a:off x="5268343" y="3201109"/>
            <a:ext cx="846707" cy="253916"/>
          </a:xfrm>
          <a:prstGeom prst="rect">
            <a:avLst/>
          </a:prstGeom>
          <a:noFill/>
        </p:spPr>
        <p:txBody>
          <a:bodyPr wrap="none" rtlCol="0">
            <a:spAutoFit/>
          </a:bodyPr>
          <a:lstStyle/>
          <a:p>
            <a:r>
              <a:rPr lang="en-US" sz="1050" dirty="0"/>
              <a:t>Test Data Pt</a:t>
            </a:r>
          </a:p>
        </p:txBody>
      </p:sp>
    </p:spTree>
    <p:extLst>
      <p:ext uri="{BB962C8B-B14F-4D97-AF65-F5344CB8AC3E}">
        <p14:creationId xmlns:p14="http://schemas.microsoft.com/office/powerpoint/2010/main" val="78316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2" grpId="1" animBg="1"/>
      <p:bldP spid="13" grpId="0"/>
      <p:bldP spid="1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4836-097C-9049-194D-DB353B843717}"/>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58335E5A-244E-7F0B-A85D-290F077463E5}"/>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AC8CF86-0022-9924-A177-12343C431467}"/>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94E32E83-83D9-889E-DDA6-D0AF7CDB1459}"/>
              </a:ext>
            </a:extLst>
          </p:cNvPr>
          <p:cNvSpPr>
            <a:spLocks noGrp="1"/>
          </p:cNvSpPr>
          <p:nvPr>
            <p:ph type="sldNum" sz="quarter" idx="4"/>
          </p:nvPr>
        </p:nvSpPr>
        <p:spPr/>
        <p:txBody>
          <a:bodyPr/>
          <a:lstStyle/>
          <a:p>
            <a:fld id="{37290FF7-652B-4475-AEAB-8B1A5D23AE09}" type="slidenum">
              <a:rPr lang="en-US" smtClean="0"/>
              <a:pPr/>
              <a:t>33</a:t>
            </a:fld>
            <a:endParaRPr lang="en-US" dirty="0"/>
          </a:p>
        </p:txBody>
      </p:sp>
      <p:sp>
        <p:nvSpPr>
          <p:cNvPr id="6" name="TextBox 5">
            <a:extLst>
              <a:ext uri="{FF2B5EF4-FFF2-40B4-BE49-F238E27FC236}">
                <a16:creationId xmlns:a16="http://schemas.microsoft.com/office/drawing/2014/main" id="{FBD94BC3-6F6A-D194-33C1-8A3D858CF553}"/>
              </a:ext>
            </a:extLst>
          </p:cNvPr>
          <p:cNvSpPr txBox="1"/>
          <p:nvPr/>
        </p:nvSpPr>
        <p:spPr>
          <a:xfrm>
            <a:off x="1723109" y="1961784"/>
            <a:ext cx="5138395" cy="369332"/>
          </a:xfrm>
          <a:prstGeom prst="rect">
            <a:avLst/>
          </a:prstGeom>
          <a:noFill/>
        </p:spPr>
        <p:txBody>
          <a:bodyPr wrap="square" rtlCol="0">
            <a:spAutoFit/>
          </a:bodyPr>
          <a:lstStyle/>
          <a:p>
            <a:pPr algn="ctr"/>
            <a:r>
              <a:rPr lang="en-US" u="sng" dirty="0"/>
              <a:t>Biased Fit generalizes to new data points better</a:t>
            </a:r>
          </a:p>
        </p:txBody>
      </p:sp>
      <p:cxnSp>
        <p:nvCxnSpPr>
          <p:cNvPr id="7" name="Straight Connector 6">
            <a:extLst>
              <a:ext uri="{FF2B5EF4-FFF2-40B4-BE49-F238E27FC236}">
                <a16:creationId xmlns:a16="http://schemas.microsoft.com/office/drawing/2014/main" id="{4252124A-08AD-24B4-FB4B-E76A03325978}"/>
              </a:ext>
            </a:extLst>
          </p:cNvPr>
          <p:cNvCxnSpPr/>
          <p:nvPr/>
        </p:nvCxnSpPr>
        <p:spPr>
          <a:xfrm>
            <a:off x="2594887" y="2560450"/>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7B39D82-38E3-418A-AAE1-8BDFB124C290}"/>
              </a:ext>
            </a:extLst>
          </p:cNvPr>
          <p:cNvCxnSpPr/>
          <p:nvPr/>
        </p:nvCxnSpPr>
        <p:spPr>
          <a:xfrm>
            <a:off x="2610652" y="4231595"/>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2B9411-B116-3F33-4737-34C52D44AFE2}"/>
              </a:ext>
            </a:extLst>
          </p:cNvPr>
          <p:cNvSpPr/>
          <p:nvPr/>
        </p:nvSpPr>
        <p:spPr>
          <a:xfrm>
            <a:off x="2957493" y="2844230"/>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18D4865-C886-0965-A894-45155EDC9610}"/>
              </a:ext>
            </a:extLst>
          </p:cNvPr>
          <p:cNvSpPr/>
          <p:nvPr/>
        </p:nvSpPr>
        <p:spPr>
          <a:xfrm>
            <a:off x="4292307" y="3375002"/>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7FBD51A-5C39-E3A6-89D2-512945895F40}"/>
              </a:ext>
            </a:extLst>
          </p:cNvPr>
          <p:cNvSpPr/>
          <p:nvPr/>
        </p:nvSpPr>
        <p:spPr>
          <a:xfrm>
            <a:off x="5043796" y="3196326"/>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9824CD-8F6E-CFBA-7C42-3508BFCEA02C}"/>
              </a:ext>
            </a:extLst>
          </p:cNvPr>
          <p:cNvSpPr txBox="1"/>
          <p:nvPr/>
        </p:nvSpPr>
        <p:spPr>
          <a:xfrm>
            <a:off x="4754762" y="3191071"/>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47A82318-0075-56B5-1011-983EEAED2AB9}"/>
              </a:ext>
            </a:extLst>
          </p:cNvPr>
          <p:cNvCxnSpPr/>
          <p:nvPr/>
        </p:nvCxnSpPr>
        <p:spPr>
          <a:xfrm>
            <a:off x="2678969" y="3038671"/>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206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p:bldP spid="1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34</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1477328"/>
          </a:xfrm>
          <a:prstGeom prst="rect">
            <a:avLst/>
          </a:prstGeom>
          <a:noFill/>
        </p:spPr>
        <p:txBody>
          <a:bodyPr wrap="square">
            <a:spAutoFit/>
          </a:bodyPr>
          <a:lstStyle/>
          <a:p>
            <a:pPr algn="l"/>
            <a:r>
              <a:rPr lang="en-US" b="0" i="0" dirty="0">
                <a:effectLst/>
              </a:rPr>
              <a:t>Where:</a:t>
            </a:r>
          </a:p>
          <a:p>
            <a:pPr algn="l">
              <a:buFont typeface="Arial" panose="020B0604020202020204" pitchFamily="34" charset="0"/>
              <a:buChar char="•"/>
            </a:pPr>
            <a:r>
              <a:rPr lang="en-US" b="0" i="0" dirty="0">
                <a:effectLst/>
              </a:rPr>
              <a:t>y is the dependent variable (the variable you want to predict)</a:t>
            </a:r>
          </a:p>
          <a:p>
            <a:pPr algn="l">
              <a:buFont typeface="Arial" panose="020B0604020202020204" pitchFamily="34" charset="0"/>
              <a:buChar char="•"/>
            </a:pPr>
            <a:r>
              <a:rPr lang="el-GR" b="0" i="0" dirty="0">
                <a:effectLst/>
              </a:rPr>
              <a:t>β0, β1, β2, ..., β</a:t>
            </a:r>
            <a:r>
              <a:rPr lang="en-US" b="0" i="0" dirty="0">
                <a:effectLst/>
              </a:rPr>
              <a:t>p are the regression coefficients (parameters to estimate)</a:t>
            </a:r>
          </a:p>
          <a:p>
            <a:pPr algn="l">
              <a:buFont typeface="Arial" panose="020B0604020202020204" pitchFamily="34" charset="0"/>
              <a:buChar char="•"/>
            </a:pPr>
            <a:r>
              <a:rPr lang="en-US" b="0" i="0" dirty="0">
                <a:effectLst/>
              </a:rPr>
              <a:t>x1, x2, ..., </a:t>
            </a:r>
            <a:r>
              <a:rPr lang="en-US" b="0" i="0" dirty="0" err="1">
                <a:effectLst/>
              </a:rPr>
              <a:t>xp</a:t>
            </a:r>
            <a:r>
              <a:rPr lang="en-US" b="0" i="0" dirty="0">
                <a:effectLst/>
              </a:rPr>
              <a:t> are the independent variables (predictors)</a:t>
            </a:r>
          </a:p>
          <a:p>
            <a:pPr algn="l">
              <a:buFont typeface="Arial" panose="020B0604020202020204" pitchFamily="34" charset="0"/>
              <a:buChar char="•"/>
            </a:pPr>
            <a:r>
              <a:rPr lang="el-GR" b="0" i="0" dirty="0">
                <a:effectLst/>
              </a:rPr>
              <a:t>λ (</a:t>
            </a:r>
            <a:r>
              <a:rPr lang="en-US" b="0" i="0" dirty="0">
                <a:effectLst/>
              </a:rPr>
              <a:t>lambda) is the regularization parameter (strength of regularization)</a:t>
            </a: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2989205" y="-198243"/>
            <a:ext cx="1412566" cy="4508927"/>
          </a:xfrm>
          <a:prstGeom prst="rect">
            <a:avLst/>
          </a:prstGeom>
          <a:noFill/>
        </p:spPr>
        <p:txBody>
          <a:bodyPr wrap="none" rtlCol="0">
            <a:spAutoFit/>
          </a:bodyPr>
          <a:lstStyle/>
          <a:p>
            <a:r>
              <a:rPr lang="en-US" sz="287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2897312" y="1298026"/>
            <a:ext cx="2047676" cy="369332"/>
          </a:xfrm>
          <a:prstGeom prst="rect">
            <a:avLst/>
          </a:prstGeom>
          <a:noFill/>
        </p:spPr>
        <p:txBody>
          <a:bodyPr wrap="none" rtlCol="0">
            <a:spAutoFit/>
          </a:bodyPr>
          <a:lstStyle/>
          <a:p>
            <a:r>
              <a:rPr lang="en-US" dirty="0"/>
              <a:t>Should look familiar</a:t>
            </a:r>
          </a:p>
        </p:txBody>
      </p:sp>
    </p:spTree>
    <p:extLst>
      <p:ext uri="{BB962C8B-B14F-4D97-AF65-F5344CB8AC3E}">
        <p14:creationId xmlns:p14="http://schemas.microsoft.com/office/powerpoint/2010/main" val="868088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1C3F8-E35B-E758-027D-43C4F4375F70}"/>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CED6E33C-B741-4F91-1559-5E5102D7652B}"/>
              </a:ext>
            </a:extLst>
          </p:cNvPr>
          <p:cNvSpPr>
            <a:spLocks noGrp="1"/>
          </p:cNvSpPr>
          <p:nvPr>
            <p:ph type="title"/>
          </p:nvPr>
        </p:nvSpPr>
        <p:spPr/>
        <p:txBody>
          <a:bodyPr/>
          <a:lstStyle/>
          <a:p>
            <a:r>
              <a:rPr lang="en-US" dirty="0"/>
              <a:t>Lasso Regression</a:t>
            </a:r>
          </a:p>
        </p:txBody>
      </p:sp>
      <p:sp>
        <p:nvSpPr>
          <p:cNvPr id="4" name="Footer Placeholder 3">
            <a:extLst>
              <a:ext uri="{FF2B5EF4-FFF2-40B4-BE49-F238E27FC236}">
                <a16:creationId xmlns:a16="http://schemas.microsoft.com/office/drawing/2014/main" id="{826B698F-E0B5-5921-8744-8BBA745EF256}"/>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E69E6460-3C74-87E8-F379-1F0F99469D9A}"/>
              </a:ext>
            </a:extLst>
          </p:cNvPr>
          <p:cNvSpPr>
            <a:spLocks noGrp="1"/>
          </p:cNvSpPr>
          <p:nvPr>
            <p:ph type="sldNum" sz="quarter" idx="4"/>
          </p:nvPr>
        </p:nvSpPr>
        <p:spPr/>
        <p:txBody>
          <a:bodyPr/>
          <a:lstStyle/>
          <a:p>
            <a:fld id="{37290FF7-652B-4475-AEAB-8B1A5D23AE09}" type="slidenum">
              <a:rPr lang="en-US" smtClean="0"/>
              <a:pPr/>
              <a:t>35</a:t>
            </a:fld>
            <a:endParaRPr lang="en-US" dirty="0"/>
          </a:p>
        </p:txBody>
      </p:sp>
      <p:sp>
        <p:nvSpPr>
          <p:cNvPr id="7" name="TextBox 6">
            <a:extLst>
              <a:ext uri="{FF2B5EF4-FFF2-40B4-BE49-F238E27FC236}">
                <a16:creationId xmlns:a16="http://schemas.microsoft.com/office/drawing/2014/main" id="{94F27E4B-C019-4280-F511-68D74E62D710}"/>
              </a:ext>
            </a:extLst>
          </p:cNvPr>
          <p:cNvSpPr txBox="1"/>
          <p:nvPr/>
        </p:nvSpPr>
        <p:spPr>
          <a:xfrm>
            <a:off x="369869" y="3127242"/>
            <a:ext cx="8702212" cy="2585323"/>
          </a:xfrm>
          <a:prstGeom prst="rect">
            <a:avLst/>
          </a:prstGeom>
          <a:noFill/>
        </p:spPr>
        <p:txBody>
          <a:bodyPr wrap="square">
            <a:spAutoFit/>
          </a:bodyPr>
          <a:lstStyle/>
          <a:p>
            <a:pPr algn="l"/>
            <a:r>
              <a:rPr lang="en-US" b="0" i="0" dirty="0">
                <a:effectLst/>
                <a:latin typeface="__Inter_e7970e"/>
              </a:rPr>
              <a:t>Where:</a:t>
            </a:r>
          </a:p>
          <a:p>
            <a:pPr algn="l">
              <a:buFont typeface="Arial" panose="020B0604020202020204" pitchFamily="34" charset="0"/>
              <a:buChar char="•"/>
            </a:pPr>
            <a:r>
              <a:rPr lang="en-US" b="0" i="0" dirty="0">
                <a:effectLst/>
                <a:latin typeface="__Inter_e7970e"/>
              </a:rPr>
              <a:t>y is the dependent variable (the variable you want to predict)</a:t>
            </a:r>
          </a:p>
          <a:p>
            <a:pPr algn="l">
              <a:buFont typeface="Arial" panose="020B0604020202020204" pitchFamily="34" charset="0"/>
              <a:buChar char="•"/>
            </a:pPr>
            <a:r>
              <a:rPr lang="el-GR" b="0" i="0" dirty="0">
                <a:effectLst/>
                <a:latin typeface="__Inter_e7970e"/>
              </a:rPr>
              <a:t>β0, β1, β2, ..., β</a:t>
            </a:r>
            <a:r>
              <a:rPr lang="en-US" b="0" i="0" dirty="0">
                <a:effectLst/>
                <a:latin typeface="__Inter_e7970e"/>
              </a:rPr>
              <a:t>p are the regression coefficients (parameters to estimate)</a:t>
            </a:r>
          </a:p>
          <a:p>
            <a:pPr algn="l">
              <a:buFont typeface="Arial" panose="020B0604020202020204" pitchFamily="34" charset="0"/>
              <a:buChar char="•"/>
            </a:pPr>
            <a:r>
              <a:rPr lang="en-US" b="0" i="0" dirty="0">
                <a:effectLst/>
                <a:latin typeface="__Inter_e7970e"/>
              </a:rPr>
              <a:t>x1, x2, ..., </a:t>
            </a:r>
            <a:r>
              <a:rPr lang="en-US" b="0" i="0" dirty="0" err="1">
                <a:effectLst/>
                <a:latin typeface="__Inter_e7970e"/>
              </a:rPr>
              <a:t>xp</a:t>
            </a:r>
            <a:r>
              <a:rPr lang="en-US" b="0" i="0" dirty="0">
                <a:effectLst/>
                <a:latin typeface="__Inter_e7970e"/>
              </a:rPr>
              <a:t> are the independent variables (predictors)</a:t>
            </a:r>
          </a:p>
          <a:p>
            <a:pPr algn="l">
              <a:buFont typeface="Arial" panose="020B0604020202020204" pitchFamily="34" charset="0"/>
              <a:buChar char="•"/>
            </a:pPr>
            <a:r>
              <a:rPr lang="el-GR" b="0" i="0" dirty="0">
                <a:effectLst/>
                <a:latin typeface="__Inter_e7970e"/>
              </a:rPr>
              <a:t>λ (</a:t>
            </a:r>
            <a:r>
              <a:rPr lang="en-US" b="0" i="0" dirty="0">
                <a:effectLst/>
                <a:latin typeface="__Inter_e7970e"/>
              </a:rPr>
              <a:t>lambda) is the regularization parameter (strength of regularization)</a:t>
            </a:r>
          </a:p>
          <a:p>
            <a:pPr algn="l"/>
            <a:endParaRPr lang="en-US" b="0" i="0" dirty="0">
              <a:effectLst/>
              <a:latin typeface="__Inter_e7970e"/>
            </a:endParaRPr>
          </a:p>
          <a:p>
            <a:pPr algn="l"/>
            <a:r>
              <a:rPr lang="en-US" b="0" i="0" dirty="0">
                <a:effectLst/>
                <a:latin typeface="__Inter_e7970e"/>
              </a:rPr>
              <a:t>The equation tries to minimize the sum of the residuals (difference between actual and predicted values of dependent variable) </a:t>
            </a:r>
            <a:r>
              <a:rPr lang="en-US" b="0" i="1" u="sng" dirty="0">
                <a:effectLst/>
                <a:latin typeface="__Inter_e7970e"/>
              </a:rPr>
              <a:t>and</a:t>
            </a:r>
            <a:r>
              <a:rPr lang="en-US" b="0" i="0" dirty="0">
                <a:effectLst/>
                <a:latin typeface="__Inter_e7970e"/>
              </a:rPr>
              <a:t> the penalty term, which is the sum of absolute values of the coefficients times the regularization parameter </a:t>
            </a:r>
            <a:r>
              <a:rPr lang="el-GR" b="0" i="0" dirty="0">
                <a:effectLst/>
                <a:latin typeface="__Inter_e7970e"/>
              </a:rPr>
              <a:t>λ. </a:t>
            </a:r>
            <a:endParaRPr lang="en-US" b="0" i="0" dirty="0">
              <a:effectLst/>
              <a:latin typeface="__Inter_e7970e"/>
            </a:endParaRPr>
          </a:p>
        </p:txBody>
      </p:sp>
      <p:pic>
        <p:nvPicPr>
          <p:cNvPr id="8" name="Picture 7">
            <a:extLst>
              <a:ext uri="{FF2B5EF4-FFF2-40B4-BE49-F238E27FC236}">
                <a16:creationId xmlns:a16="http://schemas.microsoft.com/office/drawing/2014/main" id="{2BF5B92D-3467-9DAD-B6C5-F5129FCA03D9}"/>
              </a:ext>
            </a:extLst>
          </p:cNvPr>
          <p:cNvPicPr>
            <a:picLocks noChangeAspect="1"/>
          </p:cNvPicPr>
          <p:nvPr/>
        </p:nvPicPr>
        <p:blipFill>
          <a:blip r:embed="rId2"/>
          <a:stretch>
            <a:fillRect/>
          </a:stretch>
        </p:blipFill>
        <p:spPr>
          <a:xfrm>
            <a:off x="1930400" y="2378113"/>
            <a:ext cx="5283200" cy="558800"/>
          </a:xfrm>
          <a:prstGeom prst="rect">
            <a:avLst/>
          </a:prstGeom>
        </p:spPr>
      </p:pic>
      <p:sp>
        <p:nvSpPr>
          <p:cNvPr id="9" name="TextBox 8">
            <a:extLst>
              <a:ext uri="{FF2B5EF4-FFF2-40B4-BE49-F238E27FC236}">
                <a16:creationId xmlns:a16="http://schemas.microsoft.com/office/drawing/2014/main" id="{A386DE79-A0D8-5AFA-A760-804AC9A98CA2}"/>
              </a:ext>
            </a:extLst>
          </p:cNvPr>
          <p:cNvSpPr txBox="1"/>
          <p:nvPr/>
        </p:nvSpPr>
        <p:spPr>
          <a:xfrm rot="16200000">
            <a:off x="6090857" y="1079788"/>
            <a:ext cx="774571" cy="2215991"/>
          </a:xfrm>
          <a:prstGeom prst="rect">
            <a:avLst/>
          </a:prstGeom>
          <a:noFill/>
        </p:spPr>
        <p:txBody>
          <a:bodyPr wrap="none" rtlCol="0">
            <a:spAutoFit/>
          </a:bodyPr>
          <a:lstStyle/>
          <a:p>
            <a:r>
              <a:rPr lang="en-US" sz="13800" dirty="0">
                <a:solidFill>
                  <a:schemeClr val="accent1"/>
                </a:solidFill>
                <a:latin typeface="Abadi MT Condensed Light" panose="020B0306030101010103" pitchFamily="34" charset="77"/>
              </a:rPr>
              <a:t>}</a:t>
            </a:r>
          </a:p>
        </p:txBody>
      </p:sp>
      <p:sp>
        <p:nvSpPr>
          <p:cNvPr id="10" name="TextBox 9">
            <a:extLst>
              <a:ext uri="{FF2B5EF4-FFF2-40B4-BE49-F238E27FC236}">
                <a16:creationId xmlns:a16="http://schemas.microsoft.com/office/drawing/2014/main" id="{4BFDE9A6-6F21-D2B8-270F-C3CD9DDC9767}"/>
              </a:ext>
            </a:extLst>
          </p:cNvPr>
          <p:cNvSpPr txBox="1"/>
          <p:nvPr/>
        </p:nvSpPr>
        <p:spPr>
          <a:xfrm>
            <a:off x="5370147" y="1309835"/>
            <a:ext cx="2706510" cy="646331"/>
          </a:xfrm>
          <a:prstGeom prst="rect">
            <a:avLst/>
          </a:prstGeom>
          <a:noFill/>
        </p:spPr>
        <p:txBody>
          <a:bodyPr wrap="none" rtlCol="0">
            <a:spAutoFit/>
          </a:bodyPr>
          <a:lstStyle/>
          <a:p>
            <a:pPr algn="ctr"/>
            <a:r>
              <a:rPr lang="en-US" dirty="0"/>
              <a:t>Lambda *</a:t>
            </a:r>
          </a:p>
          <a:p>
            <a:pPr algn="ctr"/>
            <a:r>
              <a:rPr lang="en-US" dirty="0"/>
              <a:t>Sum(Absolute Beta Values)</a:t>
            </a:r>
          </a:p>
        </p:txBody>
      </p:sp>
    </p:spTree>
    <p:extLst>
      <p:ext uri="{BB962C8B-B14F-4D97-AF65-F5344CB8AC3E}">
        <p14:creationId xmlns:p14="http://schemas.microsoft.com/office/powerpoint/2010/main" val="4034665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BADD07-E487-3975-C07A-AAE29DBDCA60}"/>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4DEB6D73-EE84-3E9C-E407-7B468D8FE201}"/>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897E0018-96AE-5AAB-A777-77DEB7E1AD13}"/>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59858079-C214-6879-F311-E68F61882701}"/>
              </a:ext>
            </a:extLst>
          </p:cNvPr>
          <p:cNvSpPr>
            <a:spLocks noGrp="1"/>
          </p:cNvSpPr>
          <p:nvPr>
            <p:ph type="sldNum" sz="quarter" idx="4"/>
          </p:nvPr>
        </p:nvSpPr>
        <p:spPr/>
        <p:txBody>
          <a:bodyPr/>
          <a:lstStyle/>
          <a:p>
            <a:fld id="{37290FF7-652B-4475-AEAB-8B1A5D23AE09}" type="slidenum">
              <a:rPr lang="en-US" smtClean="0"/>
              <a:pPr/>
              <a:t>36</a:t>
            </a:fld>
            <a:endParaRPr lang="en-US" dirty="0"/>
          </a:p>
        </p:txBody>
      </p:sp>
      <p:cxnSp>
        <p:nvCxnSpPr>
          <p:cNvPr id="6" name="Straight Connector 5">
            <a:extLst>
              <a:ext uri="{FF2B5EF4-FFF2-40B4-BE49-F238E27FC236}">
                <a16:creationId xmlns:a16="http://schemas.microsoft.com/office/drawing/2014/main" id="{C01073DE-59AD-6A58-FFC6-096856C65469}"/>
              </a:ext>
            </a:extLst>
          </p:cNvPr>
          <p:cNvCxnSpPr/>
          <p:nvPr/>
        </p:nvCxnSpPr>
        <p:spPr>
          <a:xfrm>
            <a:off x="1183062" y="274002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CB78401-5063-83EC-1482-31D787DF4A92}"/>
              </a:ext>
            </a:extLst>
          </p:cNvPr>
          <p:cNvCxnSpPr/>
          <p:nvPr/>
        </p:nvCxnSpPr>
        <p:spPr>
          <a:xfrm>
            <a:off x="1198827" y="441116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C35ACEA-21D3-B3B3-8627-22A0F2CBF376}"/>
              </a:ext>
            </a:extLst>
          </p:cNvPr>
          <p:cNvSpPr/>
          <p:nvPr/>
        </p:nvSpPr>
        <p:spPr>
          <a:xfrm>
            <a:off x="1545668" y="302380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580297-44F8-EE1E-B859-B758743E4861}"/>
              </a:ext>
            </a:extLst>
          </p:cNvPr>
          <p:cNvSpPr/>
          <p:nvPr/>
        </p:nvSpPr>
        <p:spPr>
          <a:xfrm>
            <a:off x="2880482" y="355457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438183B-4FF0-0136-0A45-C954A1F3FC1D}"/>
              </a:ext>
            </a:extLst>
          </p:cNvPr>
          <p:cNvCxnSpPr/>
          <p:nvPr/>
        </p:nvCxnSpPr>
        <p:spPr>
          <a:xfrm>
            <a:off x="1230358" y="294497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7B5E95D-84AB-ECE5-6E39-2E4A044BD2C0}"/>
              </a:ext>
            </a:extLst>
          </p:cNvPr>
          <p:cNvSpPr/>
          <p:nvPr/>
        </p:nvSpPr>
        <p:spPr>
          <a:xfrm>
            <a:off x="3631971" y="337589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9045F6-251B-84F9-9E65-A7B20F290B3F}"/>
              </a:ext>
            </a:extLst>
          </p:cNvPr>
          <p:cNvSpPr txBox="1"/>
          <p:nvPr/>
        </p:nvSpPr>
        <p:spPr>
          <a:xfrm>
            <a:off x="3342937" y="3370642"/>
            <a:ext cx="846707" cy="253916"/>
          </a:xfrm>
          <a:prstGeom prst="rect">
            <a:avLst/>
          </a:prstGeom>
          <a:noFill/>
        </p:spPr>
        <p:txBody>
          <a:bodyPr wrap="none" rtlCol="0">
            <a:spAutoFit/>
          </a:bodyPr>
          <a:lstStyle/>
          <a:p>
            <a:r>
              <a:rPr lang="en-US" sz="1050" dirty="0"/>
              <a:t>Test Data Pt</a:t>
            </a:r>
          </a:p>
        </p:txBody>
      </p:sp>
      <p:cxnSp>
        <p:nvCxnSpPr>
          <p:cNvPr id="13" name="Straight Connector 12">
            <a:extLst>
              <a:ext uri="{FF2B5EF4-FFF2-40B4-BE49-F238E27FC236}">
                <a16:creationId xmlns:a16="http://schemas.microsoft.com/office/drawing/2014/main" id="{F2950663-8EA9-63D0-B1C7-AAA607D25DCB}"/>
              </a:ext>
            </a:extLst>
          </p:cNvPr>
          <p:cNvCxnSpPr/>
          <p:nvPr/>
        </p:nvCxnSpPr>
        <p:spPr>
          <a:xfrm>
            <a:off x="1273240" y="333406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723B5D-7F76-CB39-6F45-459294DD44BF}"/>
              </a:ext>
            </a:extLst>
          </p:cNvPr>
          <p:cNvSpPr txBox="1"/>
          <p:nvPr/>
        </p:nvSpPr>
        <p:spPr>
          <a:xfrm>
            <a:off x="4639703" y="2768841"/>
            <a:ext cx="4480559" cy="923330"/>
          </a:xfrm>
          <a:prstGeom prst="rect">
            <a:avLst/>
          </a:prstGeom>
          <a:solidFill>
            <a:schemeClr val="accent1"/>
          </a:solidFill>
        </p:spPr>
        <p:txBody>
          <a:bodyPr wrap="square" rtlCol="0">
            <a:spAutoFit/>
          </a:bodyPr>
          <a:lstStyle/>
          <a:p>
            <a:r>
              <a:rPr lang="en-US" dirty="0">
                <a:solidFill>
                  <a:schemeClr val="bg1"/>
                </a:solidFill>
              </a:rPr>
              <a:t>If the penalty is high enough, the bias is increased &amp; some betas will have 0 slope, </a:t>
            </a:r>
            <a:r>
              <a:rPr lang="en-US" dirty="0" err="1">
                <a:solidFill>
                  <a:schemeClr val="bg1"/>
                </a:solidFill>
              </a:rPr>
              <a:t>ie</a:t>
            </a:r>
            <a:r>
              <a:rPr lang="en-US" dirty="0">
                <a:solidFill>
                  <a:schemeClr val="bg1"/>
                </a:solidFill>
              </a:rPr>
              <a:t> no impact on the model (beta = 0 * </a:t>
            </a:r>
            <a:r>
              <a:rPr lang="en-US" dirty="0" err="1">
                <a:solidFill>
                  <a:schemeClr val="bg1"/>
                </a:solidFill>
              </a:rPr>
              <a:t>xValue</a:t>
            </a:r>
            <a:r>
              <a:rPr lang="en-US" dirty="0">
                <a:solidFill>
                  <a:schemeClr val="bg1"/>
                </a:solidFill>
              </a:rPr>
              <a:t>)</a:t>
            </a:r>
          </a:p>
        </p:txBody>
      </p:sp>
      <p:cxnSp>
        <p:nvCxnSpPr>
          <p:cNvPr id="15" name="Straight Connector 14">
            <a:extLst>
              <a:ext uri="{FF2B5EF4-FFF2-40B4-BE49-F238E27FC236}">
                <a16:creationId xmlns:a16="http://schemas.microsoft.com/office/drawing/2014/main" id="{FBDE6272-C6A1-4882-43DD-9F2DC2E7B49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2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B1F80-EF41-45DF-94B5-1A90D613467C}"/>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1D13627B-A987-4678-9B2D-D1DBC63C001E}"/>
              </a:ext>
            </a:extLst>
          </p:cNvPr>
          <p:cNvSpPr>
            <a:spLocks noGrp="1"/>
          </p:cNvSpPr>
          <p:nvPr>
            <p:ph type="title"/>
          </p:nvPr>
        </p:nvSpPr>
        <p:spPr>
          <a:xfrm>
            <a:off x="628650" y="365126"/>
            <a:ext cx="7886700" cy="591477"/>
          </a:xfrm>
        </p:spPr>
        <p:txBody>
          <a:bodyPr/>
          <a:lstStyle/>
          <a:p>
            <a:r>
              <a:rPr lang="en-US" dirty="0"/>
              <a:t>Lasso/Ridge Regression Comparison</a:t>
            </a:r>
          </a:p>
        </p:txBody>
      </p:sp>
      <p:sp>
        <p:nvSpPr>
          <p:cNvPr id="4" name="Footer Placeholder 3">
            <a:extLst>
              <a:ext uri="{FF2B5EF4-FFF2-40B4-BE49-F238E27FC236}">
                <a16:creationId xmlns:a16="http://schemas.microsoft.com/office/drawing/2014/main" id="{435B1935-7795-420A-BE49-6F7ADB60F035}"/>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626A5F67-E6FE-4028-BE8E-4AF0FCCAD1E3}"/>
              </a:ext>
            </a:extLst>
          </p:cNvPr>
          <p:cNvSpPr>
            <a:spLocks noGrp="1"/>
          </p:cNvSpPr>
          <p:nvPr>
            <p:ph type="sldNum" sz="quarter" idx="4"/>
          </p:nvPr>
        </p:nvSpPr>
        <p:spPr/>
        <p:txBody>
          <a:bodyPr/>
          <a:lstStyle/>
          <a:p>
            <a:fld id="{37290FF7-652B-4475-AEAB-8B1A5D23AE09}" type="slidenum">
              <a:rPr lang="en-US" smtClean="0"/>
              <a:pPr/>
              <a:t>37</a:t>
            </a:fld>
            <a:endParaRPr lang="en-US" dirty="0"/>
          </a:p>
        </p:txBody>
      </p:sp>
      <p:sp>
        <p:nvSpPr>
          <p:cNvPr id="6" name="TextBox 5"/>
          <p:cNvSpPr txBox="1"/>
          <p:nvPr/>
        </p:nvSpPr>
        <p:spPr>
          <a:xfrm>
            <a:off x="6219362" y="1203420"/>
            <a:ext cx="795411" cy="369332"/>
          </a:xfrm>
          <a:prstGeom prst="rect">
            <a:avLst/>
          </a:prstGeom>
          <a:noFill/>
        </p:spPr>
        <p:txBody>
          <a:bodyPr wrap="none" rtlCol="0">
            <a:spAutoFit/>
          </a:bodyPr>
          <a:lstStyle/>
          <a:p>
            <a:r>
              <a:rPr lang="en-US" b="1" dirty="0"/>
              <a:t>LASSO</a:t>
            </a:r>
          </a:p>
        </p:txBody>
      </p:sp>
      <p:sp>
        <p:nvSpPr>
          <p:cNvPr id="8" name="TextBox 7"/>
          <p:cNvSpPr txBox="1"/>
          <p:nvPr/>
        </p:nvSpPr>
        <p:spPr>
          <a:xfrm>
            <a:off x="5595580" y="1446931"/>
            <a:ext cx="2771271" cy="369332"/>
          </a:xfrm>
          <a:prstGeom prst="rect">
            <a:avLst/>
          </a:prstGeom>
          <a:noFill/>
        </p:spPr>
        <p:txBody>
          <a:bodyPr wrap="none" rtlCol="0">
            <a:spAutoFit/>
          </a:bodyPr>
          <a:lstStyle/>
          <a:p>
            <a:r>
              <a:rPr lang="en-US" b="1" dirty="0"/>
              <a:t>(“lambda” * |beta slopes|)</a:t>
            </a:r>
          </a:p>
        </p:txBody>
      </p:sp>
      <p:sp>
        <p:nvSpPr>
          <p:cNvPr id="9" name="TextBox 8"/>
          <p:cNvSpPr txBox="1"/>
          <p:nvPr/>
        </p:nvSpPr>
        <p:spPr>
          <a:xfrm>
            <a:off x="256105" y="1446932"/>
            <a:ext cx="2803332" cy="369332"/>
          </a:xfrm>
          <a:prstGeom prst="rect">
            <a:avLst/>
          </a:prstGeom>
          <a:noFill/>
        </p:spPr>
        <p:txBody>
          <a:bodyPr wrap="none" rtlCol="0">
            <a:spAutoFit/>
          </a:bodyPr>
          <a:lstStyle/>
          <a:p>
            <a:r>
              <a:rPr lang="en-US" b="1" dirty="0"/>
              <a:t>(“lambda” * beta-slopes^2)</a:t>
            </a:r>
          </a:p>
        </p:txBody>
      </p:sp>
      <p:sp>
        <p:nvSpPr>
          <p:cNvPr id="10" name="TextBox 9"/>
          <p:cNvSpPr txBox="1"/>
          <p:nvPr/>
        </p:nvSpPr>
        <p:spPr>
          <a:xfrm>
            <a:off x="4840280" y="1907821"/>
            <a:ext cx="3925615"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reduce slope to 0 for some variables</a:t>
            </a:r>
          </a:p>
        </p:txBody>
      </p:sp>
      <p:sp>
        <p:nvSpPr>
          <p:cNvPr id="11" name="TextBox 10"/>
          <p:cNvSpPr txBox="1"/>
          <p:nvPr/>
        </p:nvSpPr>
        <p:spPr>
          <a:xfrm>
            <a:off x="137972" y="1845828"/>
            <a:ext cx="36576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Higher lambda will shrink slopes but not remove them</a:t>
            </a:r>
          </a:p>
        </p:txBody>
      </p:sp>
      <p:grpSp>
        <p:nvGrpSpPr>
          <p:cNvPr id="22" name="Group 21">
            <a:extLst>
              <a:ext uri="{FF2B5EF4-FFF2-40B4-BE49-F238E27FC236}">
                <a16:creationId xmlns:a16="http://schemas.microsoft.com/office/drawing/2014/main" id="{BD169E5C-F007-D74C-804B-003634D374BD}"/>
              </a:ext>
            </a:extLst>
          </p:cNvPr>
          <p:cNvGrpSpPr/>
          <p:nvPr/>
        </p:nvGrpSpPr>
        <p:grpSpPr>
          <a:xfrm>
            <a:off x="607709" y="2804930"/>
            <a:ext cx="3032234" cy="1671145"/>
            <a:chOff x="607709" y="4385756"/>
            <a:chExt cx="3032234" cy="1671145"/>
          </a:xfrm>
        </p:grpSpPr>
        <p:cxnSp>
          <p:nvCxnSpPr>
            <p:cNvPr id="12" name="Straight Connector 11"/>
            <p:cNvCxnSpPr/>
            <p:nvPr/>
          </p:nvCxnSpPr>
          <p:spPr>
            <a:xfrm>
              <a:off x="607709" y="4385756"/>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3474" y="6056901"/>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70315" y="4669536"/>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305129" y="5200308"/>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655005" y="4590708"/>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056618" y="5021632"/>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767584" y="5016377"/>
              <a:ext cx="846707" cy="253916"/>
            </a:xfrm>
            <a:prstGeom prst="rect">
              <a:avLst/>
            </a:prstGeom>
            <a:noFill/>
          </p:spPr>
          <p:txBody>
            <a:bodyPr wrap="none" rtlCol="0">
              <a:spAutoFit/>
            </a:bodyPr>
            <a:lstStyle/>
            <a:p>
              <a:r>
                <a:rPr lang="en-US" sz="1050" dirty="0"/>
                <a:t>Test Data Pt</a:t>
              </a:r>
            </a:p>
          </p:txBody>
        </p:sp>
        <p:cxnSp>
          <p:nvCxnSpPr>
            <p:cNvPr id="19" name="Straight Connector 18"/>
            <p:cNvCxnSpPr/>
            <p:nvPr/>
          </p:nvCxnSpPr>
          <p:spPr>
            <a:xfrm>
              <a:off x="691791" y="4863977"/>
              <a:ext cx="2932386" cy="536028"/>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5A8B3B8D-E2B3-624E-9E81-25A998CF156D}"/>
              </a:ext>
            </a:extLst>
          </p:cNvPr>
          <p:cNvSpPr txBox="1"/>
          <p:nvPr/>
        </p:nvSpPr>
        <p:spPr>
          <a:xfrm>
            <a:off x="931857" y="1203420"/>
            <a:ext cx="715965" cy="369332"/>
          </a:xfrm>
          <a:prstGeom prst="rect">
            <a:avLst/>
          </a:prstGeom>
          <a:noFill/>
        </p:spPr>
        <p:txBody>
          <a:bodyPr wrap="none" rtlCol="0">
            <a:spAutoFit/>
          </a:bodyPr>
          <a:lstStyle/>
          <a:p>
            <a:r>
              <a:rPr lang="en-US" b="1" dirty="0"/>
              <a:t>Ridge</a:t>
            </a:r>
          </a:p>
        </p:txBody>
      </p:sp>
      <p:grpSp>
        <p:nvGrpSpPr>
          <p:cNvPr id="21" name="Group 20">
            <a:extLst>
              <a:ext uri="{FF2B5EF4-FFF2-40B4-BE49-F238E27FC236}">
                <a16:creationId xmlns:a16="http://schemas.microsoft.com/office/drawing/2014/main" id="{F37E617C-18AA-264B-9A32-74C16C022405}"/>
              </a:ext>
            </a:extLst>
          </p:cNvPr>
          <p:cNvGrpSpPr/>
          <p:nvPr/>
        </p:nvGrpSpPr>
        <p:grpSpPr>
          <a:xfrm>
            <a:off x="5378604" y="2910835"/>
            <a:ext cx="3141331" cy="1671145"/>
            <a:chOff x="5378604" y="3670251"/>
            <a:chExt cx="3141331" cy="1671145"/>
          </a:xfrm>
        </p:grpSpPr>
        <p:cxnSp>
          <p:nvCxnSpPr>
            <p:cNvPr id="26" name="Straight Connector 25">
              <a:extLst>
                <a:ext uri="{FF2B5EF4-FFF2-40B4-BE49-F238E27FC236}">
                  <a16:creationId xmlns:a16="http://schemas.microsoft.com/office/drawing/2014/main" id="{F0609E7B-F88B-2941-BF5D-7C5D14DAF9D8}"/>
                </a:ext>
              </a:extLst>
            </p:cNvPr>
            <p:cNvCxnSpPr/>
            <p:nvPr/>
          </p:nvCxnSpPr>
          <p:spPr>
            <a:xfrm>
              <a:off x="5378604" y="3670251"/>
              <a:ext cx="0" cy="163961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9B5DCE-4777-BA4D-8FB5-10BB5244AB0D}"/>
                </a:ext>
              </a:extLst>
            </p:cNvPr>
            <p:cNvCxnSpPr/>
            <p:nvPr/>
          </p:nvCxnSpPr>
          <p:spPr>
            <a:xfrm>
              <a:off x="5394369" y="5341396"/>
              <a:ext cx="260131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C7AE3ED-A362-B944-8A1B-C8647532E85B}"/>
                </a:ext>
              </a:extLst>
            </p:cNvPr>
            <p:cNvSpPr/>
            <p:nvPr/>
          </p:nvSpPr>
          <p:spPr>
            <a:xfrm>
              <a:off x="5741210" y="3954031"/>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11664E4-50D0-CF40-B455-8A1DB770CA78}"/>
                </a:ext>
              </a:extLst>
            </p:cNvPr>
            <p:cNvSpPr/>
            <p:nvPr/>
          </p:nvSpPr>
          <p:spPr>
            <a:xfrm>
              <a:off x="7076024" y="4484803"/>
              <a:ext cx="268014" cy="2680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8DD6EF33-DB5E-4246-892C-CA3E462F9CA0}"/>
                </a:ext>
              </a:extLst>
            </p:cNvPr>
            <p:cNvCxnSpPr/>
            <p:nvPr/>
          </p:nvCxnSpPr>
          <p:spPr>
            <a:xfrm>
              <a:off x="5425900" y="3875203"/>
              <a:ext cx="2984938" cy="128226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1E422E3-CE40-9B49-8292-3BB61F4A158E}"/>
                </a:ext>
              </a:extLst>
            </p:cNvPr>
            <p:cNvSpPr/>
            <p:nvPr/>
          </p:nvSpPr>
          <p:spPr>
            <a:xfrm>
              <a:off x="7827513" y="4306127"/>
              <a:ext cx="268014" cy="26801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91EEC6B-360E-5E4E-8C1A-C56FEF29C4EA}"/>
                </a:ext>
              </a:extLst>
            </p:cNvPr>
            <p:cNvSpPr txBox="1"/>
            <p:nvPr/>
          </p:nvSpPr>
          <p:spPr>
            <a:xfrm>
              <a:off x="7538479" y="4300872"/>
              <a:ext cx="846707" cy="253916"/>
            </a:xfrm>
            <a:prstGeom prst="rect">
              <a:avLst/>
            </a:prstGeom>
            <a:noFill/>
          </p:spPr>
          <p:txBody>
            <a:bodyPr wrap="none" rtlCol="0">
              <a:spAutoFit/>
            </a:bodyPr>
            <a:lstStyle/>
            <a:p>
              <a:r>
                <a:rPr lang="en-US" sz="1050" dirty="0"/>
                <a:t>Test Data Pt</a:t>
              </a:r>
            </a:p>
          </p:txBody>
        </p:sp>
        <p:cxnSp>
          <p:nvCxnSpPr>
            <p:cNvPr id="34" name="Straight Connector 33">
              <a:extLst>
                <a:ext uri="{FF2B5EF4-FFF2-40B4-BE49-F238E27FC236}">
                  <a16:creationId xmlns:a16="http://schemas.microsoft.com/office/drawing/2014/main" id="{B3E7C3B0-ADA8-BA47-AD94-9313FEC275D1}"/>
                </a:ext>
              </a:extLst>
            </p:cNvPr>
            <p:cNvCxnSpPr/>
            <p:nvPr/>
          </p:nvCxnSpPr>
          <p:spPr>
            <a:xfrm>
              <a:off x="5468782" y="4264296"/>
              <a:ext cx="3051153" cy="49399"/>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A9E9F9AE-690E-3E4D-8D35-1EBC3B673343}"/>
              </a:ext>
            </a:extLst>
          </p:cNvPr>
          <p:cNvSpPr/>
          <p:nvPr/>
        </p:nvSpPr>
        <p:spPr>
          <a:xfrm>
            <a:off x="356461" y="5470902"/>
            <a:ext cx="8409427" cy="58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In both cases, the algorithm will try multiple lambda for you and choose the best one that maintains reasonable accuracy but has the highest penalty.</a:t>
            </a:r>
          </a:p>
        </p:txBody>
      </p:sp>
      <p:cxnSp>
        <p:nvCxnSpPr>
          <p:cNvPr id="33" name="Straight Connector 32">
            <a:extLst>
              <a:ext uri="{FF2B5EF4-FFF2-40B4-BE49-F238E27FC236}">
                <a16:creationId xmlns:a16="http://schemas.microsoft.com/office/drawing/2014/main" id="{767F3B65-456C-CB4D-96EF-A05B64D163F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3607145-FB1A-FA47-A23E-C580F69E6C7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67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CC47-DB97-4E79-BEC2-52CA00A6970C}"/>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4223978A-F10D-4B6E-A20D-4052DCEA77C6}"/>
              </a:ext>
            </a:extLst>
          </p:cNvPr>
          <p:cNvSpPr>
            <a:spLocks noGrp="1"/>
          </p:cNvSpPr>
          <p:nvPr>
            <p:ph type="title"/>
          </p:nvPr>
        </p:nvSpPr>
        <p:spPr>
          <a:xfrm>
            <a:off x="214976" y="267539"/>
            <a:ext cx="8759687" cy="591477"/>
          </a:xfrm>
        </p:spPr>
        <p:txBody>
          <a:bodyPr/>
          <a:lstStyle/>
          <a:p>
            <a:r>
              <a:rPr lang="en-US" sz="2400" dirty="0"/>
              <a:t>The model gives us probability of the Y variable.  We can then decide 50%+ is readmitted etc.  </a:t>
            </a:r>
          </a:p>
        </p:txBody>
      </p:sp>
      <p:sp>
        <p:nvSpPr>
          <p:cNvPr id="4" name="Footer Placeholder 3">
            <a:extLst>
              <a:ext uri="{FF2B5EF4-FFF2-40B4-BE49-F238E27FC236}">
                <a16:creationId xmlns:a16="http://schemas.microsoft.com/office/drawing/2014/main" id="{22EFEB34-268C-4FD6-8EC2-2BE9C2455A52}"/>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A5E57934-964E-4CD1-A843-57326C5D2EDD}"/>
              </a:ext>
            </a:extLst>
          </p:cNvPr>
          <p:cNvSpPr>
            <a:spLocks noGrp="1"/>
          </p:cNvSpPr>
          <p:nvPr>
            <p:ph type="sldNum" sz="quarter" idx="4"/>
          </p:nvPr>
        </p:nvSpPr>
        <p:spPr/>
        <p:txBody>
          <a:bodyPr/>
          <a:lstStyle/>
          <a:p>
            <a:fld id="{37290FF7-652B-4475-AEAB-8B1A5D23AE09}" type="slidenum">
              <a:rPr lang="en-US" smtClean="0"/>
              <a:pPr/>
              <a:t>38</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992184961"/>
              </p:ext>
            </p:extLst>
          </p:nvPr>
        </p:nvGraphicFramePr>
        <p:xfrm>
          <a:off x="6115050" y="2302833"/>
          <a:ext cx="2928126" cy="1554480"/>
        </p:xfrm>
        <a:graphic>
          <a:graphicData uri="http://schemas.openxmlformats.org/drawingml/2006/table">
            <a:tbl>
              <a:tblPr firstRow="1" bandRow="1">
                <a:tableStyleId>{5C22544A-7EE6-4342-B048-85BDC9FD1C3A}</a:tableStyleId>
              </a:tblPr>
              <a:tblGrid>
                <a:gridCol w="859580">
                  <a:extLst>
                    <a:ext uri="{9D8B030D-6E8A-4147-A177-3AD203B41FA5}">
                      <a16:colId xmlns:a16="http://schemas.microsoft.com/office/drawing/2014/main" val="20000"/>
                    </a:ext>
                  </a:extLst>
                </a:gridCol>
                <a:gridCol w="1050281">
                  <a:extLst>
                    <a:ext uri="{9D8B030D-6E8A-4147-A177-3AD203B41FA5}">
                      <a16:colId xmlns:a16="http://schemas.microsoft.com/office/drawing/2014/main" val="20001"/>
                    </a:ext>
                  </a:extLst>
                </a:gridCol>
                <a:gridCol w="1018265">
                  <a:extLst>
                    <a:ext uri="{9D8B030D-6E8A-4147-A177-3AD203B41FA5}">
                      <a16:colId xmlns:a16="http://schemas.microsoft.com/office/drawing/2014/main" val="20002"/>
                    </a:ext>
                  </a:extLst>
                </a:gridCol>
              </a:tblGrid>
              <a:tr h="0">
                <a:tc>
                  <a:txBody>
                    <a:bodyPr/>
                    <a:lstStyle/>
                    <a:p>
                      <a:endParaRPr lang="en-US" sz="1100" dirty="0"/>
                    </a:p>
                  </a:txBody>
                  <a:tcPr/>
                </a:tc>
                <a:tc>
                  <a:txBody>
                    <a:bodyPr/>
                    <a:lstStyle/>
                    <a:p>
                      <a:r>
                        <a:rPr lang="en-US" sz="1200" dirty="0"/>
                        <a:t>Actual</a:t>
                      </a:r>
                      <a:r>
                        <a:rPr lang="en-US" sz="1200" baseline="0" dirty="0"/>
                        <a:t> </a:t>
                      </a:r>
                      <a:r>
                        <a:rPr lang="en-US" sz="1200" dirty="0"/>
                        <a:t>1</a:t>
                      </a:r>
                    </a:p>
                  </a:txBody>
                  <a:tcPr/>
                </a:tc>
                <a:tc>
                  <a:txBody>
                    <a:bodyPr/>
                    <a:lstStyle/>
                    <a:p>
                      <a:r>
                        <a:rPr lang="en-US" sz="1200" dirty="0"/>
                        <a:t>Actual 0</a:t>
                      </a:r>
                    </a:p>
                  </a:txBody>
                  <a:tcPr/>
                </a:tc>
                <a:extLst>
                  <a:ext uri="{0D108BD9-81ED-4DB2-BD59-A6C34878D82A}">
                    <a16:rowId xmlns:a16="http://schemas.microsoft.com/office/drawing/2014/main" val="10000"/>
                  </a:ext>
                </a:extLst>
              </a:tr>
              <a:tr h="370840">
                <a:tc>
                  <a:txBody>
                    <a:bodyPr/>
                    <a:lstStyle/>
                    <a:p>
                      <a:r>
                        <a:rPr lang="en-US" sz="1200" dirty="0"/>
                        <a:t>Predicted 1</a:t>
                      </a:r>
                    </a:p>
                  </a:txBody>
                  <a:tcPr/>
                </a:tc>
                <a:tc>
                  <a:txBody>
                    <a:bodyPr/>
                    <a:lstStyle/>
                    <a:p>
                      <a:r>
                        <a:rPr lang="en-US" sz="1200" dirty="0"/>
                        <a:t>True Positives</a:t>
                      </a:r>
                    </a:p>
                    <a:p>
                      <a:r>
                        <a:rPr lang="en-US" sz="1200" dirty="0"/>
                        <a:t>Row 3 = 1</a:t>
                      </a:r>
                    </a:p>
                  </a:txBody>
                  <a:tcPr/>
                </a:tc>
                <a:tc>
                  <a:txBody>
                    <a:bodyPr/>
                    <a:lstStyle/>
                    <a:p>
                      <a:r>
                        <a:rPr lang="en-US" sz="1200" dirty="0"/>
                        <a:t>False Positives</a:t>
                      </a:r>
                    </a:p>
                    <a:p>
                      <a:r>
                        <a:rPr lang="en-US" sz="1200" dirty="0"/>
                        <a:t>None = 0</a:t>
                      </a:r>
                    </a:p>
                  </a:txBody>
                  <a:tcPr/>
                </a:tc>
                <a:extLst>
                  <a:ext uri="{0D108BD9-81ED-4DB2-BD59-A6C34878D82A}">
                    <a16:rowId xmlns:a16="http://schemas.microsoft.com/office/drawing/2014/main" val="10001"/>
                  </a:ext>
                </a:extLst>
              </a:tr>
              <a:tr h="370840">
                <a:tc>
                  <a:txBody>
                    <a:bodyPr/>
                    <a:lstStyle/>
                    <a:p>
                      <a:r>
                        <a:rPr lang="en-US" sz="1200" dirty="0"/>
                        <a:t>Predicted 0</a:t>
                      </a:r>
                    </a:p>
                  </a:txBody>
                  <a:tcPr/>
                </a:tc>
                <a:tc>
                  <a:txBody>
                    <a:bodyPr/>
                    <a:lstStyle/>
                    <a:p>
                      <a:r>
                        <a:rPr lang="en-US" sz="1200" dirty="0"/>
                        <a:t>False</a:t>
                      </a:r>
                      <a:r>
                        <a:rPr lang="en-US" sz="1200" baseline="0" dirty="0"/>
                        <a:t> Negatives</a:t>
                      </a:r>
                    </a:p>
                    <a:p>
                      <a:r>
                        <a:rPr lang="en-US" sz="1200" baseline="0" dirty="0"/>
                        <a:t>Row 1 = 1</a:t>
                      </a:r>
                      <a:endParaRPr lang="en-US" sz="1200" dirty="0"/>
                    </a:p>
                  </a:txBody>
                  <a:tcPr/>
                </a:tc>
                <a:tc>
                  <a:txBody>
                    <a:bodyPr/>
                    <a:lstStyle/>
                    <a:p>
                      <a:r>
                        <a:rPr lang="en-US" sz="1200" dirty="0"/>
                        <a:t>True Negatives</a:t>
                      </a:r>
                    </a:p>
                    <a:p>
                      <a:r>
                        <a:rPr lang="en-US" sz="1200" dirty="0"/>
                        <a:t>Row2&amp;4 = 2</a:t>
                      </a:r>
                    </a:p>
                  </a:txBody>
                  <a:tcPr/>
                </a:tc>
                <a:extLst>
                  <a:ext uri="{0D108BD9-81ED-4DB2-BD59-A6C34878D82A}">
                    <a16:rowId xmlns:a16="http://schemas.microsoft.com/office/drawing/2014/main" val="10002"/>
                  </a:ext>
                </a:extLst>
              </a:tr>
            </a:tbl>
          </a:graphicData>
        </a:graphic>
      </p:graphicFrame>
      <p:sp>
        <p:nvSpPr>
          <p:cNvPr id="23" name="Rectangle 22"/>
          <p:cNvSpPr/>
          <p:nvPr/>
        </p:nvSpPr>
        <p:spPr>
          <a:xfrm>
            <a:off x="153364" y="5512907"/>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Probabilities are 0-1 so a “cutoff threshold” is used to classify into 1 or 0 in the matrix.</a:t>
            </a:r>
          </a:p>
        </p:txBody>
      </p:sp>
      <p:cxnSp>
        <p:nvCxnSpPr>
          <p:cNvPr id="8" name="Straight Connector 7">
            <a:extLst>
              <a:ext uri="{FF2B5EF4-FFF2-40B4-BE49-F238E27FC236}">
                <a16:creationId xmlns:a16="http://schemas.microsoft.com/office/drawing/2014/main" id="{0AB2AB7A-2E0C-9241-9B3C-01D63ACBD58C}"/>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6CF16E8-3E32-FF43-B2A2-C189712880E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02EC52-6076-FA0C-EE16-45C04B818BB9}"/>
              </a:ext>
            </a:extLst>
          </p:cNvPr>
          <p:cNvSpPr txBox="1"/>
          <p:nvPr/>
        </p:nvSpPr>
        <p:spPr>
          <a:xfrm>
            <a:off x="6091696" y="1197870"/>
            <a:ext cx="2951480" cy="923330"/>
          </a:xfrm>
          <a:prstGeom prst="rect">
            <a:avLst/>
          </a:prstGeom>
          <a:noFill/>
        </p:spPr>
        <p:txBody>
          <a:bodyPr wrap="square">
            <a:spAutoFit/>
          </a:bodyPr>
          <a:lstStyle/>
          <a:p>
            <a:pPr algn="ctr"/>
            <a:r>
              <a:rPr lang="en-US" dirty="0"/>
              <a:t>Tally agreements &amp; disagreements</a:t>
            </a:r>
            <a:r>
              <a:rPr lang="en-US" sz="1800" dirty="0"/>
              <a:t> in a </a:t>
            </a:r>
          </a:p>
          <a:p>
            <a:pPr algn="ctr"/>
            <a:r>
              <a:rPr lang="en-US" sz="1800" dirty="0"/>
              <a:t>confusion matrix</a:t>
            </a:r>
            <a:endParaRPr lang="en-US" dirty="0"/>
          </a:p>
        </p:txBody>
      </p:sp>
      <p:sp>
        <p:nvSpPr>
          <p:cNvPr id="10" name="TextBox 9">
            <a:extLst>
              <a:ext uri="{FF2B5EF4-FFF2-40B4-BE49-F238E27FC236}">
                <a16:creationId xmlns:a16="http://schemas.microsoft.com/office/drawing/2014/main" id="{7FB6EF47-45A9-9F82-20F4-49ACAFE7D16F}"/>
              </a:ext>
            </a:extLst>
          </p:cNvPr>
          <p:cNvSpPr txBox="1"/>
          <p:nvPr/>
        </p:nvSpPr>
        <p:spPr>
          <a:xfrm>
            <a:off x="282596" y="1181734"/>
            <a:ext cx="1705230" cy="646331"/>
          </a:xfrm>
          <a:prstGeom prst="rect">
            <a:avLst/>
          </a:prstGeom>
          <a:noFill/>
        </p:spPr>
        <p:txBody>
          <a:bodyPr wrap="square">
            <a:spAutoFit/>
          </a:bodyPr>
          <a:lstStyle/>
          <a:p>
            <a:pPr algn="ctr"/>
            <a:r>
              <a:rPr lang="en-US" sz="1800" dirty="0"/>
              <a:t>Model Output Probabilities 0-1</a:t>
            </a:r>
            <a:endParaRPr lang="en-US" dirty="0"/>
          </a:p>
        </p:txBody>
      </p:sp>
      <p:sp>
        <p:nvSpPr>
          <p:cNvPr id="11" name="TextBox 10">
            <a:extLst>
              <a:ext uri="{FF2B5EF4-FFF2-40B4-BE49-F238E27FC236}">
                <a16:creationId xmlns:a16="http://schemas.microsoft.com/office/drawing/2014/main" id="{5070C71A-54B2-1DF0-F8D6-7AE929E500C6}"/>
              </a:ext>
            </a:extLst>
          </p:cNvPr>
          <p:cNvSpPr txBox="1"/>
          <p:nvPr/>
        </p:nvSpPr>
        <p:spPr>
          <a:xfrm>
            <a:off x="282596" y="2351140"/>
            <a:ext cx="1373926" cy="1200329"/>
          </a:xfrm>
          <a:prstGeom prst="rect">
            <a:avLst/>
          </a:prstGeom>
          <a:noFill/>
        </p:spPr>
        <p:txBody>
          <a:bodyPr wrap="square">
            <a:spAutoFit/>
          </a:bodyPr>
          <a:lstStyle/>
          <a:p>
            <a:r>
              <a:rPr lang="en-US" sz="1800" dirty="0"/>
              <a:t>Row1 = .46</a:t>
            </a:r>
          </a:p>
          <a:p>
            <a:r>
              <a:rPr lang="en-US" dirty="0"/>
              <a:t>Row2  = .35</a:t>
            </a:r>
          </a:p>
          <a:p>
            <a:r>
              <a:rPr lang="en-US" dirty="0"/>
              <a:t>Row3 = .87</a:t>
            </a:r>
          </a:p>
          <a:p>
            <a:r>
              <a:rPr lang="en-US" dirty="0"/>
              <a:t>Row4 = .16</a:t>
            </a:r>
          </a:p>
        </p:txBody>
      </p:sp>
      <p:sp>
        <p:nvSpPr>
          <p:cNvPr id="13" name="TextBox 12">
            <a:extLst>
              <a:ext uri="{FF2B5EF4-FFF2-40B4-BE49-F238E27FC236}">
                <a16:creationId xmlns:a16="http://schemas.microsoft.com/office/drawing/2014/main" id="{AFDE096B-C1C2-0564-2F7C-3AB892C05646}"/>
              </a:ext>
            </a:extLst>
          </p:cNvPr>
          <p:cNvSpPr txBox="1"/>
          <p:nvPr/>
        </p:nvSpPr>
        <p:spPr>
          <a:xfrm>
            <a:off x="2334531" y="1181735"/>
            <a:ext cx="1705230" cy="646331"/>
          </a:xfrm>
          <a:prstGeom prst="rect">
            <a:avLst/>
          </a:prstGeom>
          <a:noFill/>
        </p:spPr>
        <p:txBody>
          <a:bodyPr wrap="square">
            <a:spAutoFit/>
          </a:bodyPr>
          <a:lstStyle/>
          <a:p>
            <a:pPr algn="ctr"/>
            <a:r>
              <a:rPr lang="en-US" sz="1800" dirty="0"/>
              <a:t>If &gt; cutoff threshold (50%)</a:t>
            </a:r>
            <a:endParaRPr lang="en-US" dirty="0"/>
          </a:p>
        </p:txBody>
      </p:sp>
      <p:sp>
        <p:nvSpPr>
          <p:cNvPr id="14" name="Triangle 13">
            <a:extLst>
              <a:ext uri="{FF2B5EF4-FFF2-40B4-BE49-F238E27FC236}">
                <a16:creationId xmlns:a16="http://schemas.microsoft.com/office/drawing/2014/main" id="{F261B5B4-833C-2466-F392-5E5BB9BE3BDB}"/>
              </a:ext>
            </a:extLst>
          </p:cNvPr>
          <p:cNvSpPr/>
          <p:nvPr/>
        </p:nvSpPr>
        <p:spPr>
          <a:xfrm rot="5400000">
            <a:off x="1827223" y="2672736"/>
            <a:ext cx="698224" cy="3501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A5C661-C308-65AB-23CF-84CBF95727FB}"/>
              </a:ext>
            </a:extLst>
          </p:cNvPr>
          <p:cNvSpPr txBox="1"/>
          <p:nvPr/>
        </p:nvSpPr>
        <p:spPr>
          <a:xfrm>
            <a:off x="2544240" y="2266521"/>
            <a:ext cx="1373926" cy="1200329"/>
          </a:xfrm>
          <a:prstGeom prst="rect">
            <a:avLst/>
          </a:prstGeom>
          <a:noFill/>
        </p:spPr>
        <p:txBody>
          <a:bodyPr wrap="square">
            <a:spAutoFit/>
          </a:bodyPr>
          <a:lstStyle/>
          <a:p>
            <a:r>
              <a:rPr lang="en-US" sz="1800" dirty="0"/>
              <a:t>Row1 = No</a:t>
            </a:r>
          </a:p>
          <a:p>
            <a:r>
              <a:rPr lang="en-US" dirty="0"/>
              <a:t>Row2  = No</a:t>
            </a:r>
          </a:p>
          <a:p>
            <a:r>
              <a:rPr lang="en-US" dirty="0"/>
              <a:t>Row3 = Yes</a:t>
            </a:r>
          </a:p>
          <a:p>
            <a:r>
              <a:rPr lang="en-US" dirty="0"/>
              <a:t>Row4 = No</a:t>
            </a:r>
          </a:p>
        </p:txBody>
      </p:sp>
      <p:sp>
        <p:nvSpPr>
          <p:cNvPr id="16" name="Triangle 15">
            <a:extLst>
              <a:ext uri="{FF2B5EF4-FFF2-40B4-BE49-F238E27FC236}">
                <a16:creationId xmlns:a16="http://schemas.microsoft.com/office/drawing/2014/main" id="{543AB8AE-D618-7403-E571-7BC937B0AD59}"/>
              </a:ext>
            </a:extLst>
          </p:cNvPr>
          <p:cNvSpPr/>
          <p:nvPr/>
        </p:nvSpPr>
        <p:spPr>
          <a:xfrm rot="5400000">
            <a:off x="3987329" y="2634082"/>
            <a:ext cx="698224" cy="35017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6970BB4-3C84-FE72-C905-39CE69584F95}"/>
              </a:ext>
            </a:extLst>
          </p:cNvPr>
          <p:cNvSpPr txBox="1"/>
          <p:nvPr/>
        </p:nvSpPr>
        <p:spPr>
          <a:xfrm>
            <a:off x="4161356" y="1197870"/>
            <a:ext cx="1705230" cy="646331"/>
          </a:xfrm>
          <a:prstGeom prst="rect">
            <a:avLst/>
          </a:prstGeom>
          <a:noFill/>
        </p:spPr>
        <p:txBody>
          <a:bodyPr wrap="square">
            <a:spAutoFit/>
          </a:bodyPr>
          <a:lstStyle/>
          <a:p>
            <a:pPr algn="ctr"/>
            <a:r>
              <a:rPr lang="en-US" sz="1800" dirty="0"/>
              <a:t>Compare with Actuals</a:t>
            </a:r>
            <a:endParaRPr lang="en-US" dirty="0"/>
          </a:p>
        </p:txBody>
      </p:sp>
      <p:sp>
        <p:nvSpPr>
          <p:cNvPr id="18" name="TextBox 17">
            <a:extLst>
              <a:ext uri="{FF2B5EF4-FFF2-40B4-BE49-F238E27FC236}">
                <a16:creationId xmlns:a16="http://schemas.microsoft.com/office/drawing/2014/main" id="{F42565DB-6944-B5A7-30DD-5287EA374A0D}"/>
              </a:ext>
            </a:extLst>
          </p:cNvPr>
          <p:cNvSpPr txBox="1"/>
          <p:nvPr/>
        </p:nvSpPr>
        <p:spPr>
          <a:xfrm>
            <a:off x="4538873" y="2228671"/>
            <a:ext cx="1373926" cy="1200329"/>
          </a:xfrm>
          <a:prstGeom prst="rect">
            <a:avLst/>
          </a:prstGeom>
          <a:noFill/>
        </p:spPr>
        <p:txBody>
          <a:bodyPr wrap="square">
            <a:spAutoFit/>
          </a:bodyPr>
          <a:lstStyle/>
          <a:p>
            <a:r>
              <a:rPr lang="en-US" sz="1800" dirty="0"/>
              <a:t>Row1 = Yes</a:t>
            </a:r>
          </a:p>
          <a:p>
            <a:r>
              <a:rPr lang="en-US" dirty="0"/>
              <a:t>Row2  = No</a:t>
            </a:r>
          </a:p>
          <a:p>
            <a:r>
              <a:rPr lang="en-US" dirty="0"/>
              <a:t>Row3 = Yes</a:t>
            </a:r>
          </a:p>
          <a:p>
            <a:r>
              <a:rPr lang="en-US" dirty="0"/>
              <a:t>Row4 = No</a:t>
            </a:r>
          </a:p>
        </p:txBody>
      </p:sp>
    </p:spTree>
    <p:extLst>
      <p:ext uri="{BB962C8B-B14F-4D97-AF65-F5344CB8AC3E}">
        <p14:creationId xmlns:p14="http://schemas.microsoft.com/office/powerpoint/2010/main" val="1722948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nvGraphicFramePr>
        <p:xfrm>
          <a:off x="-58782" y="1371600"/>
          <a:ext cx="8639504" cy="408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p:cNvSpPr>
            <a:spLocks noGrp="1"/>
          </p:cNvSpPr>
          <p:nvPr>
            <p:ph type="dt" sz="half" idx="10"/>
          </p:nvPr>
        </p:nvSpPr>
        <p:spPr/>
        <p:txBody>
          <a:bodyPr/>
          <a:lstStyle/>
          <a:p>
            <a:fld id="{6700A58B-DD98-43D0-B791-721480A02982}" type="datetime1">
              <a:rPr lang="en-US" smtClean="0"/>
              <a:t>6/24/25</a:t>
            </a:fld>
            <a:endParaRPr lang="en-US"/>
          </a:p>
        </p:txBody>
      </p:sp>
      <p:sp>
        <p:nvSpPr>
          <p:cNvPr id="3" name="Title 2"/>
          <p:cNvSpPr>
            <a:spLocks noGrp="1"/>
          </p:cNvSpPr>
          <p:nvPr>
            <p:ph type="title"/>
          </p:nvPr>
        </p:nvSpPr>
        <p:spPr/>
        <p:txBody>
          <a:bodyPr/>
          <a:lstStyle/>
          <a:p>
            <a:r>
              <a:rPr lang="en-US" dirty="0"/>
              <a:t>In reality you would likely make an ensemble</a:t>
            </a:r>
          </a:p>
        </p:txBody>
      </p:sp>
      <p:sp>
        <p:nvSpPr>
          <p:cNvPr id="4" name="Footer Placeholder 3"/>
          <p:cNvSpPr>
            <a:spLocks noGrp="1"/>
          </p:cNvSpPr>
          <p:nvPr>
            <p:ph type="ftr" sz="quarter" idx="3"/>
          </p:nvPr>
        </p:nvSpPr>
        <p:spPr/>
        <p:txBody>
          <a:bodyPr/>
          <a:lstStyle/>
          <a:p>
            <a:r>
              <a:rPr lang="en-US"/>
              <a:t>Kwartler</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39</a:t>
            </a:fld>
            <a:endParaRPr lang="en-US" dirty="0"/>
          </a:p>
        </p:txBody>
      </p:sp>
      <p:sp>
        <p:nvSpPr>
          <p:cNvPr id="6" name="TextBox 5">
            <a:extLst>
              <a:ext uri="{FF2B5EF4-FFF2-40B4-BE49-F238E27FC236}">
                <a16:creationId xmlns:a16="http://schemas.microsoft.com/office/drawing/2014/main" id="{D7B685B8-6D35-0545-82C6-0A4ECB1B6D5C}"/>
              </a:ext>
            </a:extLst>
          </p:cNvPr>
          <p:cNvSpPr txBox="1"/>
          <p:nvPr/>
        </p:nvSpPr>
        <p:spPr>
          <a:xfrm>
            <a:off x="3626608" y="1270861"/>
            <a:ext cx="1431610" cy="369332"/>
          </a:xfrm>
          <a:prstGeom prst="rect">
            <a:avLst/>
          </a:prstGeom>
          <a:noFill/>
        </p:spPr>
        <p:txBody>
          <a:bodyPr wrap="none" rtlCol="0">
            <a:spAutoFit/>
          </a:bodyPr>
          <a:lstStyle/>
          <a:p>
            <a:r>
              <a:rPr lang="en-US" dirty="0"/>
              <a:t>Male/Female</a:t>
            </a:r>
          </a:p>
        </p:txBody>
      </p:sp>
      <p:sp>
        <p:nvSpPr>
          <p:cNvPr id="8" name="TextBox 7">
            <a:extLst>
              <a:ext uri="{FF2B5EF4-FFF2-40B4-BE49-F238E27FC236}">
                <a16:creationId xmlns:a16="http://schemas.microsoft.com/office/drawing/2014/main" id="{716DBCB7-E410-1045-88E3-7D04B616EECD}"/>
              </a:ext>
            </a:extLst>
          </p:cNvPr>
          <p:cNvSpPr txBox="1"/>
          <p:nvPr/>
        </p:nvSpPr>
        <p:spPr>
          <a:xfrm>
            <a:off x="5328839" y="5204848"/>
            <a:ext cx="1259063" cy="369332"/>
          </a:xfrm>
          <a:prstGeom prst="rect">
            <a:avLst/>
          </a:prstGeom>
          <a:noFill/>
        </p:spPr>
        <p:txBody>
          <a:bodyPr wrap="none" rtlCol="0">
            <a:spAutoFit/>
          </a:bodyPr>
          <a:lstStyle/>
          <a:p>
            <a:r>
              <a:rPr lang="en-US" dirty="0"/>
              <a:t>Height, </a:t>
            </a:r>
            <a:r>
              <a:rPr lang="en-US" dirty="0" err="1"/>
              <a:t>wgt</a:t>
            </a:r>
            <a:endParaRPr lang="en-US" dirty="0"/>
          </a:p>
        </p:txBody>
      </p:sp>
      <p:sp>
        <p:nvSpPr>
          <p:cNvPr id="9" name="TextBox 8">
            <a:extLst>
              <a:ext uri="{FF2B5EF4-FFF2-40B4-BE49-F238E27FC236}">
                <a16:creationId xmlns:a16="http://schemas.microsoft.com/office/drawing/2014/main" id="{C006B7D8-B671-C847-854C-DF8BCA7C3A1C}"/>
              </a:ext>
            </a:extLst>
          </p:cNvPr>
          <p:cNvSpPr txBox="1"/>
          <p:nvPr/>
        </p:nvSpPr>
        <p:spPr>
          <a:xfrm>
            <a:off x="924737" y="5248761"/>
            <a:ext cx="2885149" cy="369332"/>
          </a:xfrm>
          <a:prstGeom prst="rect">
            <a:avLst/>
          </a:prstGeom>
          <a:noFill/>
        </p:spPr>
        <p:txBody>
          <a:bodyPr wrap="none" rtlCol="0">
            <a:spAutoFit/>
          </a:bodyPr>
          <a:lstStyle/>
          <a:p>
            <a:r>
              <a:rPr lang="en-US" dirty="0"/>
              <a:t>DR notes “patient exhibits…”</a:t>
            </a:r>
          </a:p>
        </p:txBody>
      </p:sp>
      <p:cxnSp>
        <p:nvCxnSpPr>
          <p:cNvPr id="10" name="Straight Connector 9">
            <a:extLst>
              <a:ext uri="{FF2B5EF4-FFF2-40B4-BE49-F238E27FC236}">
                <a16:creationId xmlns:a16="http://schemas.microsoft.com/office/drawing/2014/main" id="{E39483E1-0ED0-EA47-ACDE-37851EA1FC6F}"/>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90370C-FEC1-4E42-B83C-CE7B04DB2AD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6CDADBA-4884-5C18-DC5B-D3A6C9C9A25B}"/>
              </a:ext>
            </a:extLst>
          </p:cNvPr>
          <p:cNvSpPr txBox="1"/>
          <p:nvPr/>
        </p:nvSpPr>
        <p:spPr>
          <a:xfrm>
            <a:off x="628650" y="6029739"/>
            <a:ext cx="2931315" cy="307777"/>
          </a:xfrm>
          <a:prstGeom prst="rect">
            <a:avLst/>
          </a:prstGeom>
          <a:noFill/>
        </p:spPr>
        <p:txBody>
          <a:bodyPr wrap="none" rtlCol="0">
            <a:spAutoFit/>
          </a:bodyPr>
          <a:lstStyle/>
          <a:p>
            <a:r>
              <a:rPr lang="en-US" sz="1400" i="1" dirty="0"/>
              <a:t>*if interested, there is a script for this.</a:t>
            </a:r>
          </a:p>
        </p:txBody>
      </p:sp>
    </p:spTree>
    <p:extLst>
      <p:ext uri="{BB962C8B-B14F-4D97-AF65-F5344CB8AC3E}">
        <p14:creationId xmlns:p14="http://schemas.microsoft.com/office/powerpoint/2010/main" val="9378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4">
            <a:extLst>
              <a:ext uri="{FF2B5EF4-FFF2-40B4-BE49-F238E27FC236}">
                <a16:creationId xmlns:a16="http://schemas.microsoft.com/office/drawing/2014/main" id="{48AD8924-F799-462A-8F21-C03801A5AECE}"/>
              </a:ext>
            </a:extLst>
          </p:cNvPr>
          <p:cNvSpPr>
            <a:spLocks noGrp="1"/>
          </p:cNvSpPr>
          <p:nvPr>
            <p:ph type="dt" sz="half" idx="10"/>
          </p:nvPr>
        </p:nvSpPr>
        <p:spPr/>
        <p:txBody>
          <a:bodyPr/>
          <a:lstStyle/>
          <a:p>
            <a:fld id="{9B19E99B-5349-415A-8E56-8E989211A366}" type="datetime1">
              <a:rPr lang="en-US" smtClean="0"/>
              <a:pPr/>
              <a:t>6/24/25</a:t>
            </a:fld>
            <a:endParaRPr lang="en-US"/>
          </a:p>
        </p:txBody>
      </p:sp>
      <p:sp>
        <p:nvSpPr>
          <p:cNvPr id="3" name="Title 2"/>
          <p:cNvSpPr>
            <a:spLocks noGrp="1"/>
          </p:cNvSpPr>
          <p:nvPr>
            <p:ph type="title"/>
          </p:nvPr>
        </p:nvSpPr>
        <p:spPr/>
        <p:txBody>
          <a:bodyPr/>
          <a:lstStyle/>
          <a:p>
            <a:r>
              <a:rPr lang="en-US" dirty="0"/>
              <a:t>Good for prod deployments</a:t>
            </a:r>
          </a:p>
        </p:txBody>
      </p:sp>
      <p:sp>
        <p:nvSpPr>
          <p:cNvPr id="34" name="Footer Placeholder 5">
            <a:extLst>
              <a:ext uri="{FF2B5EF4-FFF2-40B4-BE49-F238E27FC236}">
                <a16:creationId xmlns:a16="http://schemas.microsoft.com/office/drawing/2014/main" id="{B38A4CE5-E84E-4B34-BAB1-8021C5ADF2ED}"/>
              </a:ext>
            </a:extLst>
          </p:cNvPr>
          <p:cNvSpPr>
            <a:spLocks noGrp="1"/>
          </p:cNvSpPr>
          <p:nvPr>
            <p:ph type="ftr" sz="quarter" idx="3"/>
          </p:nvPr>
        </p:nvSpPr>
        <p:spPr/>
        <p:txBody>
          <a:bodyPr/>
          <a:lstStyle/>
          <a:p>
            <a:r>
              <a:rPr lang="en-US"/>
              <a:t>Kwartler</a:t>
            </a:r>
            <a:endParaRPr lang="en-US" dirty="0"/>
          </a:p>
        </p:txBody>
      </p:sp>
      <p:sp>
        <p:nvSpPr>
          <p:cNvPr id="35" name="Slide Number Placeholder 6">
            <a:extLst>
              <a:ext uri="{FF2B5EF4-FFF2-40B4-BE49-F238E27FC236}">
                <a16:creationId xmlns:a16="http://schemas.microsoft.com/office/drawing/2014/main" id="{6234B450-33F5-4610-8807-E214E859A0F2}"/>
              </a:ext>
            </a:extLst>
          </p:cNvPr>
          <p:cNvSpPr>
            <a:spLocks noGrp="1"/>
          </p:cNvSpPr>
          <p:nvPr>
            <p:ph type="sldNum" sz="quarter" idx="4"/>
          </p:nvPr>
        </p:nvSpPr>
        <p:spPr/>
        <p:txBody>
          <a:bodyPr/>
          <a:lstStyle/>
          <a:p>
            <a:fld id="{37290FF7-652B-4475-AEAB-8B1A5D23AE09}" type="slidenum">
              <a:rPr lang="en-US" smtClean="0"/>
              <a:pPr/>
              <a:t>4</a:t>
            </a:fld>
            <a:endParaRPr lang="en-US"/>
          </a:p>
        </p:txBody>
      </p:sp>
      <p:sp>
        <p:nvSpPr>
          <p:cNvPr id="4" name="Slide Number Placeholder 3"/>
          <p:cNvSpPr>
            <a:spLocks noGrp="1"/>
          </p:cNvSpPr>
          <p:nvPr>
            <p:ph type="sldNum" sz="quarter" idx="4294967295"/>
          </p:nvPr>
        </p:nvSpPr>
        <p:spPr/>
        <p:txBody>
          <a:bodyPr/>
          <a:lstStyle/>
          <a:p>
            <a:fld id="{37290FF7-652B-4475-AEAB-8B1A5D23AE09}" type="slidenum">
              <a:rPr lang="en-US" smtClean="0"/>
              <a:t>4</a:t>
            </a:fld>
            <a:endParaRPr lang="en-US"/>
          </a:p>
        </p:txBody>
      </p:sp>
      <p:sp>
        <p:nvSpPr>
          <p:cNvPr id="6" name="Content Placeholder 2"/>
          <p:cNvSpPr txBox="1">
            <a:spLocks/>
          </p:cNvSpPr>
          <p:nvPr/>
        </p:nvSpPr>
        <p:spPr>
          <a:xfrm>
            <a:off x="685800" y="1042980"/>
            <a:ext cx="7772400" cy="985845"/>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2" pitchFamily="18" charset="2"/>
              <a:buNone/>
            </a:pPr>
            <a:r>
              <a:rPr lang="en-US" sz="1800" dirty="0"/>
              <a:t>Divide data into training portion , validation &amp; test portions</a:t>
            </a:r>
          </a:p>
          <a:p>
            <a:pPr>
              <a:buFont typeface="Wingdings 2" pitchFamily="18" charset="2"/>
              <a:buNone/>
            </a:pPr>
            <a:r>
              <a:rPr lang="en-US" sz="1800" dirty="0"/>
              <a:t>Tune a model and/or compare models with the a validation portion</a:t>
            </a:r>
          </a:p>
          <a:p>
            <a:pPr>
              <a:buFont typeface="Wingdings 2" pitchFamily="18" charset="2"/>
              <a:buNone/>
            </a:pPr>
            <a:r>
              <a:rPr lang="en-US" sz="1800" dirty="0"/>
              <a:t>The “true” way a model will behave when launched on new data.</a:t>
            </a:r>
          </a:p>
          <a:p>
            <a:pPr>
              <a:buFont typeface="Wingdings 2" pitchFamily="18" charset="2"/>
              <a:buNone/>
            </a:pPr>
            <a:endParaRPr lang="en-US" sz="1800" dirty="0"/>
          </a:p>
          <a:p>
            <a:pPr>
              <a:buFont typeface="Wingdings 2" pitchFamily="18" charset="2"/>
              <a:buNone/>
            </a:pPr>
            <a:endParaRPr lang="en-US" sz="1800" b="1" dirty="0"/>
          </a:p>
          <a:p>
            <a:pPr>
              <a:buFont typeface="Wingdings 2" pitchFamily="18" charset="2"/>
              <a:buNone/>
            </a:pPr>
            <a:endParaRPr lang="en-US" sz="1800" dirty="0"/>
          </a:p>
        </p:txBody>
      </p:sp>
      <p:grpSp>
        <p:nvGrpSpPr>
          <p:cNvPr id="7" name="Group 6"/>
          <p:cNvGrpSpPr/>
          <p:nvPr/>
        </p:nvGrpSpPr>
        <p:grpSpPr>
          <a:xfrm>
            <a:off x="2288381" y="2028825"/>
            <a:ext cx="4567238" cy="4300548"/>
            <a:chOff x="2293158" y="1838325"/>
            <a:chExt cx="4567238" cy="4491048"/>
          </a:xfrm>
        </p:grpSpPr>
        <p:sp>
          <p:nvSpPr>
            <p:cNvPr id="8" name="Flowchart: Magnetic Disk 7"/>
            <p:cNvSpPr/>
            <p:nvPr/>
          </p:nvSpPr>
          <p:spPr>
            <a:xfrm>
              <a:off x="2293158" y="571977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Magnetic Disk 8"/>
            <p:cNvSpPr/>
            <p:nvPr/>
          </p:nvSpPr>
          <p:spPr>
            <a:xfrm>
              <a:off x="2293158" y="529538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Magnetic Disk 9"/>
            <p:cNvSpPr/>
            <p:nvPr/>
          </p:nvSpPr>
          <p:spPr>
            <a:xfrm>
              <a:off x="2293158" y="487098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lowchart: Magnetic Disk 10"/>
            <p:cNvSpPr/>
            <p:nvPr/>
          </p:nvSpPr>
          <p:spPr>
            <a:xfrm>
              <a:off x="2293158" y="444659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lowchart: Magnetic Disk 11"/>
            <p:cNvSpPr/>
            <p:nvPr/>
          </p:nvSpPr>
          <p:spPr>
            <a:xfrm>
              <a:off x="2293158" y="4022202"/>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Magnetic Disk 12"/>
            <p:cNvSpPr/>
            <p:nvPr/>
          </p:nvSpPr>
          <p:spPr>
            <a:xfrm>
              <a:off x="2293158" y="3597809"/>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Magnetic Disk 13"/>
            <p:cNvSpPr/>
            <p:nvPr/>
          </p:nvSpPr>
          <p:spPr>
            <a:xfrm>
              <a:off x="2293158" y="3173416"/>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Magnetic Disk 14"/>
            <p:cNvSpPr/>
            <p:nvPr/>
          </p:nvSpPr>
          <p:spPr>
            <a:xfrm>
              <a:off x="2293158" y="274902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lowchart: Magnetic Disk 15"/>
            <p:cNvSpPr/>
            <p:nvPr/>
          </p:nvSpPr>
          <p:spPr>
            <a:xfrm>
              <a:off x="2293158" y="232463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6"/>
            <p:cNvSpPr/>
            <p:nvPr/>
          </p:nvSpPr>
          <p:spPr>
            <a:xfrm>
              <a:off x="2293158" y="190023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871801" y="4043363"/>
              <a:ext cx="912301" cy="369332"/>
            </a:xfrm>
            <a:prstGeom prst="rect">
              <a:avLst/>
            </a:prstGeom>
            <a:noFill/>
          </p:spPr>
          <p:txBody>
            <a:bodyPr wrap="none" rtlCol="0">
              <a:spAutoFit/>
            </a:bodyPr>
            <a:lstStyle/>
            <a:p>
              <a:r>
                <a:rPr lang="en-US" dirty="0"/>
                <a:t>All Data</a:t>
              </a:r>
            </a:p>
          </p:txBody>
        </p:sp>
        <p:sp>
          <p:nvSpPr>
            <p:cNvPr id="19" name="Isosceles Triangle 18"/>
            <p:cNvSpPr/>
            <p:nvPr/>
          </p:nvSpPr>
          <p:spPr>
            <a:xfrm rot="5400000">
              <a:off x="3014677" y="4071937"/>
              <a:ext cx="3186112" cy="30003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4860146" y="5657860"/>
              <a:ext cx="2000250" cy="609601"/>
            </a:xfrm>
            <a:prstGeom prst="flowChartMagneticDisk">
              <a:avLst/>
            </a:prstGeom>
            <a:solidFill>
              <a:schemeClr val="accent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agnetic Disk 20"/>
            <p:cNvSpPr/>
            <p:nvPr/>
          </p:nvSpPr>
          <p:spPr>
            <a:xfrm>
              <a:off x="4860146" y="5233469"/>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agnetic Disk 21"/>
            <p:cNvSpPr/>
            <p:nvPr/>
          </p:nvSpPr>
          <p:spPr>
            <a:xfrm>
              <a:off x="4860146" y="4809076"/>
              <a:ext cx="2000250" cy="609601"/>
            </a:xfrm>
            <a:prstGeom prst="flowChartMagneticDisk">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4860146" y="4384683"/>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agnetic Disk 23"/>
            <p:cNvSpPr/>
            <p:nvPr/>
          </p:nvSpPr>
          <p:spPr>
            <a:xfrm>
              <a:off x="4860146" y="3960290"/>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24"/>
            <p:cNvSpPr/>
            <p:nvPr/>
          </p:nvSpPr>
          <p:spPr>
            <a:xfrm>
              <a:off x="4860146" y="3535897"/>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Magnetic Disk 25"/>
            <p:cNvSpPr/>
            <p:nvPr/>
          </p:nvSpPr>
          <p:spPr>
            <a:xfrm>
              <a:off x="4860146" y="3111504"/>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lowchart: Magnetic Disk 26"/>
            <p:cNvSpPr/>
            <p:nvPr/>
          </p:nvSpPr>
          <p:spPr>
            <a:xfrm>
              <a:off x="4860146" y="2687111"/>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lowchart: Magnetic Disk 27"/>
            <p:cNvSpPr/>
            <p:nvPr/>
          </p:nvSpPr>
          <p:spPr>
            <a:xfrm>
              <a:off x="4860146" y="2262718"/>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28"/>
            <p:cNvSpPr/>
            <p:nvPr/>
          </p:nvSpPr>
          <p:spPr>
            <a:xfrm>
              <a:off x="4860146" y="1838325"/>
              <a:ext cx="2000250" cy="609601"/>
            </a:xfrm>
            <a:prstGeom prst="flowChartMagneticDisk">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5138751" y="3895726"/>
              <a:ext cx="1468735" cy="369332"/>
            </a:xfrm>
            <a:prstGeom prst="rect">
              <a:avLst/>
            </a:prstGeom>
            <a:noFill/>
          </p:spPr>
          <p:txBody>
            <a:bodyPr wrap="none" rtlCol="0">
              <a:spAutoFit/>
            </a:bodyPr>
            <a:lstStyle/>
            <a:p>
              <a:r>
                <a:rPr lang="en-US" dirty="0"/>
                <a:t>Training Data</a:t>
              </a:r>
            </a:p>
          </p:txBody>
        </p:sp>
        <p:sp>
          <p:nvSpPr>
            <p:cNvPr id="31" name="TextBox 30"/>
            <p:cNvSpPr txBox="1"/>
            <p:nvPr/>
          </p:nvSpPr>
          <p:spPr>
            <a:xfrm>
              <a:off x="5419739" y="5919001"/>
              <a:ext cx="1044710" cy="369332"/>
            </a:xfrm>
            <a:prstGeom prst="rect">
              <a:avLst/>
            </a:prstGeom>
            <a:noFill/>
          </p:spPr>
          <p:txBody>
            <a:bodyPr wrap="none" rtlCol="0">
              <a:spAutoFit/>
            </a:bodyPr>
            <a:lstStyle/>
            <a:p>
              <a:r>
                <a:rPr lang="en-US" dirty="0">
                  <a:solidFill>
                    <a:schemeClr val="bg1"/>
                  </a:solidFill>
                </a:rPr>
                <a:t>Test Data</a:t>
              </a:r>
            </a:p>
          </p:txBody>
        </p:sp>
      </p:grpSp>
      <p:sp>
        <p:nvSpPr>
          <p:cNvPr id="32" name="TextBox 31"/>
          <p:cNvSpPr txBox="1"/>
          <p:nvPr/>
        </p:nvSpPr>
        <p:spPr>
          <a:xfrm>
            <a:off x="5351230" y="5157001"/>
            <a:ext cx="1123513" cy="646331"/>
          </a:xfrm>
          <a:prstGeom prst="rect">
            <a:avLst/>
          </a:prstGeom>
          <a:noFill/>
        </p:spPr>
        <p:txBody>
          <a:bodyPr wrap="none" rtlCol="0">
            <a:spAutoFit/>
          </a:bodyPr>
          <a:lstStyle/>
          <a:p>
            <a:pPr algn="ctr"/>
            <a:r>
              <a:rPr lang="en-US" dirty="0">
                <a:solidFill>
                  <a:schemeClr val="bg1"/>
                </a:solidFill>
              </a:rPr>
              <a:t>Validation</a:t>
            </a:r>
          </a:p>
          <a:p>
            <a:pPr algn="ctr"/>
            <a:r>
              <a:rPr lang="en-US" dirty="0">
                <a:solidFill>
                  <a:schemeClr val="bg1"/>
                </a:solidFill>
              </a:rPr>
              <a:t> Data</a:t>
            </a:r>
          </a:p>
        </p:txBody>
      </p:sp>
      <p:cxnSp>
        <p:nvCxnSpPr>
          <p:cNvPr id="36" name="Straight Connector 35">
            <a:extLst>
              <a:ext uri="{FF2B5EF4-FFF2-40B4-BE49-F238E27FC236}">
                <a16:creationId xmlns:a16="http://schemas.microsoft.com/office/drawing/2014/main" id="{C6ED22FF-EA50-5A4E-90A8-AD11B1C3B016}"/>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8C5E7B-E5E2-CD42-B6EE-804F43F2CC1F}"/>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842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Modeling Matrix is really a DTM*</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40</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6A3F3F2-B5F6-8EC8-9592-80F90BB1F996}"/>
              </a:ext>
            </a:extLst>
          </p:cNvPr>
          <p:cNvSpPr txBox="1"/>
          <p:nvPr/>
        </p:nvSpPr>
        <p:spPr>
          <a:xfrm>
            <a:off x="367748" y="6015557"/>
            <a:ext cx="7056509" cy="307777"/>
          </a:xfrm>
          <a:prstGeom prst="rect">
            <a:avLst/>
          </a:prstGeom>
          <a:noFill/>
        </p:spPr>
        <p:txBody>
          <a:bodyPr wrap="square" rtlCol="0">
            <a:spAutoFit/>
          </a:bodyPr>
          <a:lstStyle/>
          <a:p>
            <a:r>
              <a:rPr lang="en-US" sz="1400" i="1" dirty="0"/>
              <a:t>*can also be LSA, or other vectors not just frequency count</a:t>
            </a:r>
          </a:p>
        </p:txBody>
      </p:sp>
    </p:spTree>
    <p:extLst>
      <p:ext uri="{BB962C8B-B14F-4D97-AF65-F5344CB8AC3E}">
        <p14:creationId xmlns:p14="http://schemas.microsoft.com/office/powerpoint/2010/main" val="46775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A9DE6-3EE3-4485-A9AB-D058E33ED4F0}"/>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20443A4F-FBD6-4F42-BFF8-8F4DE125DB2A}"/>
              </a:ext>
            </a:extLst>
          </p:cNvPr>
          <p:cNvSpPr>
            <a:spLocks noGrp="1"/>
          </p:cNvSpPr>
          <p:nvPr>
            <p:ph type="title"/>
          </p:nvPr>
        </p:nvSpPr>
        <p:spPr/>
        <p:txBody>
          <a:bodyPr/>
          <a:lstStyle/>
          <a:p>
            <a:r>
              <a:rPr lang="en-US" dirty="0"/>
              <a:t>Matrix Matching</a:t>
            </a:r>
          </a:p>
        </p:txBody>
      </p:sp>
      <p:sp>
        <p:nvSpPr>
          <p:cNvPr id="4" name="Footer Placeholder 3">
            <a:extLst>
              <a:ext uri="{FF2B5EF4-FFF2-40B4-BE49-F238E27FC236}">
                <a16:creationId xmlns:a16="http://schemas.microsoft.com/office/drawing/2014/main" id="{8624CF68-A7CB-43D7-9D1B-B883D62E72EC}"/>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C91F7682-34A6-48C8-97CC-C2D3BD2B37FF}"/>
              </a:ext>
            </a:extLst>
          </p:cNvPr>
          <p:cNvSpPr>
            <a:spLocks noGrp="1"/>
          </p:cNvSpPr>
          <p:nvPr>
            <p:ph type="sldNum" sz="quarter" idx="4"/>
          </p:nvPr>
        </p:nvSpPr>
        <p:spPr/>
        <p:txBody>
          <a:bodyPr/>
          <a:lstStyle/>
          <a:p>
            <a:fld id="{37290FF7-652B-4475-AEAB-8B1A5D23AE09}" type="slidenum">
              <a:rPr lang="en-US" smtClean="0"/>
              <a:pPr/>
              <a:t>41</a:t>
            </a:fld>
            <a:endParaRPr lang="en-US" dirty="0"/>
          </a:p>
        </p:txBody>
      </p:sp>
      <p:sp>
        <p:nvSpPr>
          <p:cNvPr id="6" name="TextBox 5"/>
          <p:cNvSpPr txBox="1"/>
          <p:nvPr/>
        </p:nvSpPr>
        <p:spPr>
          <a:xfrm>
            <a:off x="778334" y="1119345"/>
            <a:ext cx="7587333" cy="646331"/>
          </a:xfrm>
          <a:prstGeom prst="rect">
            <a:avLst/>
          </a:prstGeom>
          <a:noFill/>
        </p:spPr>
        <p:txBody>
          <a:bodyPr wrap="none" rtlCol="0">
            <a:spAutoFit/>
          </a:bodyPr>
          <a:lstStyle/>
          <a:p>
            <a:pPr marL="285750" indent="-285750">
              <a:buFont typeface="Arial" panose="020B0604020202020204" pitchFamily="34" charset="0"/>
              <a:buChar char="•"/>
            </a:pPr>
            <a:r>
              <a:rPr lang="en-US" dirty="0"/>
              <a:t>Training set will have a vocabulary of X terms</a:t>
            </a:r>
          </a:p>
          <a:p>
            <a:pPr marL="285750" indent="-285750">
              <a:buFont typeface="Arial" panose="020B0604020202020204" pitchFamily="34" charset="0"/>
              <a:buChar char="•"/>
            </a:pPr>
            <a:r>
              <a:rPr lang="en-US" dirty="0"/>
              <a:t>New records &amp; test set could have less than full X terms and/or new terms Y</a:t>
            </a:r>
          </a:p>
        </p:txBody>
      </p:sp>
      <p:sp>
        <p:nvSpPr>
          <p:cNvPr id="7" name="Rectangle 6"/>
          <p:cNvSpPr/>
          <p:nvPr/>
        </p:nvSpPr>
        <p:spPr>
          <a:xfrm>
            <a:off x="93765" y="4249476"/>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model will expect the same matrix X-variables </a:t>
            </a:r>
            <a:r>
              <a:rPr lang="en-US" sz="1600" dirty="0" err="1"/>
              <a:t>ie</a:t>
            </a:r>
            <a:r>
              <a:rPr lang="en-US" sz="1600" dirty="0"/>
              <a:t> same number of columns as the training set.</a:t>
            </a:r>
          </a:p>
        </p:txBody>
      </p:sp>
      <p:grpSp>
        <p:nvGrpSpPr>
          <p:cNvPr id="22" name="Group 21"/>
          <p:cNvGrpSpPr/>
          <p:nvPr/>
        </p:nvGrpSpPr>
        <p:grpSpPr>
          <a:xfrm>
            <a:off x="1414789" y="1845287"/>
            <a:ext cx="2277931" cy="1910251"/>
            <a:chOff x="1004876" y="2701168"/>
            <a:chExt cx="2277931" cy="1910251"/>
          </a:xfrm>
        </p:grpSpPr>
        <p:grpSp>
          <p:nvGrpSpPr>
            <p:cNvPr id="18" name="Group 17"/>
            <p:cNvGrpSpPr/>
            <p:nvPr/>
          </p:nvGrpSpPr>
          <p:grpSpPr>
            <a:xfrm>
              <a:off x="1027118" y="3276605"/>
              <a:ext cx="2233446" cy="1334814"/>
              <a:chOff x="2112580" y="2995449"/>
              <a:chExt cx="2233446" cy="1334814"/>
            </a:xfrm>
          </p:grpSpPr>
          <p:sp>
            <p:nvSpPr>
              <p:cNvPr id="13" name="Freeform 12"/>
              <p:cNvSpPr/>
              <p:nvPr/>
            </p:nvSpPr>
            <p:spPr>
              <a:xfrm>
                <a:off x="3021723" y="3183391"/>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p:nvSpPr>
            <p:spPr>
              <a:xfrm>
                <a:off x="2112580" y="2995449"/>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p:nvSpPr>
            <p:spPr>
              <a:xfrm>
                <a:off x="3222934" y="3005959"/>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1004876" y="2701168"/>
              <a:ext cx="2277931" cy="461665"/>
            </a:xfrm>
            <a:prstGeom prst="rect">
              <a:avLst/>
            </a:prstGeom>
            <a:noFill/>
          </p:spPr>
          <p:txBody>
            <a:bodyPr wrap="none" rtlCol="0">
              <a:spAutoFit/>
            </a:bodyPr>
            <a:lstStyle/>
            <a:p>
              <a:pPr algn="ctr"/>
              <a:r>
                <a:rPr lang="en-US" sz="1200" dirty="0"/>
                <a:t>Identify terms in new </a:t>
              </a:r>
            </a:p>
            <a:p>
              <a:pPr algn="ctr"/>
              <a:r>
                <a:rPr lang="en-US" sz="1200" dirty="0"/>
                <a:t>records shared in the training set.</a:t>
              </a:r>
            </a:p>
          </p:txBody>
        </p:sp>
      </p:grpSp>
      <p:grpSp>
        <p:nvGrpSpPr>
          <p:cNvPr id="21" name="Group 20"/>
          <p:cNvGrpSpPr/>
          <p:nvPr/>
        </p:nvGrpSpPr>
        <p:grpSpPr>
          <a:xfrm>
            <a:off x="5496921" y="1845287"/>
            <a:ext cx="2233446" cy="1910251"/>
            <a:chOff x="5087008" y="2701168"/>
            <a:chExt cx="2233446" cy="1910251"/>
          </a:xfrm>
        </p:grpSpPr>
        <p:grpSp>
          <p:nvGrpSpPr>
            <p:cNvPr id="17" name="Group 16"/>
            <p:cNvGrpSpPr/>
            <p:nvPr/>
          </p:nvGrpSpPr>
          <p:grpSpPr>
            <a:xfrm>
              <a:off x="5087008" y="3276605"/>
              <a:ext cx="2233446" cy="1334814"/>
              <a:chOff x="5087008" y="2927132"/>
              <a:chExt cx="2233446" cy="1334814"/>
            </a:xfrm>
          </p:grpSpPr>
          <p:sp>
            <p:nvSpPr>
              <p:cNvPr id="14" name="Freeform 13"/>
              <p:cNvSpPr/>
              <p:nvPr/>
            </p:nvSpPr>
            <p:spPr>
              <a:xfrm>
                <a:off x="5996151" y="3115074"/>
                <a:ext cx="415161" cy="958933"/>
              </a:xfrm>
              <a:custGeom>
                <a:avLst/>
                <a:gdLst>
                  <a:gd name="connsiteX0" fmla="*/ 213950 w 415161"/>
                  <a:gd name="connsiteY0" fmla="*/ 0 h 958933"/>
                  <a:gd name="connsiteX1" fmla="*/ 221221 w 415161"/>
                  <a:gd name="connsiteY1" fmla="*/ 5999 h 958933"/>
                  <a:gd name="connsiteX2" fmla="*/ 415161 w 415161"/>
                  <a:gd name="connsiteY2" fmla="*/ 474211 h 958933"/>
                  <a:gd name="connsiteX3" fmla="*/ 221221 w 415161"/>
                  <a:gd name="connsiteY3" fmla="*/ 942423 h 958933"/>
                  <a:gd name="connsiteX4" fmla="*/ 201212 w 415161"/>
                  <a:gd name="connsiteY4" fmla="*/ 958933 h 958933"/>
                  <a:gd name="connsiteX5" fmla="*/ 193940 w 415161"/>
                  <a:gd name="connsiteY5" fmla="*/ 952933 h 958933"/>
                  <a:gd name="connsiteX6" fmla="*/ 0 w 415161"/>
                  <a:gd name="connsiteY6" fmla="*/ 484721 h 958933"/>
                  <a:gd name="connsiteX7" fmla="*/ 193940 w 415161"/>
                  <a:gd name="connsiteY7" fmla="*/ 16509 h 958933"/>
                  <a:gd name="connsiteX8" fmla="*/ 213950 w 415161"/>
                  <a:gd name="connsiteY8" fmla="*/ 0 h 958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61" h="958933">
                    <a:moveTo>
                      <a:pt x="213950" y="0"/>
                    </a:moveTo>
                    <a:lnTo>
                      <a:pt x="221221" y="5999"/>
                    </a:lnTo>
                    <a:cubicBezTo>
                      <a:pt x="341047" y="125825"/>
                      <a:pt x="415161" y="291363"/>
                      <a:pt x="415161" y="474211"/>
                    </a:cubicBezTo>
                    <a:cubicBezTo>
                      <a:pt x="415161" y="657059"/>
                      <a:pt x="341047" y="822597"/>
                      <a:pt x="221221" y="942423"/>
                    </a:cubicBezTo>
                    <a:lnTo>
                      <a:pt x="201212" y="958933"/>
                    </a:lnTo>
                    <a:lnTo>
                      <a:pt x="193940" y="952933"/>
                    </a:lnTo>
                    <a:cubicBezTo>
                      <a:pt x="74114" y="833107"/>
                      <a:pt x="0" y="667569"/>
                      <a:pt x="0" y="484721"/>
                    </a:cubicBezTo>
                    <a:cubicBezTo>
                      <a:pt x="0" y="301873"/>
                      <a:pt x="74114" y="136335"/>
                      <a:pt x="193940" y="16509"/>
                    </a:cubicBezTo>
                    <a:lnTo>
                      <a:pt x="2139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p:cNvSpPr/>
              <p:nvPr/>
            </p:nvSpPr>
            <p:spPr>
              <a:xfrm>
                <a:off x="5087008" y="2927132"/>
                <a:ext cx="1123093" cy="1324304"/>
              </a:xfrm>
              <a:custGeom>
                <a:avLst/>
                <a:gdLst>
                  <a:gd name="connsiteX0" fmla="*/ 662152 w 1123093"/>
                  <a:gd name="connsiteY0" fmla="*/ 0 h 1324304"/>
                  <a:gd name="connsiteX1" fmla="*/ 1032367 w 1123093"/>
                  <a:gd name="connsiteY1" fmla="*/ 113085 h 1324304"/>
                  <a:gd name="connsiteX2" fmla="*/ 1123093 w 1123093"/>
                  <a:gd name="connsiteY2" fmla="*/ 187941 h 1324304"/>
                  <a:gd name="connsiteX3" fmla="*/ 1103083 w 1123093"/>
                  <a:gd name="connsiteY3" fmla="*/ 204450 h 1324304"/>
                  <a:gd name="connsiteX4" fmla="*/ 909143 w 1123093"/>
                  <a:gd name="connsiteY4" fmla="*/ 672662 h 1324304"/>
                  <a:gd name="connsiteX5" fmla="*/ 1103083 w 1123093"/>
                  <a:gd name="connsiteY5" fmla="*/ 1140874 h 1324304"/>
                  <a:gd name="connsiteX6" fmla="*/ 1110355 w 1123093"/>
                  <a:gd name="connsiteY6" fmla="*/ 1146874 h 1324304"/>
                  <a:gd name="connsiteX7" fmla="*/ 1032367 w 1123093"/>
                  <a:gd name="connsiteY7" fmla="*/ 1211219 h 1324304"/>
                  <a:gd name="connsiteX8" fmla="*/ 662152 w 1123093"/>
                  <a:gd name="connsiteY8" fmla="*/ 1324304 h 1324304"/>
                  <a:gd name="connsiteX9" fmla="*/ 0 w 1123093"/>
                  <a:gd name="connsiteY9" fmla="*/ 662152 h 1324304"/>
                  <a:gd name="connsiteX10" fmla="*/ 662152 w 1123093"/>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3" h="1324304">
                    <a:moveTo>
                      <a:pt x="662152" y="0"/>
                    </a:moveTo>
                    <a:cubicBezTo>
                      <a:pt x="799288" y="0"/>
                      <a:pt x="926687" y="41689"/>
                      <a:pt x="1032367" y="113085"/>
                    </a:cubicBezTo>
                    <a:lnTo>
                      <a:pt x="1123093" y="187941"/>
                    </a:lnTo>
                    <a:lnTo>
                      <a:pt x="1103083" y="204450"/>
                    </a:lnTo>
                    <a:cubicBezTo>
                      <a:pt x="983257" y="324276"/>
                      <a:pt x="909143" y="489814"/>
                      <a:pt x="909143" y="672662"/>
                    </a:cubicBezTo>
                    <a:cubicBezTo>
                      <a:pt x="909143" y="855510"/>
                      <a:pt x="983257" y="1021048"/>
                      <a:pt x="1103083" y="1140874"/>
                    </a:cubicBezTo>
                    <a:lnTo>
                      <a:pt x="1110355" y="1146874"/>
                    </a:lnTo>
                    <a:lnTo>
                      <a:pt x="1032367" y="1211219"/>
                    </a:lnTo>
                    <a:cubicBezTo>
                      <a:pt x="926687" y="1282615"/>
                      <a:pt x="799288" y="1324304"/>
                      <a:pt x="662152" y="1324304"/>
                    </a:cubicBezTo>
                    <a:cubicBezTo>
                      <a:pt x="296456" y="1324304"/>
                      <a:pt x="0" y="1027848"/>
                      <a:pt x="0" y="662152"/>
                    </a:cubicBezTo>
                    <a:cubicBezTo>
                      <a:pt x="0" y="296456"/>
                      <a:pt x="296456" y="0"/>
                      <a:pt x="662152" y="0"/>
                    </a:cubicBezTo>
                    <a:close/>
                  </a:path>
                </a:pathLst>
              </a:cu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6197362" y="2937642"/>
                <a:ext cx="1123092" cy="1324304"/>
              </a:xfrm>
              <a:custGeom>
                <a:avLst/>
                <a:gdLst>
                  <a:gd name="connsiteX0" fmla="*/ 460940 w 1123092"/>
                  <a:gd name="connsiteY0" fmla="*/ 0 h 1324304"/>
                  <a:gd name="connsiteX1" fmla="*/ 1123092 w 1123092"/>
                  <a:gd name="connsiteY1" fmla="*/ 662152 h 1324304"/>
                  <a:gd name="connsiteX2" fmla="*/ 460940 w 1123092"/>
                  <a:gd name="connsiteY2" fmla="*/ 1324304 h 1324304"/>
                  <a:gd name="connsiteX3" fmla="*/ 90725 w 1123092"/>
                  <a:gd name="connsiteY3" fmla="*/ 1211219 h 1324304"/>
                  <a:gd name="connsiteX4" fmla="*/ 0 w 1123092"/>
                  <a:gd name="connsiteY4" fmla="*/ 1136364 h 1324304"/>
                  <a:gd name="connsiteX5" fmla="*/ 20009 w 1123092"/>
                  <a:gd name="connsiteY5" fmla="*/ 1119854 h 1324304"/>
                  <a:gd name="connsiteX6" fmla="*/ 213949 w 1123092"/>
                  <a:gd name="connsiteY6" fmla="*/ 651642 h 1324304"/>
                  <a:gd name="connsiteX7" fmla="*/ 20009 w 1123092"/>
                  <a:gd name="connsiteY7" fmla="*/ 183430 h 1324304"/>
                  <a:gd name="connsiteX8" fmla="*/ 12738 w 1123092"/>
                  <a:gd name="connsiteY8" fmla="*/ 177431 h 1324304"/>
                  <a:gd name="connsiteX9" fmla="*/ 90725 w 1123092"/>
                  <a:gd name="connsiteY9" fmla="*/ 113085 h 1324304"/>
                  <a:gd name="connsiteX10" fmla="*/ 460940 w 1123092"/>
                  <a:gd name="connsiteY10" fmla="*/ 0 h 13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3092" h="1324304">
                    <a:moveTo>
                      <a:pt x="460940" y="0"/>
                    </a:moveTo>
                    <a:cubicBezTo>
                      <a:pt x="826636" y="0"/>
                      <a:pt x="1123092" y="296456"/>
                      <a:pt x="1123092" y="662152"/>
                    </a:cubicBezTo>
                    <a:cubicBezTo>
                      <a:pt x="1123092" y="1027848"/>
                      <a:pt x="826636" y="1324304"/>
                      <a:pt x="460940" y="1324304"/>
                    </a:cubicBezTo>
                    <a:cubicBezTo>
                      <a:pt x="323804" y="1324304"/>
                      <a:pt x="196405" y="1282615"/>
                      <a:pt x="90725" y="1211219"/>
                    </a:cubicBezTo>
                    <a:lnTo>
                      <a:pt x="0" y="1136364"/>
                    </a:lnTo>
                    <a:lnTo>
                      <a:pt x="20009" y="1119854"/>
                    </a:lnTo>
                    <a:cubicBezTo>
                      <a:pt x="139835" y="1000028"/>
                      <a:pt x="213949" y="834490"/>
                      <a:pt x="213949" y="651642"/>
                    </a:cubicBezTo>
                    <a:cubicBezTo>
                      <a:pt x="213949" y="468794"/>
                      <a:pt x="139835" y="303256"/>
                      <a:pt x="20009" y="183430"/>
                    </a:cubicBezTo>
                    <a:lnTo>
                      <a:pt x="12738" y="177431"/>
                    </a:lnTo>
                    <a:lnTo>
                      <a:pt x="90725" y="113085"/>
                    </a:lnTo>
                    <a:cubicBezTo>
                      <a:pt x="196405" y="41689"/>
                      <a:pt x="323804" y="0"/>
                      <a:pt x="460940" y="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271297" y="2701168"/>
              <a:ext cx="1864869" cy="461665"/>
            </a:xfrm>
            <a:prstGeom prst="rect">
              <a:avLst/>
            </a:prstGeom>
            <a:noFill/>
          </p:spPr>
          <p:txBody>
            <a:bodyPr wrap="none" rtlCol="0">
              <a:spAutoFit/>
            </a:bodyPr>
            <a:lstStyle/>
            <a:p>
              <a:pPr algn="ctr"/>
              <a:r>
                <a:rPr lang="en-US" sz="1200" dirty="0"/>
                <a:t>Fill in 0s for terms in </a:t>
              </a:r>
            </a:p>
            <a:p>
              <a:pPr algn="ctr"/>
              <a:r>
                <a:rPr lang="en-US" sz="1200" dirty="0"/>
                <a:t>training not in new records</a:t>
              </a:r>
            </a:p>
          </p:txBody>
        </p:sp>
      </p:grpSp>
      <p:sp>
        <p:nvSpPr>
          <p:cNvPr id="8" name="TextBox 7"/>
          <p:cNvSpPr txBox="1"/>
          <p:nvPr/>
        </p:nvSpPr>
        <p:spPr>
          <a:xfrm>
            <a:off x="2542032" y="3832683"/>
            <a:ext cx="1018227" cy="253916"/>
          </a:xfrm>
          <a:prstGeom prst="rect">
            <a:avLst/>
          </a:prstGeom>
          <a:noFill/>
        </p:spPr>
        <p:txBody>
          <a:bodyPr wrap="none" rtlCol="0">
            <a:spAutoFit/>
          </a:bodyPr>
          <a:lstStyle/>
          <a:p>
            <a:r>
              <a:rPr lang="en-US" sz="1050" dirty="0"/>
              <a:t>Training Words</a:t>
            </a:r>
          </a:p>
        </p:txBody>
      </p:sp>
      <p:sp>
        <p:nvSpPr>
          <p:cNvPr id="23" name="TextBox 22"/>
          <p:cNvSpPr txBox="1"/>
          <p:nvPr/>
        </p:nvSpPr>
        <p:spPr>
          <a:xfrm>
            <a:off x="1505712" y="3832683"/>
            <a:ext cx="825867" cy="253916"/>
          </a:xfrm>
          <a:prstGeom prst="rect">
            <a:avLst/>
          </a:prstGeom>
          <a:noFill/>
        </p:spPr>
        <p:txBody>
          <a:bodyPr wrap="none" rtlCol="0">
            <a:spAutoFit/>
          </a:bodyPr>
          <a:lstStyle/>
          <a:p>
            <a:r>
              <a:rPr lang="en-US" sz="1050" dirty="0"/>
              <a:t>New Words</a:t>
            </a:r>
          </a:p>
        </p:txBody>
      </p:sp>
      <p:sp>
        <p:nvSpPr>
          <p:cNvPr id="24" name="TextBox 23"/>
          <p:cNvSpPr txBox="1"/>
          <p:nvPr/>
        </p:nvSpPr>
        <p:spPr>
          <a:xfrm>
            <a:off x="6790944" y="3783915"/>
            <a:ext cx="1018227" cy="253916"/>
          </a:xfrm>
          <a:prstGeom prst="rect">
            <a:avLst/>
          </a:prstGeom>
          <a:noFill/>
        </p:spPr>
        <p:txBody>
          <a:bodyPr wrap="none" rtlCol="0">
            <a:spAutoFit/>
          </a:bodyPr>
          <a:lstStyle/>
          <a:p>
            <a:r>
              <a:rPr lang="en-US" sz="1050" dirty="0"/>
              <a:t>Training Words</a:t>
            </a:r>
          </a:p>
        </p:txBody>
      </p:sp>
      <p:sp>
        <p:nvSpPr>
          <p:cNvPr id="25" name="TextBox 24"/>
          <p:cNvSpPr txBox="1"/>
          <p:nvPr/>
        </p:nvSpPr>
        <p:spPr>
          <a:xfrm>
            <a:off x="5754624" y="3783915"/>
            <a:ext cx="825867" cy="253916"/>
          </a:xfrm>
          <a:prstGeom prst="rect">
            <a:avLst/>
          </a:prstGeom>
          <a:noFill/>
        </p:spPr>
        <p:txBody>
          <a:bodyPr wrap="none" rtlCol="0">
            <a:spAutoFit/>
          </a:bodyPr>
          <a:lstStyle/>
          <a:p>
            <a:r>
              <a:rPr lang="en-US" sz="1050" dirty="0"/>
              <a:t>New Words</a:t>
            </a:r>
          </a:p>
        </p:txBody>
      </p:sp>
      <p:cxnSp>
        <p:nvCxnSpPr>
          <p:cNvPr id="26" name="Straight Connector 25">
            <a:extLst>
              <a:ext uri="{FF2B5EF4-FFF2-40B4-BE49-F238E27FC236}">
                <a16:creationId xmlns:a16="http://schemas.microsoft.com/office/drawing/2014/main" id="{6EB34A0E-8AB4-C942-830C-28E2FD737B20}"/>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B65172-3175-6D43-A584-F48A1FB77FC0}"/>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8342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Build a model with known data.</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42</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2033104"/>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663772"/>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1F04DE42-AF2F-2A4E-9D40-4D3000A785F4}"/>
              </a:ext>
            </a:extLst>
          </p:cNvPr>
          <p:cNvSpPr/>
          <p:nvPr/>
        </p:nvSpPr>
        <p:spPr>
          <a:xfrm>
            <a:off x="261257" y="5760723"/>
            <a:ext cx="8490041" cy="561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 typical training set.</a:t>
            </a:r>
            <a:endParaRPr lang="en-US" dirty="0"/>
          </a:p>
        </p:txBody>
      </p:sp>
    </p:spTree>
    <p:extLst>
      <p:ext uri="{BB962C8B-B14F-4D97-AF65-F5344CB8AC3E}">
        <p14:creationId xmlns:p14="http://schemas.microsoft.com/office/powerpoint/2010/main" val="4132001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Models are picky.</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43</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52</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83</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29</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36</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t>0</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t>Blue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is expecting all X-Vars to be present, no missing, levels to be the same as in training.</a:t>
            </a:r>
          </a:p>
        </p:txBody>
      </p:sp>
    </p:spTree>
    <p:extLst>
      <p:ext uri="{BB962C8B-B14F-4D97-AF65-F5344CB8AC3E}">
        <p14:creationId xmlns:p14="http://schemas.microsoft.com/office/powerpoint/2010/main" val="33164769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Along comes new data and the model fails!</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44</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549966" y="1486453"/>
          <a:ext cx="60960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32</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0</a:t>
                      </a:r>
                    </a:p>
                  </a:txBody>
                  <a:tcPr/>
                </a:tc>
                <a:tc>
                  <a:txBody>
                    <a:bodyPr/>
                    <a:lstStyle/>
                    <a:p>
                      <a:r>
                        <a:rPr lang="en-US" dirty="0"/>
                        <a:t>12</a:t>
                      </a:r>
                    </a:p>
                  </a:txBody>
                  <a:tcPr/>
                </a:tc>
                <a:tc>
                  <a:txBody>
                    <a:bodyPr/>
                    <a:lstStyle/>
                    <a:p>
                      <a:r>
                        <a:rPr lang="en-US" dirty="0"/>
                        <a:t>Blue</a:t>
                      </a:r>
                    </a:p>
                  </a:txBody>
                  <a:tcPr/>
                </a:tc>
                <a:tc>
                  <a:txBody>
                    <a:bodyPr/>
                    <a:lstStyle/>
                    <a:p>
                      <a:r>
                        <a:rPr lang="en-US" dirty="0"/>
                        <a:t>T</a:t>
                      </a:r>
                    </a:p>
                  </a:txBody>
                  <a:tcPr/>
                </a:tc>
                <a:extLst>
                  <a:ext uri="{0D108BD9-81ED-4DB2-BD59-A6C34878D82A}">
                    <a16:rowId xmlns:a16="http://schemas.microsoft.com/office/drawing/2014/main" val="1984768767"/>
                  </a:ext>
                </a:extLst>
              </a:tr>
              <a:tr h="370840">
                <a:tc>
                  <a:txBody>
                    <a:bodyPr/>
                    <a:lstStyle/>
                    <a:p>
                      <a:r>
                        <a:rPr lang="en-US" dirty="0"/>
                        <a:t>Observation3</a:t>
                      </a:r>
                    </a:p>
                  </a:txBody>
                  <a:tcPr/>
                </a:tc>
                <a:tc>
                  <a:txBody>
                    <a:bodyPr/>
                    <a:lstStyle/>
                    <a:p>
                      <a:r>
                        <a:rPr lang="en-US" dirty="0"/>
                        <a:t>0</a:t>
                      </a:r>
                    </a:p>
                  </a:txBody>
                  <a:tcPr/>
                </a:tc>
                <a:tc>
                  <a:txBody>
                    <a:bodyPr/>
                    <a:lstStyle/>
                    <a:p>
                      <a:r>
                        <a:rPr lang="en-US" dirty="0"/>
                        <a:t>47</a:t>
                      </a:r>
                    </a:p>
                  </a:txBody>
                  <a:tcPr/>
                </a:tc>
                <a:tc>
                  <a:txBody>
                    <a:bodyPr/>
                    <a:lstStyle/>
                    <a:p>
                      <a:r>
                        <a:rPr lang="en-US" dirty="0"/>
                        <a:t>Brown</a:t>
                      </a:r>
                    </a:p>
                  </a:txBody>
                  <a:tcPr/>
                </a:tc>
                <a:tc>
                  <a:txBody>
                    <a:bodyPr/>
                    <a:lstStyle/>
                    <a:p>
                      <a:r>
                        <a:rPr lang="en-US" dirty="0"/>
                        <a:t>F</a:t>
                      </a:r>
                    </a:p>
                  </a:txBody>
                  <a:tcPr/>
                </a:tc>
                <a:extLst>
                  <a:ext uri="{0D108BD9-81ED-4DB2-BD59-A6C34878D82A}">
                    <a16:rowId xmlns:a16="http://schemas.microsoft.com/office/drawing/2014/main" val="84778506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54804336"/>
                  </a:ext>
                </a:extLst>
              </a:tr>
              <a:tr h="370840">
                <a:tc>
                  <a:txBody>
                    <a:bodyPr/>
                    <a:lstStyle/>
                    <a:p>
                      <a:r>
                        <a:rPr lang="en-US" dirty="0" err="1"/>
                        <a:t>ObservationN</a:t>
                      </a:r>
                      <a:endParaRPr lang="en-US" dirty="0"/>
                    </a:p>
                  </a:txBody>
                  <a:tcPr/>
                </a:tc>
                <a:tc>
                  <a:txBody>
                    <a:bodyPr/>
                    <a:lstStyle/>
                    <a:p>
                      <a:r>
                        <a:rPr lang="en-US" dirty="0"/>
                        <a:t>1</a:t>
                      </a:r>
                    </a:p>
                  </a:txBody>
                  <a:tcPr/>
                </a:tc>
                <a:tc>
                  <a:txBody>
                    <a:bodyPr/>
                    <a:lstStyle/>
                    <a:p>
                      <a:r>
                        <a:rPr lang="en-US" dirty="0"/>
                        <a:t>11</a:t>
                      </a:r>
                    </a:p>
                  </a:txBody>
                  <a:tcPr/>
                </a:tc>
                <a:tc>
                  <a:txBody>
                    <a:bodyPr/>
                    <a:lstStyle/>
                    <a:p>
                      <a:r>
                        <a:rPr lang="en-US" dirty="0"/>
                        <a:t>Brown</a:t>
                      </a:r>
                    </a:p>
                  </a:txBody>
                  <a:tcPr/>
                </a:tc>
                <a:tc>
                  <a:txBody>
                    <a:bodyPr/>
                    <a:lstStyle/>
                    <a:p>
                      <a:r>
                        <a:rPr lang="en-US" dirty="0"/>
                        <a:t>T</a:t>
                      </a:r>
                    </a:p>
                  </a:txBody>
                  <a:tcPr/>
                </a:tc>
                <a:extLst>
                  <a:ext uri="{0D108BD9-81ED-4DB2-BD59-A6C34878D82A}">
                    <a16:rowId xmlns:a16="http://schemas.microsoft.com/office/drawing/2014/main" val="4083999284"/>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549966" y="1117121"/>
            <a:ext cx="1415837" cy="369332"/>
          </a:xfrm>
          <a:prstGeom prst="rect">
            <a:avLst/>
          </a:prstGeom>
          <a:noFill/>
        </p:spPr>
        <p:txBody>
          <a:bodyPr wrap="none" rtlCol="0">
            <a:spAutoFit/>
          </a:bodyPr>
          <a:lstStyle/>
          <a:p>
            <a:r>
              <a:rPr lang="en-US" dirty="0"/>
              <a:t>Training Data</a:t>
            </a:r>
          </a:p>
        </p:txBody>
      </p:sp>
      <p:sp>
        <p:nvSpPr>
          <p:cNvPr id="8" name="TextBox 7">
            <a:extLst>
              <a:ext uri="{FF2B5EF4-FFF2-40B4-BE49-F238E27FC236}">
                <a16:creationId xmlns:a16="http://schemas.microsoft.com/office/drawing/2014/main" id="{6478554B-05B6-2E4A-9E3B-FC92F9FFC3BA}"/>
              </a:ext>
            </a:extLst>
          </p:cNvPr>
          <p:cNvSpPr txBox="1"/>
          <p:nvPr/>
        </p:nvSpPr>
        <p:spPr>
          <a:xfrm>
            <a:off x="463827" y="3946645"/>
            <a:ext cx="1101905" cy="369332"/>
          </a:xfrm>
          <a:prstGeom prst="rect">
            <a:avLst/>
          </a:prstGeom>
          <a:noFill/>
        </p:spPr>
        <p:txBody>
          <a:bodyPr wrap="none" rtlCol="0">
            <a:spAutoFit/>
          </a:bodyPr>
          <a:lstStyle/>
          <a:p>
            <a:r>
              <a:rPr lang="en-US" dirty="0"/>
              <a:t>New Data</a:t>
            </a:r>
          </a:p>
        </p:txBody>
      </p:sp>
      <p:graphicFrame>
        <p:nvGraphicFramePr>
          <p:cNvPr id="9" name="Table 6">
            <a:extLst>
              <a:ext uri="{FF2B5EF4-FFF2-40B4-BE49-F238E27FC236}">
                <a16:creationId xmlns:a16="http://schemas.microsoft.com/office/drawing/2014/main" id="{DB9F181C-8D65-B641-9868-A13BA6B58F24}"/>
              </a:ext>
            </a:extLst>
          </p:cNvPr>
          <p:cNvGraphicFramePr>
            <a:graphicFrameLocks noGrp="1"/>
          </p:cNvGraphicFramePr>
          <p:nvPr/>
        </p:nvGraphicFramePr>
        <p:xfrm>
          <a:off x="549966" y="4248357"/>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63945171"/>
                    </a:ext>
                  </a:extLst>
                </a:gridCol>
                <a:gridCol w="1219200">
                  <a:extLst>
                    <a:ext uri="{9D8B030D-6E8A-4147-A177-3AD203B41FA5}">
                      <a16:colId xmlns:a16="http://schemas.microsoft.com/office/drawing/2014/main" val="1730943439"/>
                    </a:ext>
                  </a:extLst>
                </a:gridCol>
                <a:gridCol w="1219200">
                  <a:extLst>
                    <a:ext uri="{9D8B030D-6E8A-4147-A177-3AD203B41FA5}">
                      <a16:colId xmlns:a16="http://schemas.microsoft.com/office/drawing/2014/main" val="3672649975"/>
                    </a:ext>
                  </a:extLst>
                </a:gridCol>
                <a:gridCol w="1219200">
                  <a:extLst>
                    <a:ext uri="{9D8B030D-6E8A-4147-A177-3AD203B41FA5}">
                      <a16:colId xmlns:a16="http://schemas.microsoft.com/office/drawing/2014/main" val="1700470532"/>
                    </a:ext>
                  </a:extLst>
                </a:gridCol>
                <a:gridCol w="1219200">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X-Var1</a:t>
                      </a:r>
                    </a:p>
                  </a:txBody>
                  <a:tcPr/>
                </a:tc>
                <a:tc>
                  <a:txBody>
                    <a:bodyPr/>
                    <a:lstStyle/>
                    <a:p>
                      <a:r>
                        <a:rPr lang="en-US" dirty="0"/>
                        <a:t>X-Var2</a:t>
                      </a:r>
                    </a:p>
                  </a:txBody>
                  <a:tcPr/>
                </a:tc>
                <a:tc>
                  <a:txBody>
                    <a:bodyPr/>
                    <a:lstStyle/>
                    <a:p>
                      <a:r>
                        <a:rPr lang="en-US" dirty="0"/>
                        <a:t>X-</a:t>
                      </a:r>
                      <a:r>
                        <a:rPr lang="en-US" dirty="0" err="1"/>
                        <a:t>VarN</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New1</a:t>
                      </a:r>
                    </a:p>
                  </a:txBody>
                  <a:tcPr/>
                </a:tc>
                <a:tc>
                  <a:txBody>
                    <a:bodyPr/>
                    <a:lstStyle/>
                    <a:p>
                      <a:r>
                        <a:rPr lang="en-US" dirty="0">
                          <a:highlight>
                            <a:srgbClr val="FFFF00"/>
                          </a:highlight>
                        </a:rPr>
                        <a:t>NA</a:t>
                      </a:r>
                    </a:p>
                  </a:txBody>
                  <a:tcPr/>
                </a:tc>
                <a:tc>
                  <a:txBody>
                    <a:bodyPr/>
                    <a:lstStyle/>
                    <a:p>
                      <a:r>
                        <a:rPr lang="en-US" dirty="0"/>
                        <a:t>11</a:t>
                      </a:r>
                    </a:p>
                  </a:txBody>
                  <a:tcPr/>
                </a:tc>
                <a:tc>
                  <a:txBody>
                    <a:bodyPr/>
                    <a:lstStyle/>
                    <a:p>
                      <a:r>
                        <a:rPr lang="en-US" dirty="0"/>
                        <a:t>Brown</a:t>
                      </a:r>
                    </a:p>
                  </a:txBody>
                  <a:tcPr/>
                </a:tc>
                <a:tc>
                  <a:txBody>
                    <a:bodyPr/>
                    <a:lstStyle/>
                    <a:p>
                      <a:r>
                        <a:rPr lang="en-US" dirty="0"/>
                        <a:t>??</a:t>
                      </a:r>
                    </a:p>
                  </a:txBody>
                  <a:tcPr/>
                </a:tc>
                <a:extLst>
                  <a:ext uri="{0D108BD9-81ED-4DB2-BD59-A6C34878D82A}">
                    <a16:rowId xmlns:a16="http://schemas.microsoft.com/office/drawing/2014/main" val="765506212"/>
                  </a:ext>
                </a:extLst>
              </a:tr>
              <a:tr h="370840">
                <a:tc>
                  <a:txBody>
                    <a:bodyPr/>
                    <a:lstStyle/>
                    <a:p>
                      <a:r>
                        <a:rPr lang="en-US" dirty="0"/>
                        <a:t>New2</a:t>
                      </a:r>
                    </a:p>
                  </a:txBody>
                  <a:tcPr/>
                </a:tc>
                <a:tc>
                  <a:txBody>
                    <a:bodyPr/>
                    <a:lstStyle/>
                    <a:p>
                      <a:r>
                        <a:rPr lang="en-US" dirty="0"/>
                        <a:t>0</a:t>
                      </a:r>
                    </a:p>
                  </a:txBody>
                  <a:tcPr/>
                </a:tc>
                <a:tc>
                  <a:txBody>
                    <a:bodyPr/>
                    <a:lstStyle/>
                    <a:p>
                      <a:r>
                        <a:rPr lang="en-US" dirty="0"/>
                        <a:t>7</a:t>
                      </a:r>
                    </a:p>
                  </a:txBody>
                  <a:tcPr/>
                </a:tc>
                <a:tc>
                  <a:txBody>
                    <a:bodyPr/>
                    <a:lstStyle/>
                    <a:p>
                      <a:r>
                        <a:rPr lang="en-US" dirty="0">
                          <a:highlight>
                            <a:srgbClr val="FFFF00"/>
                          </a:highlight>
                        </a:rPr>
                        <a:t>Purple</a:t>
                      </a:r>
                    </a:p>
                  </a:txBody>
                  <a:tcPr/>
                </a:tc>
                <a:tc>
                  <a:txBody>
                    <a:bodyPr/>
                    <a:lstStyle/>
                    <a:p>
                      <a:r>
                        <a:rPr lang="en-US" dirty="0"/>
                        <a:t>??</a:t>
                      </a:r>
                    </a:p>
                  </a:txBody>
                  <a:tcPr/>
                </a:tc>
                <a:extLst>
                  <a:ext uri="{0D108BD9-81ED-4DB2-BD59-A6C34878D82A}">
                    <a16:rowId xmlns:a16="http://schemas.microsoft.com/office/drawing/2014/main" val="1984768767"/>
                  </a:ext>
                </a:extLst>
              </a:tr>
            </a:tbl>
          </a:graphicData>
        </a:graphic>
      </p:graphicFrame>
      <p:sp>
        <p:nvSpPr>
          <p:cNvPr id="10" name="Rectangle 9">
            <a:extLst>
              <a:ext uri="{FF2B5EF4-FFF2-40B4-BE49-F238E27FC236}">
                <a16:creationId xmlns:a16="http://schemas.microsoft.com/office/drawing/2014/main" id="{186541C2-0F45-7840-98DD-A6174FB9939F}"/>
              </a:ext>
            </a:extLst>
          </p:cNvPr>
          <p:cNvSpPr/>
          <p:nvPr/>
        </p:nvSpPr>
        <p:spPr>
          <a:xfrm>
            <a:off x="93765" y="5750284"/>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spTree>
    <p:extLst>
      <p:ext uri="{BB962C8B-B14F-4D97-AF65-F5344CB8AC3E}">
        <p14:creationId xmlns:p14="http://schemas.microsoft.com/office/powerpoint/2010/main" val="29049769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You’ve seen this, but text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45</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3861904"/>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2</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7" name="TextBox 6">
            <a:extLst>
              <a:ext uri="{FF2B5EF4-FFF2-40B4-BE49-F238E27FC236}">
                <a16:creationId xmlns:a16="http://schemas.microsoft.com/office/drawing/2014/main" id="{6045EFE7-8029-7C49-BFE9-012B6355A58F}"/>
              </a:ext>
            </a:extLst>
          </p:cNvPr>
          <p:cNvSpPr txBox="1"/>
          <p:nvPr/>
        </p:nvSpPr>
        <p:spPr>
          <a:xfrm>
            <a:off x="631133" y="1107421"/>
            <a:ext cx="1415837" cy="369332"/>
          </a:xfrm>
          <a:prstGeom prst="rect">
            <a:avLst/>
          </a:prstGeom>
          <a:noFill/>
        </p:spPr>
        <p:txBody>
          <a:bodyPr wrap="none" rtlCol="0">
            <a:spAutoFit/>
          </a:bodyPr>
          <a:lstStyle/>
          <a:p>
            <a:r>
              <a:rPr lang="en-US" dirty="0"/>
              <a:t>Training Data</a:t>
            </a:r>
          </a:p>
        </p:txBody>
      </p:sp>
      <p:sp>
        <p:nvSpPr>
          <p:cNvPr id="8" name="Rectangle 7">
            <a:extLst>
              <a:ext uri="{FF2B5EF4-FFF2-40B4-BE49-F238E27FC236}">
                <a16:creationId xmlns:a16="http://schemas.microsoft.com/office/drawing/2014/main" id="{C64D2FF1-E342-C746-B52F-23BF511A304B}"/>
              </a:ext>
            </a:extLst>
          </p:cNvPr>
          <p:cNvSpPr/>
          <p:nvPr/>
        </p:nvSpPr>
        <p:spPr>
          <a:xfrm>
            <a:off x="628649" y="1441172"/>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ipsum…lorem ipsum</a:t>
            </a:r>
          </a:p>
        </p:txBody>
      </p:sp>
      <p:sp>
        <p:nvSpPr>
          <p:cNvPr id="9" name="Rectangle 8">
            <a:extLst>
              <a:ext uri="{FF2B5EF4-FFF2-40B4-BE49-F238E27FC236}">
                <a16:creationId xmlns:a16="http://schemas.microsoft.com/office/drawing/2014/main" id="{1D238109-A54E-A441-BDB3-323F97078E6D}"/>
              </a:ext>
            </a:extLst>
          </p:cNvPr>
          <p:cNvSpPr/>
          <p:nvPr/>
        </p:nvSpPr>
        <p:spPr>
          <a:xfrm>
            <a:off x="628648" y="1863204"/>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Lorem ipsum dolor sit</a:t>
            </a:r>
          </a:p>
        </p:txBody>
      </p:sp>
      <p:sp>
        <p:nvSpPr>
          <p:cNvPr id="10" name="TextBox 9">
            <a:extLst>
              <a:ext uri="{FF2B5EF4-FFF2-40B4-BE49-F238E27FC236}">
                <a16:creationId xmlns:a16="http://schemas.microsoft.com/office/drawing/2014/main" id="{381561DF-F0B0-F049-BCDE-D42CAA901030}"/>
              </a:ext>
            </a:extLst>
          </p:cNvPr>
          <p:cNvSpPr txBox="1"/>
          <p:nvPr/>
        </p:nvSpPr>
        <p:spPr>
          <a:xfrm>
            <a:off x="579783" y="3465479"/>
            <a:ext cx="634148" cy="369332"/>
          </a:xfrm>
          <a:prstGeom prst="rect">
            <a:avLst/>
          </a:prstGeom>
          <a:noFill/>
        </p:spPr>
        <p:txBody>
          <a:bodyPr wrap="none" rtlCol="0">
            <a:spAutoFit/>
          </a:bodyPr>
          <a:lstStyle/>
          <a:p>
            <a:r>
              <a:rPr lang="en-US" dirty="0"/>
              <a:t>DTM</a:t>
            </a:r>
          </a:p>
        </p:txBody>
      </p:sp>
      <p:sp>
        <p:nvSpPr>
          <p:cNvPr id="11" name="Predefined Process 10">
            <a:extLst>
              <a:ext uri="{FF2B5EF4-FFF2-40B4-BE49-F238E27FC236}">
                <a16:creationId xmlns:a16="http://schemas.microsoft.com/office/drawing/2014/main" id="{44663139-DE83-1548-8FD1-EB79AF9BC167}"/>
              </a:ext>
            </a:extLst>
          </p:cNvPr>
          <p:cNvSpPr/>
          <p:nvPr/>
        </p:nvSpPr>
        <p:spPr>
          <a:xfrm>
            <a:off x="646041" y="2609122"/>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cxnSp>
        <p:nvCxnSpPr>
          <p:cNvPr id="13" name="Straight Arrow Connector 12">
            <a:extLst>
              <a:ext uri="{FF2B5EF4-FFF2-40B4-BE49-F238E27FC236}">
                <a16:creationId xmlns:a16="http://schemas.microsoft.com/office/drawing/2014/main" id="{E1434918-33BC-CD4F-B2F6-5DDB268BFD8E}"/>
              </a:ext>
            </a:extLst>
          </p:cNvPr>
          <p:cNvCxnSpPr>
            <a:stCxn id="9" idx="2"/>
            <a:endCxn id="11" idx="0"/>
          </p:cNvCxnSpPr>
          <p:nvPr/>
        </p:nvCxnSpPr>
        <p:spPr>
          <a:xfrm>
            <a:off x="2158032" y="2234889"/>
            <a:ext cx="8696" cy="374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36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46</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473347"/>
            <a:ext cx="3041374"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4071567"/>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30" cy="741680"/>
        </p:xfrm>
        <a:graphic>
          <a:graphicData uri="http://schemas.openxmlformats.org/drawingml/2006/table">
            <a:tbl>
              <a:tblPr firstRow="1" bandRow="1">
                <a:tableStyleId>{5C22544A-7EE6-4342-B048-85BDC9FD1C3A}</a:tableStyleId>
              </a:tblPr>
              <a:tblGrid>
                <a:gridCol w="1204055">
                  <a:extLst>
                    <a:ext uri="{9D8B030D-6E8A-4147-A177-3AD203B41FA5}">
                      <a16:colId xmlns:a16="http://schemas.microsoft.com/office/drawing/2014/main" val="1763945171"/>
                    </a:ext>
                  </a:extLst>
                </a:gridCol>
                <a:gridCol w="1204055">
                  <a:extLst>
                    <a:ext uri="{9D8B030D-6E8A-4147-A177-3AD203B41FA5}">
                      <a16:colId xmlns:a16="http://schemas.microsoft.com/office/drawing/2014/main" val="3672649975"/>
                    </a:ext>
                  </a:extLst>
                </a:gridCol>
                <a:gridCol w="1204055">
                  <a:extLst>
                    <a:ext uri="{9D8B030D-6E8A-4147-A177-3AD203B41FA5}">
                      <a16:colId xmlns:a16="http://schemas.microsoft.com/office/drawing/2014/main" val="1700470532"/>
                    </a:ext>
                  </a:extLst>
                </a:gridCol>
                <a:gridCol w="1204055">
                  <a:extLst>
                    <a:ext uri="{9D8B030D-6E8A-4147-A177-3AD203B41FA5}">
                      <a16:colId xmlns:a16="http://schemas.microsoft.com/office/drawing/2014/main" val="1814337124"/>
                    </a:ext>
                  </a:extLst>
                </a:gridCol>
                <a:gridCol w="1204055">
                  <a:extLst>
                    <a:ext uri="{9D8B030D-6E8A-4147-A177-3AD203B41FA5}">
                      <a16:colId xmlns:a16="http://schemas.microsoft.com/office/drawing/2014/main" val="800509653"/>
                    </a:ext>
                  </a:extLst>
                </a:gridCol>
                <a:gridCol w="1204055">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X-</a:t>
                      </a:r>
                      <a:r>
                        <a:rPr lang="en-US" dirty="0" err="1"/>
                        <a:t>Amet</a:t>
                      </a:r>
                      <a:endParaRPr lang="en-US" dirty="0"/>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3104015"/>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model will not be able to predict or classify these records because there is missing &amp; new information.</a:t>
            </a:r>
          </a:p>
        </p:txBody>
      </p:sp>
      <p:cxnSp>
        <p:nvCxnSpPr>
          <p:cNvPr id="13" name="Straight Arrow Connector 12">
            <a:extLst>
              <a:ext uri="{FF2B5EF4-FFF2-40B4-BE49-F238E27FC236}">
                <a16:creationId xmlns:a16="http://schemas.microsoft.com/office/drawing/2014/main" id="{0AD3997B-A80A-DF40-AD0E-5CF2ED5FF6D1}"/>
              </a:ext>
            </a:extLst>
          </p:cNvPr>
          <p:cNvCxnSpPr>
            <a:cxnSpLocks/>
            <a:stCxn id="12" idx="2"/>
            <a:endCxn id="14" idx="0"/>
          </p:cNvCxnSpPr>
          <p:nvPr/>
        </p:nvCxnSpPr>
        <p:spPr>
          <a:xfrm>
            <a:off x="1888435" y="3845032"/>
            <a:ext cx="0" cy="226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2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56E2F-65DF-3240-8C18-4634035B4A9E}"/>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376138EB-B507-C743-9267-020739C56760}"/>
              </a:ext>
            </a:extLst>
          </p:cNvPr>
          <p:cNvSpPr>
            <a:spLocks noGrp="1"/>
          </p:cNvSpPr>
          <p:nvPr>
            <p:ph type="title"/>
          </p:nvPr>
        </p:nvSpPr>
        <p:spPr/>
        <p:txBody>
          <a:bodyPr/>
          <a:lstStyle/>
          <a:p>
            <a:r>
              <a:rPr lang="en-US" dirty="0"/>
              <a:t>Text modeling is hard.</a:t>
            </a:r>
          </a:p>
        </p:txBody>
      </p:sp>
      <p:sp>
        <p:nvSpPr>
          <p:cNvPr id="4" name="Footer Placeholder 3">
            <a:extLst>
              <a:ext uri="{FF2B5EF4-FFF2-40B4-BE49-F238E27FC236}">
                <a16:creationId xmlns:a16="http://schemas.microsoft.com/office/drawing/2014/main" id="{63BA39D2-8972-7B46-A529-FE150D0E702A}"/>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EDB1C69-0AE8-1041-8263-C88360415FC7}"/>
              </a:ext>
            </a:extLst>
          </p:cNvPr>
          <p:cNvSpPr>
            <a:spLocks noGrp="1"/>
          </p:cNvSpPr>
          <p:nvPr>
            <p:ph type="sldNum" sz="quarter" idx="4"/>
          </p:nvPr>
        </p:nvSpPr>
        <p:spPr/>
        <p:txBody>
          <a:bodyPr/>
          <a:lstStyle/>
          <a:p>
            <a:fld id="{37290FF7-652B-4475-AEAB-8B1A5D23AE09}" type="slidenum">
              <a:rPr lang="en-US" smtClean="0"/>
              <a:pPr/>
              <a:t>47</a:t>
            </a:fld>
            <a:endParaRPr lang="en-US" dirty="0"/>
          </a:p>
        </p:txBody>
      </p:sp>
      <p:graphicFrame>
        <p:nvGraphicFramePr>
          <p:cNvPr id="6" name="Table 6">
            <a:extLst>
              <a:ext uri="{FF2B5EF4-FFF2-40B4-BE49-F238E27FC236}">
                <a16:creationId xmlns:a16="http://schemas.microsoft.com/office/drawing/2014/main" id="{A16FF4E1-4F44-3447-B1C8-D3C08081F8BA}"/>
              </a:ext>
            </a:extLst>
          </p:cNvPr>
          <p:cNvGraphicFramePr>
            <a:graphicFrameLocks noGrp="1"/>
          </p:cNvGraphicFramePr>
          <p:nvPr/>
        </p:nvGraphicFramePr>
        <p:xfrm>
          <a:off x="367748" y="1337371"/>
          <a:ext cx="6308034" cy="1376680"/>
        </p:xfrm>
        <a:graphic>
          <a:graphicData uri="http://schemas.openxmlformats.org/drawingml/2006/table">
            <a:tbl>
              <a:tblPr firstRow="1" bandRow="1">
                <a:tableStyleId>{5C22544A-7EE6-4342-B048-85BDC9FD1C3A}</a:tableStyleId>
              </a:tblPr>
              <a:tblGrid>
                <a:gridCol w="1051339">
                  <a:extLst>
                    <a:ext uri="{9D8B030D-6E8A-4147-A177-3AD203B41FA5}">
                      <a16:colId xmlns:a16="http://schemas.microsoft.com/office/drawing/2014/main" val="1763945171"/>
                    </a:ext>
                  </a:extLst>
                </a:gridCol>
                <a:gridCol w="1051339">
                  <a:extLst>
                    <a:ext uri="{9D8B030D-6E8A-4147-A177-3AD203B41FA5}">
                      <a16:colId xmlns:a16="http://schemas.microsoft.com/office/drawing/2014/main" val="1730943439"/>
                    </a:ext>
                  </a:extLst>
                </a:gridCol>
                <a:gridCol w="1051339">
                  <a:extLst>
                    <a:ext uri="{9D8B030D-6E8A-4147-A177-3AD203B41FA5}">
                      <a16:colId xmlns:a16="http://schemas.microsoft.com/office/drawing/2014/main" val="3672649975"/>
                    </a:ext>
                  </a:extLst>
                </a:gridCol>
                <a:gridCol w="1051339">
                  <a:extLst>
                    <a:ext uri="{9D8B030D-6E8A-4147-A177-3AD203B41FA5}">
                      <a16:colId xmlns:a16="http://schemas.microsoft.com/office/drawing/2014/main" val="1700470532"/>
                    </a:ext>
                  </a:extLst>
                </a:gridCol>
                <a:gridCol w="1051339">
                  <a:extLst>
                    <a:ext uri="{9D8B030D-6E8A-4147-A177-3AD203B41FA5}">
                      <a16:colId xmlns:a16="http://schemas.microsoft.com/office/drawing/2014/main" val="1814337124"/>
                    </a:ext>
                  </a:extLst>
                </a:gridCol>
                <a:gridCol w="1051339">
                  <a:extLst>
                    <a:ext uri="{9D8B030D-6E8A-4147-A177-3AD203B41FA5}">
                      <a16:colId xmlns:a16="http://schemas.microsoft.com/office/drawing/2014/main" val="2666081561"/>
                    </a:ext>
                  </a:extLst>
                </a:gridCol>
              </a:tblGrid>
              <a:tr h="370840">
                <a:tc>
                  <a:txBody>
                    <a:bodyPr/>
                    <a:lstStyle/>
                    <a:p>
                      <a:endParaRPr lang="en-US" dirty="0"/>
                    </a:p>
                  </a:txBody>
                  <a:tcPr/>
                </a:tc>
                <a:tc>
                  <a:txBody>
                    <a:bodyPr/>
                    <a:lstStyle/>
                    <a:p>
                      <a:r>
                        <a:rPr lang="en-US" dirty="0"/>
                        <a:t>X-Lorem</a:t>
                      </a:r>
                    </a:p>
                  </a:txBody>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TRUE</a:t>
                      </a:r>
                    </a:p>
                  </a:txBody>
                  <a:tcPr/>
                </a:tc>
                <a:extLst>
                  <a:ext uri="{0D108BD9-81ED-4DB2-BD59-A6C34878D82A}">
                    <a16:rowId xmlns:a16="http://schemas.microsoft.com/office/drawing/2014/main" val="765506212"/>
                  </a:ext>
                </a:extLst>
              </a:tr>
              <a:tr h="370840">
                <a:tc>
                  <a:txBody>
                    <a:bodyPr/>
                    <a:lstStyle/>
                    <a:p>
                      <a:r>
                        <a:rPr lang="en-US" dirty="0"/>
                        <a:t>Observation2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0" name="TextBox 9">
            <a:extLst>
              <a:ext uri="{FF2B5EF4-FFF2-40B4-BE49-F238E27FC236}">
                <a16:creationId xmlns:a16="http://schemas.microsoft.com/office/drawing/2014/main" id="{381561DF-F0B0-F049-BCDE-D42CAA901030}"/>
              </a:ext>
            </a:extLst>
          </p:cNvPr>
          <p:cNvSpPr txBox="1"/>
          <p:nvPr/>
        </p:nvSpPr>
        <p:spPr>
          <a:xfrm>
            <a:off x="367748" y="1038514"/>
            <a:ext cx="634148" cy="369332"/>
          </a:xfrm>
          <a:prstGeom prst="rect">
            <a:avLst/>
          </a:prstGeom>
          <a:noFill/>
        </p:spPr>
        <p:txBody>
          <a:bodyPr wrap="none" rtlCol="0">
            <a:spAutoFit/>
          </a:bodyPr>
          <a:lstStyle/>
          <a:p>
            <a:r>
              <a:rPr lang="en-US" dirty="0"/>
              <a:t>DTM</a:t>
            </a:r>
          </a:p>
        </p:txBody>
      </p:sp>
      <p:sp>
        <p:nvSpPr>
          <p:cNvPr id="12" name="Rectangle 11">
            <a:extLst>
              <a:ext uri="{FF2B5EF4-FFF2-40B4-BE49-F238E27FC236}">
                <a16:creationId xmlns:a16="http://schemas.microsoft.com/office/drawing/2014/main" id="{F1599CCD-E73E-AD4A-AD58-C575ABD81A6E}"/>
              </a:ext>
            </a:extLst>
          </p:cNvPr>
          <p:cNvSpPr/>
          <p:nvPr/>
        </p:nvSpPr>
        <p:spPr>
          <a:xfrm>
            <a:off x="367748" y="3058347"/>
            <a:ext cx="3058767" cy="3716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ipsum dolor sit </a:t>
            </a:r>
            <a:r>
              <a:rPr lang="en-US" u="sng" dirty="0" err="1"/>
              <a:t>amet</a:t>
            </a:r>
            <a:endParaRPr lang="en-US" u="sng" dirty="0"/>
          </a:p>
        </p:txBody>
      </p:sp>
      <p:sp>
        <p:nvSpPr>
          <p:cNvPr id="14" name="Predefined Process 13">
            <a:extLst>
              <a:ext uri="{FF2B5EF4-FFF2-40B4-BE49-F238E27FC236}">
                <a16:creationId xmlns:a16="http://schemas.microsoft.com/office/drawing/2014/main" id="{C0952677-BC84-2D46-B676-F4851627F127}"/>
              </a:ext>
            </a:extLst>
          </p:cNvPr>
          <p:cNvSpPr/>
          <p:nvPr/>
        </p:nvSpPr>
        <p:spPr>
          <a:xfrm>
            <a:off x="367748" y="3486980"/>
            <a:ext cx="3041374" cy="685800"/>
          </a:xfrm>
          <a:prstGeom prst="flowChartPredefinedProcess">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Cleaning</a:t>
            </a:r>
          </a:p>
        </p:txBody>
      </p:sp>
      <p:graphicFrame>
        <p:nvGraphicFramePr>
          <p:cNvPr id="15" name="Table 6">
            <a:extLst>
              <a:ext uri="{FF2B5EF4-FFF2-40B4-BE49-F238E27FC236}">
                <a16:creationId xmlns:a16="http://schemas.microsoft.com/office/drawing/2014/main" id="{677A490A-CDC5-E641-89A1-41CB3B895953}"/>
              </a:ext>
            </a:extLst>
          </p:cNvPr>
          <p:cNvGraphicFramePr>
            <a:graphicFrameLocks noGrp="1"/>
          </p:cNvGraphicFramePr>
          <p:nvPr/>
        </p:nvGraphicFramePr>
        <p:xfrm>
          <a:off x="367748" y="4945344"/>
          <a:ext cx="7224329" cy="873760"/>
        </p:xfrm>
        <a:graphic>
          <a:graphicData uri="http://schemas.openxmlformats.org/drawingml/2006/table">
            <a:tbl>
              <a:tblPr firstRow="1" bandRow="1">
                <a:tableStyleId>{5C22544A-7EE6-4342-B048-85BDC9FD1C3A}</a:tableStyleId>
              </a:tblPr>
              <a:tblGrid>
                <a:gridCol w="1032047">
                  <a:extLst>
                    <a:ext uri="{9D8B030D-6E8A-4147-A177-3AD203B41FA5}">
                      <a16:colId xmlns:a16="http://schemas.microsoft.com/office/drawing/2014/main" val="1763945171"/>
                    </a:ext>
                  </a:extLst>
                </a:gridCol>
                <a:gridCol w="1032047">
                  <a:extLst>
                    <a:ext uri="{9D8B030D-6E8A-4147-A177-3AD203B41FA5}">
                      <a16:colId xmlns:a16="http://schemas.microsoft.com/office/drawing/2014/main" val="4139357576"/>
                    </a:ext>
                  </a:extLst>
                </a:gridCol>
                <a:gridCol w="1032047">
                  <a:extLst>
                    <a:ext uri="{9D8B030D-6E8A-4147-A177-3AD203B41FA5}">
                      <a16:colId xmlns:a16="http://schemas.microsoft.com/office/drawing/2014/main" val="3672649975"/>
                    </a:ext>
                  </a:extLst>
                </a:gridCol>
                <a:gridCol w="1032047">
                  <a:extLst>
                    <a:ext uri="{9D8B030D-6E8A-4147-A177-3AD203B41FA5}">
                      <a16:colId xmlns:a16="http://schemas.microsoft.com/office/drawing/2014/main" val="1700470532"/>
                    </a:ext>
                  </a:extLst>
                </a:gridCol>
                <a:gridCol w="1032047">
                  <a:extLst>
                    <a:ext uri="{9D8B030D-6E8A-4147-A177-3AD203B41FA5}">
                      <a16:colId xmlns:a16="http://schemas.microsoft.com/office/drawing/2014/main" val="1814337124"/>
                    </a:ext>
                  </a:extLst>
                </a:gridCol>
                <a:gridCol w="1032047">
                  <a:extLst>
                    <a:ext uri="{9D8B030D-6E8A-4147-A177-3AD203B41FA5}">
                      <a16:colId xmlns:a16="http://schemas.microsoft.com/office/drawing/2014/main" val="800509653"/>
                    </a:ext>
                  </a:extLst>
                </a:gridCol>
                <a:gridCol w="1032047">
                  <a:extLst>
                    <a:ext uri="{9D8B030D-6E8A-4147-A177-3AD203B41FA5}">
                      <a16:colId xmlns:a16="http://schemas.microsoft.com/office/drawing/2014/main" val="2666081561"/>
                    </a:ext>
                  </a:extLst>
                </a:gridCol>
              </a:tblGrid>
              <a:tr h="370840">
                <a:tc>
                  <a:txBody>
                    <a:bodyPr/>
                    <a:lstStyle/>
                    <a:p>
                      <a:endParaRPr lang="en-US"/>
                    </a:p>
                  </a:txBody>
                  <a:tcPr/>
                </a:tc>
                <a:tc>
                  <a:txBody>
                    <a:bodyPr/>
                    <a:lstStyle/>
                    <a:p>
                      <a:r>
                        <a:rPr lang="en-US" dirty="0"/>
                        <a:t>X-Lorem</a:t>
                      </a:r>
                    </a:p>
                  </a:txBody>
                  <a:tcPr>
                    <a:solidFill>
                      <a:srgbClr val="FFC000"/>
                    </a:solidFill>
                  </a:tcPr>
                </a:tc>
                <a:tc>
                  <a:txBody>
                    <a:bodyPr/>
                    <a:lstStyle/>
                    <a:p>
                      <a:r>
                        <a:rPr lang="en-US" dirty="0"/>
                        <a:t>X-Ipsum</a:t>
                      </a:r>
                    </a:p>
                  </a:txBody>
                  <a:tcPr/>
                </a:tc>
                <a:tc>
                  <a:txBody>
                    <a:bodyPr/>
                    <a:lstStyle/>
                    <a:p>
                      <a:r>
                        <a:rPr lang="en-US" dirty="0"/>
                        <a:t>X-dolor</a:t>
                      </a:r>
                    </a:p>
                  </a:txBody>
                  <a:tcPr/>
                </a:tc>
                <a:tc>
                  <a:txBody>
                    <a:bodyPr/>
                    <a:lstStyle/>
                    <a:p>
                      <a:r>
                        <a:rPr lang="en-US" dirty="0"/>
                        <a:t>X-sit</a:t>
                      </a:r>
                    </a:p>
                  </a:txBody>
                  <a:tcPr/>
                </a:tc>
                <a:tc>
                  <a:txBody>
                    <a:bodyPr/>
                    <a:lstStyle/>
                    <a:p>
                      <a:r>
                        <a:rPr lang="en-US" b="0" strike="sngStrike" dirty="0">
                          <a:highlight>
                            <a:srgbClr val="C0C0C0"/>
                          </a:highlight>
                        </a:rPr>
                        <a:t>X-</a:t>
                      </a:r>
                      <a:r>
                        <a:rPr lang="en-US" b="0" strike="sngStrike" dirty="0" err="1">
                          <a:highlight>
                            <a:srgbClr val="C0C0C0"/>
                          </a:highlight>
                        </a:rPr>
                        <a:t>Amet</a:t>
                      </a:r>
                      <a:endParaRPr lang="en-US" b="0" strike="sngStrike" dirty="0">
                        <a:highlight>
                          <a:srgbClr val="C0C0C0"/>
                        </a:highlight>
                      </a:endParaRPr>
                    </a:p>
                  </a:txBody>
                  <a:tcPr>
                    <a:solidFill>
                      <a:schemeClr val="bg1">
                        <a:lumMod val="75000"/>
                      </a:schemeClr>
                    </a:solidFill>
                  </a:tcPr>
                </a:tc>
                <a:tc>
                  <a:txBody>
                    <a:bodyPr/>
                    <a:lstStyle/>
                    <a:p>
                      <a:r>
                        <a:rPr lang="en-US" dirty="0"/>
                        <a:t>Y</a:t>
                      </a:r>
                    </a:p>
                  </a:txBody>
                  <a:tcPr/>
                </a:tc>
                <a:extLst>
                  <a:ext uri="{0D108BD9-81ED-4DB2-BD59-A6C34878D82A}">
                    <a16:rowId xmlns:a16="http://schemas.microsoft.com/office/drawing/2014/main" val="565650966"/>
                  </a:ext>
                </a:extLst>
              </a:tr>
              <a:tr h="370840">
                <a:tc>
                  <a:txBody>
                    <a:bodyPr/>
                    <a:lstStyle/>
                    <a:p>
                      <a:r>
                        <a:rPr lang="en-US" dirty="0"/>
                        <a:t>Observation1</a:t>
                      </a:r>
                    </a:p>
                  </a:txBody>
                  <a:tcPr/>
                </a:tc>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strike="sngStrike" dirty="0">
                          <a:highlight>
                            <a:srgbClr val="C0C0C0"/>
                          </a:highlight>
                        </a:rPr>
                        <a:t>1</a:t>
                      </a:r>
                    </a:p>
                  </a:txBody>
                  <a:tcPr>
                    <a:solidFill>
                      <a:schemeClr val="bg1">
                        <a:lumMod val="75000"/>
                      </a:schemeClr>
                    </a:solidFill>
                  </a:tcPr>
                </a:tc>
                <a:tc>
                  <a:txBody>
                    <a:bodyPr/>
                    <a:lstStyle/>
                    <a:p>
                      <a:r>
                        <a:rPr lang="en-US" dirty="0"/>
                        <a:t>FALSE</a:t>
                      </a:r>
                    </a:p>
                  </a:txBody>
                  <a:tcPr/>
                </a:tc>
                <a:extLst>
                  <a:ext uri="{0D108BD9-81ED-4DB2-BD59-A6C34878D82A}">
                    <a16:rowId xmlns:a16="http://schemas.microsoft.com/office/drawing/2014/main" val="1984768767"/>
                  </a:ext>
                </a:extLst>
              </a:tr>
            </a:tbl>
          </a:graphicData>
        </a:graphic>
      </p:graphicFrame>
      <p:sp>
        <p:nvSpPr>
          <p:cNvPr id="16" name="TextBox 15">
            <a:extLst>
              <a:ext uri="{FF2B5EF4-FFF2-40B4-BE49-F238E27FC236}">
                <a16:creationId xmlns:a16="http://schemas.microsoft.com/office/drawing/2014/main" id="{F3761C60-E447-9E41-AB94-8CC7963EE0F6}"/>
              </a:ext>
            </a:extLst>
          </p:cNvPr>
          <p:cNvSpPr txBox="1"/>
          <p:nvPr/>
        </p:nvSpPr>
        <p:spPr>
          <a:xfrm>
            <a:off x="255106" y="2741730"/>
            <a:ext cx="1101905" cy="369332"/>
          </a:xfrm>
          <a:prstGeom prst="rect">
            <a:avLst/>
          </a:prstGeom>
          <a:noFill/>
        </p:spPr>
        <p:txBody>
          <a:bodyPr wrap="none" rtlCol="0">
            <a:spAutoFit/>
          </a:bodyPr>
          <a:lstStyle/>
          <a:p>
            <a:r>
              <a:rPr lang="en-US" dirty="0"/>
              <a:t>New Data</a:t>
            </a:r>
          </a:p>
        </p:txBody>
      </p:sp>
      <p:sp>
        <p:nvSpPr>
          <p:cNvPr id="17" name="Rectangle 16">
            <a:extLst>
              <a:ext uri="{FF2B5EF4-FFF2-40B4-BE49-F238E27FC236}">
                <a16:creationId xmlns:a16="http://schemas.microsoft.com/office/drawing/2014/main" id="{D1927379-3582-ED4F-8F3A-32D80EFD396B}"/>
              </a:ext>
            </a:extLst>
          </p:cNvPr>
          <p:cNvSpPr/>
          <p:nvPr/>
        </p:nvSpPr>
        <p:spPr>
          <a:xfrm>
            <a:off x="93765" y="6127969"/>
            <a:ext cx="9002110" cy="441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new text has to be matched to the original model expectations.</a:t>
            </a:r>
          </a:p>
        </p:txBody>
      </p:sp>
    </p:spTree>
    <p:extLst>
      <p:ext uri="{BB962C8B-B14F-4D97-AF65-F5344CB8AC3E}">
        <p14:creationId xmlns:p14="http://schemas.microsoft.com/office/powerpoint/2010/main" val="402910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9EAEF-AC39-4F46-A876-835A218CE916}"/>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C68D9455-329F-447E-98A3-DD3FB11137D9}"/>
              </a:ext>
            </a:extLst>
          </p:cNvPr>
          <p:cNvSpPr>
            <a:spLocks noGrp="1"/>
          </p:cNvSpPr>
          <p:nvPr>
            <p:ph type="title"/>
          </p:nvPr>
        </p:nvSpPr>
        <p:spPr/>
        <p:txBody>
          <a:bodyPr/>
          <a:lstStyle/>
          <a:p>
            <a:r>
              <a:rPr lang="en-US" dirty="0" err="1"/>
              <a:t>H_ElasticNetExample.R</a:t>
            </a:r>
            <a:endParaRPr lang="en-US" dirty="0"/>
          </a:p>
        </p:txBody>
      </p:sp>
      <p:sp>
        <p:nvSpPr>
          <p:cNvPr id="4" name="Footer Placeholder 3">
            <a:extLst>
              <a:ext uri="{FF2B5EF4-FFF2-40B4-BE49-F238E27FC236}">
                <a16:creationId xmlns:a16="http://schemas.microsoft.com/office/drawing/2014/main" id="{AAF96DF4-DEB8-4A32-97BF-72315D909EE9}"/>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296BF0B2-5E54-4380-8ECC-7D4A0500B1D2}"/>
              </a:ext>
            </a:extLst>
          </p:cNvPr>
          <p:cNvSpPr>
            <a:spLocks noGrp="1"/>
          </p:cNvSpPr>
          <p:nvPr>
            <p:ph type="sldNum" sz="quarter" idx="4"/>
          </p:nvPr>
        </p:nvSpPr>
        <p:spPr/>
        <p:txBody>
          <a:bodyPr/>
          <a:lstStyle/>
          <a:p>
            <a:fld id="{37290FF7-652B-4475-AEAB-8B1A5D23AE09}" type="slidenum">
              <a:rPr lang="en-US" smtClean="0"/>
              <a:pPr/>
              <a:t>48</a:t>
            </a:fld>
            <a:endParaRPr lang="en-US" dirty="0"/>
          </a:p>
        </p:txBody>
      </p:sp>
      <p:pic>
        <p:nvPicPr>
          <p:cNvPr id="5122" name="Picture 2" descr="Image result for hospital  meme">
            <a:extLst>
              <a:ext uri="{FF2B5EF4-FFF2-40B4-BE49-F238E27FC236}">
                <a16:creationId xmlns:a16="http://schemas.microsoft.com/office/drawing/2014/main" id="{51CC7F37-F786-4DE2-91E8-A86E347DE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915" y="1815818"/>
            <a:ext cx="3276171" cy="322636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AAFB49-6457-3542-A9A6-A0274DD4E24B}"/>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61C8D8-E5BF-B147-9DC8-726AE0008BC3}"/>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17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C8292-8044-437F-8196-3A4E6FB338A5}"/>
              </a:ext>
            </a:extLst>
          </p:cNvPr>
          <p:cNvSpPr>
            <a:spLocks noGrp="1"/>
          </p:cNvSpPr>
          <p:nvPr>
            <p:ph type="dt" sz="half" idx="10"/>
          </p:nvPr>
        </p:nvSpPr>
        <p:spPr/>
        <p:txBody>
          <a:bodyPr/>
          <a:lstStyle/>
          <a:p>
            <a:fld id="{6700A58B-DD98-43D0-B791-721480A02982}" type="datetime1">
              <a:rPr lang="en-US" smtClean="0"/>
              <a:t>6/24/25</a:t>
            </a:fld>
            <a:endParaRPr lang="en-US"/>
          </a:p>
        </p:txBody>
      </p:sp>
      <p:sp>
        <p:nvSpPr>
          <p:cNvPr id="3" name="Title 2">
            <a:extLst>
              <a:ext uri="{FF2B5EF4-FFF2-40B4-BE49-F238E27FC236}">
                <a16:creationId xmlns:a16="http://schemas.microsoft.com/office/drawing/2014/main" id="{AD9A768F-B0FE-409E-A172-AB83EB956E59}"/>
              </a:ext>
            </a:extLst>
          </p:cNvPr>
          <p:cNvSpPr>
            <a:spLocks noGrp="1"/>
          </p:cNvSpPr>
          <p:nvPr>
            <p:ph type="title"/>
          </p:nvPr>
        </p:nvSpPr>
        <p:spPr/>
        <p:txBody>
          <a:bodyPr/>
          <a:lstStyle/>
          <a:p>
            <a:r>
              <a:rPr lang="en-US" dirty="0"/>
              <a:t>Why perform sampling?</a:t>
            </a:r>
          </a:p>
        </p:txBody>
      </p:sp>
      <p:sp>
        <p:nvSpPr>
          <p:cNvPr id="4" name="Footer Placeholder 3">
            <a:extLst>
              <a:ext uri="{FF2B5EF4-FFF2-40B4-BE49-F238E27FC236}">
                <a16:creationId xmlns:a16="http://schemas.microsoft.com/office/drawing/2014/main" id="{3C20BC96-3351-4904-A20A-CA87B459B270}"/>
              </a:ext>
            </a:extLst>
          </p:cNvPr>
          <p:cNvSpPr>
            <a:spLocks noGrp="1"/>
          </p:cNvSpPr>
          <p:nvPr>
            <p:ph type="ftr" sz="quarter" idx="3"/>
          </p:nvPr>
        </p:nvSpPr>
        <p:spPr/>
        <p:txBody>
          <a:bodyPr/>
          <a:lstStyle/>
          <a:p>
            <a:r>
              <a:rPr lang="en-US"/>
              <a:t>Kwartler</a:t>
            </a:r>
            <a:endParaRPr lang="en-US" dirty="0"/>
          </a:p>
        </p:txBody>
      </p:sp>
      <p:sp>
        <p:nvSpPr>
          <p:cNvPr id="5" name="Slide Number Placeholder 4">
            <a:extLst>
              <a:ext uri="{FF2B5EF4-FFF2-40B4-BE49-F238E27FC236}">
                <a16:creationId xmlns:a16="http://schemas.microsoft.com/office/drawing/2014/main" id="{95BA0072-4294-40BF-B8D4-5068C6DB85C0}"/>
              </a:ext>
            </a:extLst>
          </p:cNvPr>
          <p:cNvSpPr>
            <a:spLocks noGrp="1"/>
          </p:cNvSpPr>
          <p:nvPr>
            <p:ph type="sldNum" sz="quarter" idx="4"/>
          </p:nvPr>
        </p:nvSpPr>
        <p:spPr/>
        <p:txBody>
          <a:bodyPr/>
          <a:lstStyle/>
          <a:p>
            <a:fld id="{37290FF7-652B-4475-AEAB-8B1A5D23AE09}" type="slidenum">
              <a:rPr lang="en-US" smtClean="0"/>
              <a:pPr/>
              <a:t>5</a:t>
            </a:fld>
            <a:endParaRPr lang="en-US" dirty="0"/>
          </a:p>
        </p:txBody>
      </p:sp>
      <p:cxnSp>
        <p:nvCxnSpPr>
          <p:cNvPr id="6" name="Straight Connector 5">
            <a:extLst>
              <a:ext uri="{FF2B5EF4-FFF2-40B4-BE49-F238E27FC236}">
                <a16:creationId xmlns:a16="http://schemas.microsoft.com/office/drawing/2014/main" id="{1A778862-3B14-4B4A-97C3-ADFA1E769DAA}"/>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EC5C0E0-FA4C-D04A-8028-F4D4BBE1C588}"/>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Image result for overfitting meme">
            <a:extLst>
              <a:ext uri="{FF2B5EF4-FFF2-40B4-BE49-F238E27FC236}">
                <a16:creationId xmlns:a16="http://schemas.microsoft.com/office/drawing/2014/main" id="{66F61716-9095-8545-8B79-1FE53D140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1843088"/>
            <a:ext cx="47339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3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914400" y="274638"/>
            <a:ext cx="7772400" cy="1143000"/>
          </a:xfrm>
          <a:prstGeom prst="rect">
            <a:avLst/>
          </a:prstGeom>
        </p:spPr>
        <p:txBody>
          <a:bodyPr/>
          <a:lstStyle/>
          <a:p>
            <a:pPr eaLnBrk="1" hangingPunct="1"/>
            <a:r>
              <a:rPr lang="en-US" altLang="en-US"/>
              <a:t>100% fit – not useful for </a:t>
            </a:r>
            <a:r>
              <a:rPr lang="en-US" altLang="en-US" u="sng"/>
              <a:t>new</a:t>
            </a:r>
            <a:r>
              <a:rPr lang="en-US" altLang="en-US"/>
              <a:t> data</a:t>
            </a:r>
          </a:p>
        </p:txBody>
      </p:sp>
      <p:graphicFrame>
        <p:nvGraphicFramePr>
          <p:cNvPr id="4" name="Content Placeholder 3"/>
          <p:cNvGraphicFramePr>
            <a:graphicFrameLocks noGrp="1"/>
          </p:cNvGraphicFramePr>
          <p:nvPr>
            <p:ph sz="quarter" idx="4294967295"/>
          </p:nvPr>
        </p:nvGraphicFramePr>
        <p:xfrm>
          <a:off x="914400" y="1447800"/>
          <a:ext cx="77724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 name="Footer Placeholder 5">
            <a:extLst>
              <a:ext uri="{FF2B5EF4-FFF2-40B4-BE49-F238E27FC236}">
                <a16:creationId xmlns:a16="http://schemas.microsoft.com/office/drawing/2014/main" id="{4D0A394D-5250-C030-DB2F-86E8C68724E0}"/>
              </a:ext>
            </a:extLst>
          </p:cNvPr>
          <p:cNvSpPr>
            <a:spLocks noGrp="1"/>
          </p:cNvSpPr>
          <p:nvPr>
            <p:ph type="ftr" sz="quarter" idx="3"/>
          </p:nvPr>
        </p:nvSpPr>
        <p:spPr>
          <a:xfrm>
            <a:off x="3028950" y="6356351"/>
            <a:ext cx="3086100" cy="365125"/>
          </a:xfrm>
        </p:spPr>
        <p:txBody>
          <a:bodyPr/>
          <a:lstStyle/>
          <a:p>
            <a:r>
              <a:rPr lang="en-US" dirty="0"/>
              <a:t>Kwartler</a:t>
            </a:r>
          </a:p>
        </p:txBody>
      </p:sp>
    </p:spTree>
    <p:extLst>
      <p:ext uri="{BB962C8B-B14F-4D97-AF65-F5344CB8AC3E}">
        <p14:creationId xmlns:p14="http://schemas.microsoft.com/office/powerpoint/2010/main" val="427384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a:t>Supervised Learning Example</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7</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pic>
        <p:nvPicPr>
          <p:cNvPr id="8" name="Shape 318"/>
          <p:cNvPicPr preferRelativeResize="0"/>
          <p:nvPr/>
        </p:nvPicPr>
        <p:blipFill>
          <a:blip r:embed="rId3">
            <a:alphaModFix/>
          </a:blip>
          <a:stretch>
            <a:fillRect/>
          </a:stretch>
        </p:blipFill>
        <p:spPr>
          <a:xfrm>
            <a:off x="1121550" y="3015925"/>
            <a:ext cx="867523" cy="1884473"/>
          </a:xfrm>
          <a:prstGeom prst="rect">
            <a:avLst/>
          </a:prstGeom>
          <a:noFill/>
          <a:ln>
            <a:noFill/>
          </a:ln>
        </p:spPr>
      </p:pic>
      <p:sp>
        <p:nvSpPr>
          <p:cNvPr id="9" name="Shape 319"/>
          <p:cNvSpPr txBox="1"/>
          <p:nvPr/>
        </p:nvSpPr>
        <p:spPr>
          <a:xfrm>
            <a:off x="2066775" y="3844762"/>
            <a:ext cx="1447200" cy="504600"/>
          </a:xfrm>
          <a:prstGeom prst="rect">
            <a:avLst/>
          </a:prstGeom>
          <a:noFill/>
          <a:ln>
            <a:noFill/>
          </a:ln>
        </p:spPr>
        <p:txBody>
          <a:bodyPr lIns="91425" tIns="91425" rIns="91425" bIns="91425" anchor="t" anchorCtr="0">
            <a:noAutofit/>
          </a:bodyPr>
          <a:lstStyle/>
          <a:p>
            <a:r>
              <a:rPr lang="en" sz="3000">
                <a:latin typeface="Open Sans"/>
                <a:ea typeface="Open Sans"/>
                <a:cs typeface="Open Sans"/>
                <a:sym typeface="Open Sans"/>
              </a:rPr>
              <a:t>=</a:t>
            </a:r>
            <a:r>
              <a:rPr lang="en" sz="3000"/>
              <a:t>ƒ</a:t>
            </a:r>
            <a:r>
              <a:rPr lang="en" sz="3000">
                <a:latin typeface="Open Sans"/>
                <a:ea typeface="Open Sans"/>
                <a:cs typeface="Open Sans"/>
                <a:sym typeface="Open Sans"/>
              </a:rPr>
              <a:t>(…)</a:t>
            </a:r>
          </a:p>
        </p:txBody>
      </p:sp>
      <p:sp>
        <p:nvSpPr>
          <p:cNvPr id="10" name="Shape 320"/>
          <p:cNvSpPr txBox="1"/>
          <p:nvPr/>
        </p:nvSpPr>
        <p:spPr>
          <a:xfrm>
            <a:off x="878875" y="3844762"/>
            <a:ext cx="412500" cy="504600"/>
          </a:xfrm>
          <a:prstGeom prst="rect">
            <a:avLst/>
          </a:prstGeom>
          <a:noFill/>
          <a:ln>
            <a:noFill/>
          </a:ln>
        </p:spPr>
        <p:txBody>
          <a:bodyPr lIns="91425" tIns="91425" rIns="91425" bIns="91425" anchor="t" anchorCtr="0">
            <a:noAutofit/>
          </a:bodyPr>
          <a:lstStyle/>
          <a:p>
            <a:r>
              <a:rPr lang="en" sz="3000">
                <a:latin typeface="Open Sans"/>
                <a:ea typeface="Open Sans"/>
                <a:cs typeface="Open Sans"/>
                <a:sym typeface="Open Sans"/>
              </a:rPr>
              <a:t># </a:t>
            </a:r>
          </a:p>
        </p:txBody>
      </p:sp>
      <p:sp>
        <p:nvSpPr>
          <p:cNvPr id="11" name="Rectangle 10"/>
          <p:cNvSpPr/>
          <p:nvPr/>
        </p:nvSpPr>
        <p:spPr>
          <a:xfrm>
            <a:off x="5270269" y="3192087"/>
            <a:ext cx="2676698" cy="1246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impacts ice cream sales?</a:t>
            </a:r>
          </a:p>
        </p:txBody>
      </p:sp>
      <p:cxnSp>
        <p:nvCxnSpPr>
          <p:cNvPr id="12" name="Straight Connector 11">
            <a:extLst>
              <a:ext uri="{FF2B5EF4-FFF2-40B4-BE49-F238E27FC236}">
                <a16:creationId xmlns:a16="http://schemas.microsoft.com/office/drawing/2014/main" id="{1C7F19D0-91F3-EF4E-B14B-48857F955BD7}"/>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D7BF299-BC54-064B-80ED-5DFED0ABE1C4}"/>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3">
            <a:extLst>
              <a:ext uri="{FF2B5EF4-FFF2-40B4-BE49-F238E27FC236}">
                <a16:creationId xmlns:a16="http://schemas.microsoft.com/office/drawing/2014/main" id="{2EE0C2ED-FADE-1B43-963B-4F82699B23C1}"/>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7581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p:txBody>
          <a:bodyPr/>
          <a:lstStyle/>
          <a:p>
            <a:r>
              <a:rPr lang="en-US"/>
              <a:t>Linear Regression for continuous outcomes</a:t>
            </a:r>
            <a:endParaRPr lang="en-US"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8</a:t>
            </a:fld>
            <a:endParaRPr lang="en-US"/>
          </a:p>
        </p:txBody>
      </p:sp>
      <p:grpSp>
        <p:nvGrpSpPr>
          <p:cNvPr id="11" name="Group 10"/>
          <p:cNvGrpSpPr/>
          <p:nvPr/>
        </p:nvGrpSpPr>
        <p:grpSpPr>
          <a:xfrm>
            <a:off x="762497" y="2101524"/>
            <a:ext cx="7699860" cy="1884473"/>
            <a:chOff x="629493" y="1419881"/>
            <a:chExt cx="7699860" cy="1884473"/>
          </a:xfrm>
        </p:grpSpPr>
        <p:pic>
          <p:nvPicPr>
            <p:cNvPr id="6" name="Shape 318"/>
            <p:cNvPicPr preferRelativeResize="0"/>
            <p:nvPr/>
          </p:nvPicPr>
          <p:blipFill>
            <a:blip r:embed="rId3">
              <a:alphaModFix/>
            </a:blip>
            <a:stretch>
              <a:fillRect/>
            </a:stretch>
          </p:blipFill>
          <p:spPr>
            <a:xfrm>
              <a:off x="872168" y="1419881"/>
              <a:ext cx="867523" cy="1884473"/>
            </a:xfrm>
            <a:prstGeom prst="rect">
              <a:avLst/>
            </a:prstGeom>
            <a:noFill/>
            <a:ln>
              <a:noFill/>
            </a:ln>
          </p:spPr>
        </p:pic>
        <mc:AlternateContent xmlns:mc="http://schemas.openxmlformats.org/markup-compatibility/2006" xmlns:a14="http://schemas.microsoft.com/office/drawing/2010/main">
          <mc:Choice Requires="a14">
            <p:sp>
              <p:nvSpPr>
                <p:cNvPr id="7" name="Shape 319"/>
                <p:cNvSpPr txBox="1"/>
                <p:nvPr/>
              </p:nvSpPr>
              <p:spPr>
                <a:xfrm>
                  <a:off x="1817393" y="2248718"/>
                  <a:ext cx="6511960" cy="504600"/>
                </a:xfrm>
                <a:prstGeom prst="rect">
                  <a:avLst/>
                </a:prstGeom>
                <a:noFill/>
                <a:ln>
                  <a:noFill/>
                </a:ln>
              </p:spPr>
              <p:txBody>
                <a:bodyPr lIns="91425" tIns="91425" rIns="91425" bIns="91425" anchor="t" anchorCtr="0">
                  <a:noAutofit/>
                </a:bodyPr>
                <a:lstStyle/>
                <a:p>
                  <a:r>
                    <a:rPr lang="en" sz="2000" dirty="0">
                      <a:latin typeface="Open Sans"/>
                      <a:ea typeface="Open Sans"/>
                      <a:cs typeface="Open Sans"/>
                      <a:sym typeface="Open Sans"/>
                    </a:rPr>
                    <a:t>=</a:t>
                  </a:r>
                  <a:r>
                    <a:rPr lang="el-GR" sz="2000" dirty="0"/>
                    <a:t> </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 +</a:t>
                  </a:r>
                  <a:r>
                    <a:rPr lang="el-GR" sz="2000" dirty="0"/>
                    <a:t> </a:t>
                  </a:r>
                  <a:r>
                    <a:rPr lang="en-US" sz="2000" dirty="0"/>
                    <a:t>(</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*temperature) +</a:t>
                  </a:r>
                  <a:r>
                    <a:rPr lang="el-GR" sz="2000" dirty="0"/>
                    <a:t> </a:t>
                  </a:r>
                  <a:r>
                    <a:rPr lang="en-US" sz="2000" dirty="0"/>
                    <a:t>(</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*day) +</a:t>
                  </a:r>
                  <a:r>
                    <a:rPr lang="el-GR" sz="2000" dirty="0"/>
                    <a:t> </a:t>
                  </a:r>
                  <a:r>
                    <a:rPr lang="en-US" sz="2000" dirty="0"/>
                    <a:t>(</a:t>
                  </a:r>
                  <a14:m>
                    <m:oMath xmlns:m="http://schemas.openxmlformats.org/officeDocument/2006/math">
                      <m:r>
                        <a:rPr lang="el-GR" sz="2000" i="1">
                          <a:latin typeface="Cambria Math" panose="02040503050406030204" pitchFamily="18" charset="0"/>
                        </a:rPr>
                        <m:t>𝛽</m:t>
                      </m:r>
                    </m:oMath>
                  </a14:m>
                  <a:r>
                    <a:rPr lang="en" sz="2000" dirty="0">
                      <a:latin typeface="Open Sans"/>
                      <a:ea typeface="Open Sans"/>
                      <a:cs typeface="Open Sans"/>
                      <a:sym typeface="Open Sans"/>
                    </a:rPr>
                    <a:t>*price) + error</a:t>
                  </a:r>
                </a:p>
              </p:txBody>
            </p:sp>
          </mc:Choice>
          <mc:Fallback xmlns="">
            <p:sp>
              <p:nvSpPr>
                <p:cNvPr id="7" name="Shape 319"/>
                <p:cNvSpPr txBox="1">
                  <a:spLocks noRot="1" noChangeAspect="1" noMove="1" noResize="1" noEditPoints="1" noAdjustHandles="1" noChangeArrowheads="1" noChangeShapeType="1" noTextEdit="1"/>
                </p:cNvSpPr>
                <p:nvPr/>
              </p:nvSpPr>
              <p:spPr>
                <a:xfrm>
                  <a:off x="1817393" y="2248718"/>
                  <a:ext cx="6511960" cy="504600"/>
                </a:xfrm>
                <a:prstGeom prst="rect">
                  <a:avLst/>
                </a:prstGeom>
                <a:blipFill>
                  <a:blip r:embed="rId4"/>
                  <a:stretch>
                    <a:fillRect l="-1030" b="-9756"/>
                  </a:stretch>
                </a:blipFill>
                <a:ln>
                  <a:noFill/>
                </a:ln>
              </p:spPr>
              <p:txBody>
                <a:bodyPr/>
                <a:lstStyle/>
                <a:p>
                  <a:r>
                    <a:rPr lang="en-US">
                      <a:noFill/>
                    </a:rPr>
                    <a:t> </a:t>
                  </a:r>
                </a:p>
              </p:txBody>
            </p:sp>
          </mc:Fallback>
        </mc:AlternateContent>
        <p:sp>
          <p:nvSpPr>
            <p:cNvPr id="8" name="Shape 320"/>
            <p:cNvSpPr txBox="1"/>
            <p:nvPr/>
          </p:nvSpPr>
          <p:spPr>
            <a:xfrm>
              <a:off x="629493" y="2248718"/>
              <a:ext cx="412500" cy="504600"/>
            </a:xfrm>
            <a:prstGeom prst="rect">
              <a:avLst/>
            </a:prstGeom>
            <a:noFill/>
            <a:ln>
              <a:noFill/>
            </a:ln>
          </p:spPr>
          <p:txBody>
            <a:bodyPr lIns="91425" tIns="91425" rIns="91425" bIns="91425" anchor="t" anchorCtr="0">
              <a:noAutofit/>
            </a:bodyPr>
            <a:lstStyle/>
            <a:p>
              <a:r>
                <a:rPr lang="en" sz="3000">
                  <a:latin typeface="Open Sans"/>
                  <a:ea typeface="Open Sans"/>
                  <a:cs typeface="Open Sans"/>
                  <a:sym typeface="Open Sans"/>
                </a:rPr>
                <a:t># </a:t>
              </a:r>
            </a:p>
          </p:txBody>
        </p:sp>
      </p:grpSp>
      <p:sp>
        <p:nvSpPr>
          <p:cNvPr id="10" name="Rectangle 9"/>
          <p:cNvSpPr/>
          <p:nvPr/>
        </p:nvSpPr>
        <p:spPr>
          <a:xfrm>
            <a:off x="706582" y="1273114"/>
            <a:ext cx="7730837" cy="5652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Some linear combination of temperature values, day of the week dummy variables and price estimate the number of cones that will sell.</a:t>
            </a:r>
          </a:p>
        </p:txBody>
      </p:sp>
      <p:cxnSp>
        <p:nvCxnSpPr>
          <p:cNvPr id="12" name="Straight Connector 11">
            <a:extLst>
              <a:ext uri="{FF2B5EF4-FFF2-40B4-BE49-F238E27FC236}">
                <a16:creationId xmlns:a16="http://schemas.microsoft.com/office/drawing/2014/main" id="{BCDC043C-207D-2947-9E57-1C3168916201}"/>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EED5C9-95AE-044F-B86E-30B4AD8F104A}"/>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3">
            <a:extLst>
              <a:ext uri="{FF2B5EF4-FFF2-40B4-BE49-F238E27FC236}">
                <a16:creationId xmlns:a16="http://schemas.microsoft.com/office/drawing/2014/main" id="{BC5E19B5-3C1F-1844-8A05-71C778AAFD42}"/>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355605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pPr/>
              <a:t>6/24/25</a:t>
            </a:fld>
            <a:endParaRPr lang="en-US"/>
          </a:p>
        </p:txBody>
      </p:sp>
      <p:sp>
        <p:nvSpPr>
          <p:cNvPr id="3" name="Title 2"/>
          <p:cNvSpPr>
            <a:spLocks noGrp="1"/>
          </p:cNvSpPr>
          <p:nvPr>
            <p:ph type="title"/>
          </p:nvPr>
        </p:nvSpPr>
        <p:spPr>
          <a:xfrm>
            <a:off x="0" y="394623"/>
            <a:ext cx="9144000" cy="591477"/>
          </a:xfrm>
        </p:spPr>
        <p:txBody>
          <a:bodyPr/>
          <a:lstStyle/>
          <a:p>
            <a:r>
              <a:rPr lang="en-US" sz="3200"/>
              <a:t>The linear combination equation captures information</a:t>
            </a:r>
            <a:endParaRPr lang="en-US" sz="3200" dirty="0"/>
          </a:p>
        </p:txBody>
      </p:sp>
      <p:sp>
        <p:nvSpPr>
          <p:cNvPr id="4" name="Slide Number Placeholder 3"/>
          <p:cNvSpPr>
            <a:spLocks noGrp="1"/>
          </p:cNvSpPr>
          <p:nvPr>
            <p:ph type="sldNum" sz="quarter" idx="4294967295"/>
          </p:nvPr>
        </p:nvSpPr>
        <p:spPr/>
        <p:txBody>
          <a:bodyPr/>
          <a:lstStyle/>
          <a:p>
            <a:fld id="{37290FF7-652B-4475-AEAB-8B1A5D23AE09}" type="slidenum">
              <a:rPr lang="en-US" smtClean="0"/>
              <a:t>9</a:t>
            </a:fld>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00400"/>
            <a:ext cx="62515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762000" y="27432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outcome</a:t>
            </a:r>
          </a:p>
        </p:txBody>
      </p:sp>
      <p:sp>
        <p:nvSpPr>
          <p:cNvPr id="8" name="TextBox 7"/>
          <p:cNvSpPr txBox="1">
            <a:spLocks noChangeArrowheads="1"/>
          </p:cNvSpPr>
          <p:nvPr/>
        </p:nvSpPr>
        <p:spPr bwMode="auto">
          <a:xfrm>
            <a:off x="3810000" y="26670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coefficients</a:t>
            </a:r>
          </a:p>
        </p:txBody>
      </p:sp>
      <p:sp>
        <p:nvSpPr>
          <p:cNvPr id="9" name="TextBox 8"/>
          <p:cNvSpPr txBox="1">
            <a:spLocks noChangeArrowheads="1"/>
          </p:cNvSpPr>
          <p:nvPr/>
        </p:nvSpPr>
        <p:spPr bwMode="auto">
          <a:xfrm>
            <a:off x="1143000" y="4114800"/>
            <a:ext cx="121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constant</a:t>
            </a:r>
          </a:p>
        </p:txBody>
      </p:sp>
      <p:sp>
        <p:nvSpPr>
          <p:cNvPr id="10" name="TextBox 10"/>
          <p:cNvSpPr txBox="1">
            <a:spLocks noChangeArrowheads="1"/>
          </p:cNvSpPr>
          <p:nvPr/>
        </p:nvSpPr>
        <p:spPr bwMode="auto">
          <a:xfrm>
            <a:off x="3733800" y="4800600"/>
            <a:ext cx="160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predictors</a:t>
            </a:r>
          </a:p>
        </p:txBody>
      </p:sp>
      <p:sp>
        <p:nvSpPr>
          <p:cNvPr id="11" name="TextBox 11"/>
          <p:cNvSpPr txBox="1">
            <a:spLocks noChangeArrowheads="1"/>
          </p:cNvSpPr>
          <p:nvPr/>
        </p:nvSpPr>
        <p:spPr bwMode="auto">
          <a:xfrm>
            <a:off x="6781800" y="41910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error (noise)</a:t>
            </a:r>
          </a:p>
        </p:txBody>
      </p:sp>
      <p:cxnSp>
        <p:nvCxnSpPr>
          <p:cNvPr id="12" name="Straight Arrow Connector 11"/>
          <p:cNvCxnSpPr/>
          <p:nvPr/>
        </p:nvCxnSpPr>
        <p:spPr>
          <a:xfrm>
            <a:off x="1447800" y="3124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24200" y="3124200"/>
            <a:ext cx="838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14800" y="3124200"/>
            <a:ext cx="152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876800" y="3124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352800" y="3810000"/>
            <a:ext cx="5334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3810000"/>
            <a:ext cx="76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800600" y="3810000"/>
            <a:ext cx="838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981200" y="38100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781800" y="38100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5CEAD72-6A90-B14E-BDC8-D99A947BC602}"/>
              </a:ext>
            </a:extLst>
          </p:cNvPr>
          <p:cNvCxnSpPr/>
          <p:nvPr/>
        </p:nvCxnSpPr>
        <p:spPr>
          <a:xfrm>
            <a:off x="6798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37E0CA4-7D82-764E-9AC0-55FB214F9D2E}"/>
              </a:ext>
            </a:extLst>
          </p:cNvPr>
          <p:cNvCxnSpPr/>
          <p:nvPr/>
        </p:nvCxnSpPr>
        <p:spPr>
          <a:xfrm>
            <a:off x="7076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Footer Placeholder 3">
            <a:extLst>
              <a:ext uri="{FF2B5EF4-FFF2-40B4-BE49-F238E27FC236}">
                <a16:creationId xmlns:a16="http://schemas.microsoft.com/office/drawing/2014/main" id="{D6BD766B-1A0F-0E48-9B8C-661144D0BFB4}"/>
              </a:ext>
            </a:extLst>
          </p:cNvPr>
          <p:cNvSpPr>
            <a:spLocks noGrp="1"/>
          </p:cNvSpPr>
          <p:nvPr>
            <p:ph type="ftr" sz="quarter" idx="3"/>
          </p:nvPr>
        </p:nvSpPr>
        <p:spPr>
          <a:xfrm>
            <a:off x="3028950" y="6356351"/>
            <a:ext cx="3086100" cy="365125"/>
          </a:xfrm>
        </p:spPr>
        <p:txBody>
          <a:bodyPr/>
          <a:lstStyle/>
          <a:p>
            <a:r>
              <a:rPr lang="en-US"/>
              <a:t>Kwartler</a:t>
            </a:r>
            <a:endParaRPr lang="en-US" dirty="0"/>
          </a:p>
        </p:txBody>
      </p:sp>
    </p:spTree>
    <p:extLst>
      <p:ext uri="{BB962C8B-B14F-4D97-AF65-F5344CB8AC3E}">
        <p14:creationId xmlns:p14="http://schemas.microsoft.com/office/powerpoint/2010/main" val="751153984"/>
      </p:ext>
    </p:extLst>
  </p:cSld>
  <p:clrMapOvr>
    <a:masterClrMapping/>
  </p:clrMapOvr>
</p:sld>
</file>

<file path=ppt/theme/_rels/themeOverrid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6753</TotalTime>
  <Words>2623</Words>
  <Application>Microsoft Macintosh PowerPoint</Application>
  <PresentationFormat>On-screen Show (4:3)</PresentationFormat>
  <Paragraphs>742</Paragraphs>
  <Slides>48</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__Inter_e7970e</vt:lpstr>
      <vt:lpstr>Abadi MT Condensed Light</vt:lpstr>
      <vt:lpstr>Arial</vt:lpstr>
      <vt:lpstr>Calibri</vt:lpstr>
      <vt:lpstr>Cambria Math</vt:lpstr>
      <vt:lpstr>Consolas</vt:lpstr>
      <vt:lpstr>Franklin Gothic Book</vt:lpstr>
      <vt:lpstr>Open Sans</vt:lpstr>
      <vt:lpstr>Symbol</vt:lpstr>
      <vt:lpstr>Wingdings 2</vt:lpstr>
      <vt:lpstr>1_Office Theme</vt:lpstr>
      <vt:lpstr>Supervised Learning</vt:lpstr>
      <vt:lpstr>Modeling Process</vt:lpstr>
      <vt:lpstr>Sampling Step: Basic Partitioning Schema</vt:lpstr>
      <vt:lpstr>Good for prod deployments</vt:lpstr>
      <vt:lpstr>Why perform sampling?</vt:lpstr>
      <vt:lpstr>100% fit – not useful for new data</vt:lpstr>
      <vt:lpstr>Supervised Learning Example</vt:lpstr>
      <vt:lpstr>Linear Regression for continuous outcomes</vt:lpstr>
      <vt:lpstr>The linear combination equation captures information</vt:lpstr>
      <vt:lpstr>Regression Equation Review</vt:lpstr>
      <vt:lpstr>PowerPoint Presentation</vt:lpstr>
      <vt:lpstr>PowerPoint Presentation</vt:lpstr>
      <vt:lpstr>Let’s Practice</vt:lpstr>
      <vt:lpstr>Linear Regression</vt:lpstr>
      <vt:lpstr>Minimizing the Sum of Ordinary Least Squared Errors</vt:lpstr>
      <vt:lpstr>Big Errors</vt:lpstr>
      <vt:lpstr>So what is really going on?</vt:lpstr>
      <vt:lpstr>Highlights of a fit summary</vt:lpstr>
      <vt:lpstr>Highlights of a fit summary</vt:lpstr>
      <vt:lpstr>Highlights of a fit summary</vt:lpstr>
      <vt:lpstr>What about binary outcomes (Y/N, A/B, etc)?</vt:lpstr>
      <vt:lpstr>Step 1: Logistic Response Function</vt:lpstr>
      <vt:lpstr>Logistic Regression</vt:lpstr>
      <vt:lpstr>A binary relationship between carat and price</vt:lpstr>
      <vt:lpstr>A binary relationship between carat and price</vt:lpstr>
      <vt:lpstr>PowerPoint Presentation</vt:lpstr>
      <vt:lpstr>Applying these concepts to text</vt:lpstr>
      <vt:lpstr>A DTM has a similar shape but is WAY wider &amp; needs the Y Variable.</vt:lpstr>
      <vt:lpstr>Hospital Readmissions is a problem</vt:lpstr>
      <vt:lpstr>DTM are VERY sparse so we should seek to reduce model complexity w/Ridge Regression</vt:lpstr>
      <vt:lpstr>Ridge Regression</vt:lpstr>
      <vt:lpstr>PowerPoint Presentation</vt:lpstr>
      <vt:lpstr>PowerPoint Presentation</vt:lpstr>
      <vt:lpstr>Lasso Regression</vt:lpstr>
      <vt:lpstr>Lasso Regression</vt:lpstr>
      <vt:lpstr>PowerPoint Presentation</vt:lpstr>
      <vt:lpstr>Lasso/Ridge Regression Comparison</vt:lpstr>
      <vt:lpstr>The model gives us probability of the Y variable.  We can then decide 50%+ is readmitted etc.  </vt:lpstr>
      <vt:lpstr>In reality you would likely make an ensemble</vt:lpstr>
      <vt:lpstr>Modeling Matrix is really a DTM*</vt:lpstr>
      <vt:lpstr>Matrix Matching</vt:lpstr>
      <vt:lpstr>Build a model with known data.</vt:lpstr>
      <vt:lpstr>Models are picky.</vt:lpstr>
      <vt:lpstr>Along comes new data and the model fails!</vt:lpstr>
      <vt:lpstr>You’ve seen this, but text is hard!</vt:lpstr>
      <vt:lpstr>Text modeling is hard.</vt:lpstr>
      <vt:lpstr>Text modeling is hard.</vt:lpstr>
      <vt:lpstr>H_ElasticNetExample.R</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Ted Kwartler</cp:lastModifiedBy>
  <cp:revision>414</cp:revision>
  <dcterms:created xsi:type="dcterms:W3CDTF">2018-05-23T17:24:59Z</dcterms:created>
  <dcterms:modified xsi:type="dcterms:W3CDTF">2025-06-24T18:37:15Z</dcterms:modified>
</cp:coreProperties>
</file>