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814" r:id="rId2"/>
    <p:sldId id="822" r:id="rId3"/>
    <p:sldId id="823" r:id="rId4"/>
    <p:sldId id="836" r:id="rId5"/>
    <p:sldId id="837" r:id="rId6"/>
    <p:sldId id="831" r:id="rId7"/>
    <p:sldId id="895" r:id="rId8"/>
    <p:sldId id="896" r:id="rId9"/>
    <p:sldId id="840" r:id="rId10"/>
    <p:sldId id="897" r:id="rId11"/>
    <p:sldId id="846" r:id="rId12"/>
    <p:sldId id="849" r:id="rId13"/>
    <p:sldId id="850" r:id="rId14"/>
    <p:sldId id="851" r:id="rId15"/>
    <p:sldId id="860" r:id="rId16"/>
    <p:sldId id="899" r:id="rId17"/>
    <p:sldId id="900" r:id="rId18"/>
    <p:sldId id="901" r:id="rId19"/>
    <p:sldId id="902" r:id="rId20"/>
    <p:sldId id="853" r:id="rId21"/>
    <p:sldId id="833" r:id="rId22"/>
    <p:sldId id="854" r:id="rId23"/>
    <p:sldId id="861" r:id="rId24"/>
    <p:sldId id="857" r:id="rId25"/>
    <p:sldId id="862" r:id="rId26"/>
    <p:sldId id="858" r:id="rId27"/>
    <p:sldId id="863" r:id="rId28"/>
    <p:sldId id="859" r:id="rId29"/>
    <p:sldId id="832" r:id="rId30"/>
    <p:sldId id="855" r:id="rId31"/>
    <p:sldId id="898" r:id="rId32"/>
    <p:sldId id="85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217" autoAdjust="0"/>
    <p:restoredTop sz="91701" autoAdjust="0"/>
  </p:normalViewPr>
  <p:slideViewPr>
    <p:cSldViewPr snapToGrid="0">
      <p:cViewPr varScale="1">
        <p:scale>
          <a:sx n="55" d="100"/>
          <a:sy n="55" d="100"/>
        </p:scale>
        <p:origin x="192" y="1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6/9/24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6/9/24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6/9/24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6/9/24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6/9/24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6/9/24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6/9/24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practitioner; multiple analytical methods can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always great)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sq-Meter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numeric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67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9B8C4-DB66-70B3-C49B-01A845F0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C9B12-045D-54D6-158F-5A1ED587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427DB-6502-6174-113B-0C0E5D72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897C-40F9-DCD7-6D6C-BD0541350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98F47-0D46-6B28-1924-4248D45A4189}"/>
              </a:ext>
            </a:extLst>
          </p:cNvPr>
          <p:cNvSpPr txBox="1"/>
          <p:nvPr/>
        </p:nvSpPr>
        <p:spPr>
          <a:xfrm>
            <a:off x="1488141" y="1945341"/>
            <a:ext cx="669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value to be minimized measures the “compactness” of the cluster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B9B87-041D-FE0C-ED79-FB40C1DE066D}"/>
              </a:ext>
            </a:extLst>
          </p:cNvPr>
          <p:cNvSpPr/>
          <p:nvPr/>
        </p:nvSpPr>
        <p:spPr>
          <a:xfrm>
            <a:off x="170329" y="1672807"/>
            <a:ext cx="13178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WSS</a:t>
            </a:r>
          </a:p>
          <a:p>
            <a:pPr algn="ctr"/>
            <a:r>
              <a:rPr lang="en-US" sz="1200" dirty="0"/>
              <a:t>Within Cluster Sum of Squares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34ABE1-DD8C-DDDA-B132-AFFB47A71004}"/>
              </a:ext>
            </a:extLst>
          </p:cNvPr>
          <p:cNvSpPr/>
          <p:nvPr/>
        </p:nvSpPr>
        <p:spPr>
          <a:xfrm>
            <a:off x="2079812" y="37382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A143E1-FFF9-FCC8-FEBC-80E57FC63041}"/>
              </a:ext>
            </a:extLst>
          </p:cNvPr>
          <p:cNvSpPr/>
          <p:nvPr/>
        </p:nvSpPr>
        <p:spPr>
          <a:xfrm>
            <a:off x="2223247" y="389964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5BE80-56DD-C4D9-7759-4B7008397394}"/>
              </a:ext>
            </a:extLst>
          </p:cNvPr>
          <p:cNvSpPr/>
          <p:nvPr/>
        </p:nvSpPr>
        <p:spPr>
          <a:xfrm>
            <a:off x="1981200" y="406101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E4632D-9DD6-FA80-9EB7-E157D0574036}"/>
              </a:ext>
            </a:extLst>
          </p:cNvPr>
          <p:cNvSpPr/>
          <p:nvPr/>
        </p:nvSpPr>
        <p:spPr>
          <a:xfrm>
            <a:off x="2232212" y="36844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FCDD34-4FB8-FBBE-92F0-1C9D0D5E022A}"/>
              </a:ext>
            </a:extLst>
          </p:cNvPr>
          <p:cNvSpPr/>
          <p:nvPr/>
        </p:nvSpPr>
        <p:spPr>
          <a:xfrm>
            <a:off x="1945340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B7CDCA-ED79-4830-F631-3DB96C51E7BB}"/>
              </a:ext>
            </a:extLst>
          </p:cNvPr>
          <p:cNvSpPr/>
          <p:nvPr/>
        </p:nvSpPr>
        <p:spPr>
          <a:xfrm>
            <a:off x="2232212" y="409687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BCA566-FF8A-C47C-EEC1-D71148F07C7B}"/>
              </a:ext>
            </a:extLst>
          </p:cNvPr>
          <p:cNvSpPr/>
          <p:nvPr/>
        </p:nvSpPr>
        <p:spPr>
          <a:xfrm>
            <a:off x="2232212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72C57-F259-39DC-25E2-73379A8553C7}"/>
              </a:ext>
            </a:extLst>
          </p:cNvPr>
          <p:cNvSpPr/>
          <p:nvPr/>
        </p:nvSpPr>
        <p:spPr>
          <a:xfrm>
            <a:off x="3774147" y="366656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DC0BC-9FA4-F1AE-A965-E90E05B7179C}"/>
              </a:ext>
            </a:extLst>
          </p:cNvPr>
          <p:cNvSpPr/>
          <p:nvPr/>
        </p:nvSpPr>
        <p:spPr>
          <a:xfrm>
            <a:off x="4661653" y="38368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76D75D-83BB-01C3-6693-756D89C2425A}"/>
              </a:ext>
            </a:extLst>
          </p:cNvPr>
          <p:cNvSpPr/>
          <p:nvPr/>
        </p:nvSpPr>
        <p:spPr>
          <a:xfrm>
            <a:off x="3908619" y="429409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21D10D-878B-B706-6042-00D28E004AAF}"/>
              </a:ext>
            </a:extLst>
          </p:cNvPr>
          <p:cNvSpPr/>
          <p:nvPr/>
        </p:nvSpPr>
        <p:spPr>
          <a:xfrm>
            <a:off x="4446501" y="362174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EBE8B1-9906-63BB-D33B-079310DAE44E}"/>
              </a:ext>
            </a:extLst>
          </p:cNvPr>
          <p:cNvSpPr/>
          <p:nvPr/>
        </p:nvSpPr>
        <p:spPr>
          <a:xfrm>
            <a:off x="4159629" y="3827929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05DB2D-926F-FC4E-3D04-F1150F0ED132}"/>
              </a:ext>
            </a:extLst>
          </p:cNvPr>
          <p:cNvSpPr/>
          <p:nvPr/>
        </p:nvSpPr>
        <p:spPr>
          <a:xfrm>
            <a:off x="4446501" y="450028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89D9A2-3D1D-4BDB-52D8-5ABBD3C9B0A5}"/>
              </a:ext>
            </a:extLst>
          </p:cNvPr>
          <p:cNvSpPr/>
          <p:nvPr/>
        </p:nvSpPr>
        <p:spPr>
          <a:xfrm>
            <a:off x="4724407" y="325418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02F60063-B609-930C-1ACC-CE42E673E34B}"/>
              </a:ext>
            </a:extLst>
          </p:cNvPr>
          <p:cNvSpPr/>
          <p:nvPr/>
        </p:nvSpPr>
        <p:spPr>
          <a:xfrm>
            <a:off x="2019299" y="3812870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290EB99-8F5A-8F50-7D9F-8F87D2D35A2B}"/>
              </a:ext>
            </a:extLst>
          </p:cNvPr>
          <p:cNvSpPr/>
          <p:nvPr/>
        </p:nvSpPr>
        <p:spPr>
          <a:xfrm>
            <a:off x="4278411" y="3785976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8E27F8-DFA9-97AF-A42D-70E632AEC155}"/>
              </a:ext>
            </a:extLst>
          </p:cNvPr>
          <p:cNvSpPr/>
          <p:nvPr/>
        </p:nvSpPr>
        <p:spPr>
          <a:xfrm>
            <a:off x="1757081" y="3558988"/>
            <a:ext cx="753036" cy="735105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1C765-EBDF-7C0B-5DB8-B5143797CC02}"/>
              </a:ext>
            </a:extLst>
          </p:cNvPr>
          <p:cNvSpPr txBox="1"/>
          <p:nvPr/>
        </p:nvSpPr>
        <p:spPr>
          <a:xfrm>
            <a:off x="1613774" y="3130949"/>
            <a:ext cx="109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more compact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6C92418-D54A-8C30-8E3B-C229E81BE4D4}"/>
              </a:ext>
            </a:extLst>
          </p:cNvPr>
          <p:cNvSpPr/>
          <p:nvPr/>
        </p:nvSpPr>
        <p:spPr>
          <a:xfrm>
            <a:off x="3693710" y="3130949"/>
            <a:ext cx="1319246" cy="1483607"/>
          </a:xfrm>
          <a:custGeom>
            <a:avLst/>
            <a:gdLst>
              <a:gd name="connsiteX0" fmla="*/ 427819 w 1319246"/>
              <a:gd name="connsiteY0" fmla="*/ 0 h 1483607"/>
              <a:gd name="connsiteX1" fmla="*/ 1319246 w 1319246"/>
              <a:gd name="connsiteY1" fmla="*/ 0 h 1483607"/>
              <a:gd name="connsiteX2" fmla="*/ 1319246 w 1319246"/>
              <a:gd name="connsiteY2" fmla="*/ 759733 h 1483607"/>
              <a:gd name="connsiteX3" fmla="*/ 1158127 w 1319246"/>
              <a:gd name="connsiteY3" fmla="*/ 759733 h 1483607"/>
              <a:gd name="connsiteX4" fmla="*/ 1158127 w 1319246"/>
              <a:gd name="connsiteY4" fmla="*/ 1483607 h 1483607"/>
              <a:gd name="connsiteX5" fmla="*/ 100887 w 1319246"/>
              <a:gd name="connsiteY5" fmla="*/ 1483607 h 1483607"/>
              <a:gd name="connsiteX6" fmla="*/ 100887 w 1319246"/>
              <a:gd name="connsiteY6" fmla="*/ 1154179 h 1483607"/>
              <a:gd name="connsiteX7" fmla="*/ 0 w 1319246"/>
              <a:gd name="connsiteY7" fmla="*/ 1154179 h 1483607"/>
              <a:gd name="connsiteX8" fmla="*/ 0 w 1319246"/>
              <a:gd name="connsiteY8" fmla="*/ 394446 h 1483607"/>
              <a:gd name="connsiteX9" fmla="*/ 427819 w 1319246"/>
              <a:gd name="connsiteY9" fmla="*/ 394446 h 148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9246" h="1483607">
                <a:moveTo>
                  <a:pt x="427819" y="0"/>
                </a:moveTo>
                <a:lnTo>
                  <a:pt x="1319246" y="0"/>
                </a:lnTo>
                <a:lnTo>
                  <a:pt x="1319246" y="759733"/>
                </a:lnTo>
                <a:lnTo>
                  <a:pt x="1158127" y="759733"/>
                </a:lnTo>
                <a:lnTo>
                  <a:pt x="1158127" y="1483607"/>
                </a:lnTo>
                <a:lnTo>
                  <a:pt x="100887" y="1483607"/>
                </a:lnTo>
                <a:lnTo>
                  <a:pt x="100887" y="1154179"/>
                </a:lnTo>
                <a:lnTo>
                  <a:pt x="0" y="1154179"/>
                </a:lnTo>
                <a:lnTo>
                  <a:pt x="0" y="394446"/>
                </a:lnTo>
                <a:lnTo>
                  <a:pt x="427819" y="394446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4BB32-6454-F185-2AA8-87C57D161344}"/>
              </a:ext>
            </a:extLst>
          </p:cNvPr>
          <p:cNvSpPr txBox="1"/>
          <p:nvPr/>
        </p:nvSpPr>
        <p:spPr>
          <a:xfrm>
            <a:off x="3784402" y="2697293"/>
            <a:ext cx="98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Higher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less compact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1D750-9888-05B6-CBFD-192B3519DB5F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you could keep adding clusters to reduce WSS which overfits.  The elbow method lets you examine the tradeoff of WSS by number of clusters.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E76DD1-0023-AAF8-612D-97270C325EB2}"/>
              </a:ext>
            </a:extLst>
          </p:cNvPr>
          <p:cNvSpPr/>
          <p:nvPr/>
        </p:nvSpPr>
        <p:spPr>
          <a:xfrm>
            <a:off x="6042218" y="365759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7BAAD2-7A93-123A-5A99-2DA96C0C3011}"/>
              </a:ext>
            </a:extLst>
          </p:cNvPr>
          <p:cNvSpPr/>
          <p:nvPr/>
        </p:nvSpPr>
        <p:spPr>
          <a:xfrm>
            <a:off x="6929724" y="382792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A6397D-3F6B-43D4-035B-F42D750FD8F0}"/>
              </a:ext>
            </a:extLst>
          </p:cNvPr>
          <p:cNvSpPr/>
          <p:nvPr/>
        </p:nvSpPr>
        <p:spPr>
          <a:xfrm>
            <a:off x="6176690" y="428512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45D314-104C-69D3-E321-CEBAEA58B967}"/>
              </a:ext>
            </a:extLst>
          </p:cNvPr>
          <p:cNvSpPr/>
          <p:nvPr/>
        </p:nvSpPr>
        <p:spPr>
          <a:xfrm>
            <a:off x="6714572" y="361277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CD43398-EC33-3B80-4901-131456B625EE}"/>
              </a:ext>
            </a:extLst>
          </p:cNvPr>
          <p:cNvSpPr/>
          <p:nvPr/>
        </p:nvSpPr>
        <p:spPr>
          <a:xfrm>
            <a:off x="6427700" y="381896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C8EF61-D804-90E5-9168-EDCB8A61E06C}"/>
              </a:ext>
            </a:extLst>
          </p:cNvPr>
          <p:cNvSpPr/>
          <p:nvPr/>
        </p:nvSpPr>
        <p:spPr>
          <a:xfrm>
            <a:off x="6714572" y="449131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299664-2FBD-708C-4B19-4120A28449B1}"/>
              </a:ext>
            </a:extLst>
          </p:cNvPr>
          <p:cNvSpPr/>
          <p:nvPr/>
        </p:nvSpPr>
        <p:spPr>
          <a:xfrm>
            <a:off x="6992478" y="324522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230E795C-7AE2-C362-8D2B-9BA7D18B9621}"/>
              </a:ext>
            </a:extLst>
          </p:cNvPr>
          <p:cNvSpPr/>
          <p:nvPr/>
        </p:nvSpPr>
        <p:spPr>
          <a:xfrm>
            <a:off x="6914036" y="3454279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2C42E4-DAAC-3A0E-8020-D8993F1BCBA8}"/>
              </a:ext>
            </a:extLst>
          </p:cNvPr>
          <p:cNvSpPr txBox="1"/>
          <p:nvPr/>
        </p:nvSpPr>
        <p:spPr>
          <a:xfrm>
            <a:off x="6126756" y="2509031"/>
            <a:ext cx="83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2 clusters</a:t>
            </a:r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350F72C-8B02-C6CE-36F6-36B83C8C9202}"/>
              </a:ext>
            </a:extLst>
          </p:cNvPr>
          <p:cNvSpPr/>
          <p:nvPr/>
        </p:nvSpPr>
        <p:spPr>
          <a:xfrm>
            <a:off x="6367188" y="4135597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71455-EC7E-8EFC-480B-240C410BC4DC}"/>
              </a:ext>
            </a:extLst>
          </p:cNvPr>
          <p:cNvSpPr/>
          <p:nvPr/>
        </p:nvSpPr>
        <p:spPr>
          <a:xfrm rot="2929439">
            <a:off x="5707680" y="376552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13F409-1CD9-963A-3897-0BE0D2DD15A6}"/>
              </a:ext>
            </a:extLst>
          </p:cNvPr>
          <p:cNvSpPr/>
          <p:nvPr/>
        </p:nvSpPr>
        <p:spPr>
          <a:xfrm rot="2929439">
            <a:off x="6279969" y="322073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 animBg="1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E8DA6-4445-A30B-C0C4-B1243B2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673E8-A88B-8D7C-6652-2CEDAC3D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with the Elbow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5364-8F90-6153-355C-C309D89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9B78-3AF6-408B-BE86-2049F675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C8FD0-0DED-43BC-FF1B-069B0EFF4947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new cluster decreases the WSS but at some point the changes in WSS decreases.</a:t>
            </a:r>
          </a:p>
        </p:txBody>
      </p:sp>
      <p:pic>
        <p:nvPicPr>
          <p:cNvPr id="1026" name="Picture 2" descr="Elbow Method for optimal value of k in KMeans - GeeksforGeeks">
            <a:extLst>
              <a:ext uri="{FF2B5EF4-FFF2-40B4-BE49-F238E27FC236}">
                <a16:creationId xmlns:a16="http://schemas.microsoft.com/office/drawing/2014/main" id="{1C78054B-138A-B108-F5B1-E164BE4C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10" y="1084738"/>
            <a:ext cx="5320179" cy="42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14C38-5C7E-2560-190C-E52CEC9524D8}"/>
              </a:ext>
            </a:extLst>
          </p:cNvPr>
          <p:cNvSpPr txBox="1"/>
          <p:nvPr/>
        </p:nvSpPr>
        <p:spPr>
          <a:xfrm>
            <a:off x="3028950" y="2160494"/>
            <a:ext cx="232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decease in WSS </a:t>
            </a:r>
          </a:p>
          <a:p>
            <a:r>
              <a:rPr lang="en-US" dirty="0"/>
              <a:t>“cluster compactness”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B3D04-5704-0BEF-08DF-9922482BBB19}"/>
              </a:ext>
            </a:extLst>
          </p:cNvPr>
          <p:cNvSpPr txBox="1"/>
          <p:nvPr/>
        </p:nvSpPr>
        <p:spPr>
          <a:xfrm>
            <a:off x="3406589" y="3553108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 rate of WSS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00B55-DFF8-B7C5-4F47-4B616A446828}"/>
              </a:ext>
            </a:extLst>
          </p:cNvPr>
          <p:cNvSpPr txBox="1"/>
          <p:nvPr/>
        </p:nvSpPr>
        <p:spPr>
          <a:xfrm>
            <a:off x="4571999" y="4189602"/>
            <a:ext cx="42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little WSS change for each new cluster</a:t>
            </a:r>
          </a:p>
        </p:txBody>
      </p:sp>
    </p:spTree>
    <p:extLst>
      <p:ext uri="{BB962C8B-B14F-4D97-AF65-F5344CB8AC3E}">
        <p14:creationId xmlns:p14="http://schemas.microsoft.com/office/powerpoint/2010/main" val="27399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7EFB-DB70-1D43-4E48-80B07A2D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0CEDB-8000-0CB1-3D16-8671A32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</a:t>
            </a:r>
            <a:r>
              <a:rPr lang="en-US" sz="2400" dirty="0" err="1"/>
              <a:t>G_kmeans_nonText.R</a:t>
            </a:r>
            <a:r>
              <a:rPr lang="en-US" sz="2400" dirty="0"/>
              <a:t> &amp; </a:t>
            </a:r>
            <a:r>
              <a:rPr lang="en-US" sz="2400" dirty="0" err="1"/>
              <a:t>H_kmeans_withText.R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D99F-2FA9-5CE3-AB5E-E4040E55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866D-09FD-DE43-2892-56AA756FA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2050" name="Picture 2" descr="ML time 😈😈😈😈 : r/okbuddyphd">
            <a:extLst>
              <a:ext uri="{FF2B5EF4-FFF2-40B4-BE49-F238E27FC236}">
                <a16:creationId xmlns:a16="http://schemas.microsoft.com/office/drawing/2014/main" id="{E80C2234-C643-D5C8-B197-AFAE9E69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3367"/>
            <a:ext cx="4117404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B1B8C-DBF3-CFF2-062F-0EFDB7667BE6}"/>
              </a:ext>
            </a:extLst>
          </p:cNvPr>
          <p:cNvSpPr txBox="1"/>
          <p:nvPr/>
        </p:nvSpPr>
        <p:spPr>
          <a:xfrm>
            <a:off x="454596" y="1897380"/>
            <a:ext cx="3957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K-Means for customer segmentation and for document similarities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Elbow Method to choose the optimal K</a:t>
            </a:r>
          </a:p>
        </p:txBody>
      </p:sp>
    </p:spTree>
    <p:extLst>
      <p:ext uri="{BB962C8B-B14F-4D97-AF65-F5344CB8AC3E}">
        <p14:creationId xmlns:p14="http://schemas.microsoft.com/office/powerpoint/2010/main" val="25146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customers are complaining?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pic>
        <p:nvPicPr>
          <p:cNvPr id="1026" name="Picture 2" descr="12 Customer Service Memes You Can Relate To">
            <a:extLst>
              <a:ext uri="{FF2B5EF4-FFF2-40B4-BE49-F238E27FC236}">
                <a16:creationId xmlns:a16="http://schemas.microsoft.com/office/drawing/2014/main" id="{ABB49130-7FCD-6D4D-9B9A-B1C0CB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8" y="2715182"/>
            <a:ext cx="3315346" cy="33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You can also try K- </a:t>
            </a:r>
            <a:r>
              <a:rPr lang="en-US" sz="2400" dirty="0" err="1"/>
              <a:t>Mediod</a:t>
            </a:r>
            <a:r>
              <a:rPr lang="en-US" sz="2400" dirty="0"/>
              <a:t> Clustering: </a:t>
            </a:r>
            <a:r>
              <a:rPr lang="en-US" sz="2400" dirty="0" err="1"/>
              <a:t>I_kmediods.R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typical profile of our customers and online shoppers?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0 Memes that Marketers Will Love | DigitalMarketer">
            <a:extLst>
              <a:ext uri="{FF2B5EF4-FFF2-40B4-BE49-F238E27FC236}">
                <a16:creationId xmlns:a16="http://schemas.microsoft.com/office/drawing/2014/main" id="{0652AE9C-E100-A94F-9415-AD24069F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14" y="2764844"/>
            <a:ext cx="3555999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EEEA1-A7D2-E3F6-3218-610E2E5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06134-414B-B70C-23E7-B02B157E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C6CA2-E837-3588-570B-9460AD92F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AC74B-392F-99F7-5F4F-A65AEB4A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ABC38-BB7C-2E91-41C0-A4220BB08B94}"/>
              </a:ext>
            </a:extLst>
          </p:cNvPr>
          <p:cNvSpPr txBox="1"/>
          <p:nvPr/>
        </p:nvSpPr>
        <p:spPr>
          <a:xfrm>
            <a:off x="365760" y="1024987"/>
            <a:ext cx="877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Silhouette plot: It is calculated using both the mean intra-cluster distance (a) and the mean nearest-cluster distance (b) for each sample. </a:t>
            </a:r>
          </a:p>
          <a:p>
            <a:r>
              <a:rPr lang="en-US" dirty="0"/>
              <a:t>The Silhouette Coefficient for a sample is (b - a) / max(a, b).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564321-B0E7-320F-732F-63B99B34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2016701"/>
            <a:ext cx="7772400" cy="4135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CF131-625E-2B87-3A11-6922B57F37D7}"/>
              </a:ext>
            </a:extLst>
          </p:cNvPr>
          <p:cNvSpPr txBox="1"/>
          <p:nvPr/>
        </p:nvSpPr>
        <p:spPr>
          <a:xfrm>
            <a:off x="4343400" y="4184550"/>
            <a:ext cx="457200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Silhouette plot: By looking at the silhouette plot, we can understand the structure of the clusters formed. A high average silhouette width indicates a good clustering. Silhouette values near +1 indicate that the observation is far from the neighboring clusters. A value of 0 indicates that the sample is on or very close to the neighboring cluster(s).</a:t>
            </a:r>
          </a:p>
        </p:txBody>
      </p:sp>
    </p:spTree>
    <p:extLst>
      <p:ext uri="{BB962C8B-B14F-4D97-AF65-F5344CB8AC3E}">
        <p14:creationId xmlns:p14="http://schemas.microsoft.com/office/powerpoint/2010/main" val="762457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J_spherical_kmeans.R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low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58268" imgH="544757" progId="Word.Document.12">
                  <p:embed/>
                </p:oleObj>
              </mc:Choice>
              <mc:Fallback>
                <p:oleObj name="Document" r:id="rId2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2034</Words>
  <Application>Microsoft Macintosh PowerPoint</Application>
  <PresentationFormat>On-screen Show (4:3)</PresentationFormat>
  <Paragraphs>387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Open Sans</vt:lpstr>
      <vt:lpstr>Wingdings 2</vt:lpstr>
      <vt:lpstr>1_Office Theme</vt:lpstr>
      <vt:lpstr>Document</vt:lpstr>
      <vt:lpstr>Unsupervised Learning</vt:lpstr>
      <vt:lpstr>Your turn…</vt:lpstr>
      <vt:lpstr>Your turn…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Choosing the optimal clusters</vt:lpstr>
      <vt:lpstr>Choosing K with the Elbow Method</vt:lpstr>
      <vt:lpstr>Open G_kmeans_nonText.R &amp; H_kmeans_withText.R</vt:lpstr>
      <vt:lpstr>K-Means Problems</vt:lpstr>
      <vt:lpstr>You can also try K- Mediod Clustering: I_kmediods.R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Evaluating a cluster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4!</dc:title>
  <dc:creator>Kwartler, Edward</dc:creator>
  <cp:lastModifiedBy>Ted Kwartler</cp:lastModifiedBy>
  <cp:revision>18</cp:revision>
  <dcterms:created xsi:type="dcterms:W3CDTF">2021-01-10T22:10:44Z</dcterms:created>
  <dcterms:modified xsi:type="dcterms:W3CDTF">2024-06-10T06:01:53Z</dcterms:modified>
</cp:coreProperties>
</file>