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sldIdLst>
    <p:sldId id="593" r:id="rId2"/>
    <p:sldId id="811" r:id="rId3"/>
    <p:sldId id="815" r:id="rId4"/>
    <p:sldId id="397" r:id="rId5"/>
    <p:sldId id="447" r:id="rId6"/>
    <p:sldId id="400" r:id="rId7"/>
    <p:sldId id="809" r:id="rId8"/>
    <p:sldId id="350" r:id="rId9"/>
    <p:sldId id="383" r:id="rId10"/>
    <p:sldId id="384" r:id="rId11"/>
    <p:sldId id="357" r:id="rId12"/>
    <p:sldId id="816" r:id="rId13"/>
    <p:sldId id="372" r:id="rId14"/>
    <p:sldId id="392" r:id="rId15"/>
    <p:sldId id="450" r:id="rId16"/>
    <p:sldId id="386" r:id="rId17"/>
    <p:sldId id="817" r:id="rId18"/>
    <p:sldId id="423" r:id="rId19"/>
    <p:sldId id="424" r:id="rId20"/>
    <p:sldId id="425" r:id="rId21"/>
    <p:sldId id="808" r:id="rId22"/>
    <p:sldId id="365" r:id="rId23"/>
    <p:sldId id="355" r:id="rId24"/>
    <p:sldId id="349" r:id="rId25"/>
    <p:sldId id="366" r:id="rId26"/>
    <p:sldId id="358" r:id="rId27"/>
    <p:sldId id="537" r:id="rId28"/>
    <p:sldId id="534" r:id="rId29"/>
    <p:sldId id="818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ed Kwartler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894" autoAdjust="0"/>
    <p:restoredTop sz="80408" autoAdjust="0"/>
  </p:normalViewPr>
  <p:slideViewPr>
    <p:cSldViewPr snapToGrid="0">
      <p:cViewPr varScale="1">
        <p:scale>
          <a:sx n="85" d="100"/>
          <a:sy n="85" d="100"/>
        </p:scale>
        <p:origin x="200" y="4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C0A60C-850A-4EA4-9C14-A8FE98B94505}" type="datetimeFigureOut">
              <a:rPr lang="en-US" smtClean="0"/>
              <a:t>5/28/23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E9AA13-E3FC-4BB6-B68D-5F0F5803D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405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1A90D603-3AC1-4957-9F06-296EB9CD5782}" type="slidenum">
              <a:rPr lang="en-US" altLang="en-US" smtClean="0">
                <a:solidFill>
                  <a:prstClr val="black"/>
                </a:solidFill>
              </a:rPr>
              <a:pPr>
                <a:defRPr/>
              </a:pPr>
              <a:t>3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93692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do you want to “spend”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1512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do you want to “spend”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803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do you want to “spend” data</a:t>
            </a:r>
          </a:p>
          <a:p>
            <a:r>
              <a:rPr lang="en-US" dirty="0"/>
              <a:t>For large</a:t>
            </a:r>
            <a:r>
              <a:rPr lang="en-US" baseline="0" dirty="0"/>
              <a:t> data – production, 10% improvement = $500M; 10% overfitting = $-500m</a:t>
            </a:r>
          </a:p>
          <a:p>
            <a:r>
              <a:rPr lang="en-US" baseline="0" dirty="0"/>
              <a:t>Additional layer of </a:t>
            </a:r>
            <a:r>
              <a:rPr lang="en-US" baseline="0" dirty="0" err="1"/>
              <a:t>partitionoing</a:t>
            </a:r>
            <a:r>
              <a:rPr lang="en-US" baseline="0" dirty="0"/>
              <a:t> CV discussed later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7050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9567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should we expect the</a:t>
            </a:r>
            <a:r>
              <a:rPr lang="en-US" baseline="0" dirty="0"/>
              <a:t> beta signs to be?  </a:t>
            </a:r>
            <a:r>
              <a:rPr lang="en-US" baseline="0" dirty="0" err="1"/>
              <a:t>Whats</a:t>
            </a:r>
            <a:r>
              <a:rPr lang="en-US" baseline="0" dirty="0"/>
              <a:t> the relationship the information has with ice cream sales?</a:t>
            </a:r>
          </a:p>
          <a:p>
            <a:r>
              <a:rPr lang="en-US" baseline="0" dirty="0"/>
              <a:t>Temp goes up? Sales go up.  Temp goes down? Sales go down.  Positive relationship</a:t>
            </a:r>
          </a:p>
          <a:p>
            <a:r>
              <a:rPr lang="en-US" baseline="0" dirty="0"/>
              <a:t>Price goes up?  Sales go down.  Price goes down?  Sales go up.  Negative relationship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7232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3277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31975CC-E332-43B8-8DCA-DDD4F6FC02B1}" type="slidenum">
              <a:rPr lang="en-US" altLang="en-US">
                <a:latin typeface="Calibri" panose="020F0502020204030204" pitchFamily="34" charset="0"/>
              </a:rPr>
              <a:pPr eaLnBrk="1" hangingPunct="1"/>
              <a:t>11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0215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Logit = log odds = logarithm of the odds p/(1 − p) </a:t>
            </a:r>
          </a:p>
          <a:p>
            <a:pPr eaLnBrk="1" hangingPunct="1">
              <a:spcBef>
                <a:spcPct val="0"/>
              </a:spcBef>
            </a:pPr>
            <a:endParaRPr lang="en-US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Ln(p/(1-p) = b0 + b1 +</a:t>
            </a:r>
            <a:r>
              <a:rPr lang="en-US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b2 …e</a:t>
            </a:r>
          </a:p>
          <a:p>
            <a:pPr eaLnBrk="1" hangingPunct="1">
              <a:spcBef>
                <a:spcPct val="0"/>
              </a:spcBef>
            </a:pPr>
            <a:endParaRPr lang="en-US" altLang="en-US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eaLnBrk="1" hangingPunct="1">
              <a:spcBef>
                <a:spcPct val="0"/>
              </a:spcBef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 is defined as the probability that Y=1 then we take the log odds</a:t>
            </a:r>
            <a:endParaRPr lang="en-US" altLang="en-US" dirty="0"/>
          </a:p>
        </p:txBody>
      </p:sp>
      <p:sp>
        <p:nvSpPr>
          <p:cNvPr id="3277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31975CC-E332-43B8-8DCA-DDD4F6FC02B1}" type="slidenum">
              <a:rPr lang="en-US" altLang="en-US">
                <a:latin typeface="Calibri" panose="020F0502020204030204" pitchFamily="34" charset="0"/>
              </a:rPr>
              <a:pPr eaLnBrk="1" hangingPunct="1"/>
              <a:t>22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56946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t>5/28/23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882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080030"/>
            <a:ext cx="7886700" cy="461738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A29D-D431-42FE-B7B6-AAE4454C77D3}" type="datetime1">
              <a:rPr lang="en-US" smtClean="0"/>
              <a:t>5/28/23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545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1209822"/>
            <a:ext cx="1971675" cy="4487594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223889"/>
            <a:ext cx="5800725" cy="447488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8A1E-EA8F-46C1-B891-AE0C00D9C314}" type="datetime1">
              <a:rPr lang="en-US" smtClean="0"/>
              <a:t>5/28/23</a:t>
            </a:fld>
            <a:endParaRPr lang="en-US"/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828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1347"/>
            <a:ext cx="7886700" cy="5120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5/28/23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896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1074-1C18-4AE7-957D-F18524378C85}" type="datetime1">
              <a:rPr lang="en-US" smtClean="0"/>
              <a:t>5/28/23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45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92583"/>
            <a:ext cx="3886200" cy="4476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92583"/>
            <a:ext cx="3886200" cy="4476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256C-8D9A-4404-B47D-41A1AE514425}" type="datetime1">
              <a:rPr lang="en-US" smtClean="0"/>
              <a:t>5/28/23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321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32519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956431"/>
            <a:ext cx="3868340" cy="37128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32519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956431"/>
            <a:ext cx="3887391" cy="37128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2154-9035-4012-8189-BAAB61C5A5EE}" type="datetime1">
              <a:rPr lang="en-US" smtClean="0"/>
              <a:t>5/28/23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502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5/28/23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218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E382-4F61-4E24-BE1A-377EC83D0E3A}" type="datetime1">
              <a:rPr lang="en-US" smtClean="0"/>
              <a:t>5/28/23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334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083212"/>
            <a:ext cx="4629150" cy="461420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097279"/>
            <a:ext cx="2949178" cy="460142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ED6-FC16-45B9-B8C4-2BC5DBA88325}" type="datetime1">
              <a:rPr lang="en-US" smtClean="0"/>
              <a:t>5/28/23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237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1139483"/>
            <a:ext cx="4629150" cy="451572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181686"/>
            <a:ext cx="2949178" cy="4477782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512B-4F1D-43D7-8819-2F53FEF69650}" type="datetime1">
              <a:rPr lang="en-US" smtClean="0"/>
              <a:t>5/28/23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247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08176"/>
            <a:ext cx="7886700" cy="512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37B94-E2BF-44DC-ADC5-B05FC9934E9D}" type="datetime1">
              <a:rPr lang="en-US" smtClean="0"/>
              <a:t>5/28/23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pic>
        <p:nvPicPr>
          <p:cNvPr id="7" name="Picture 4" descr="Image result for gserm"/>
          <p:cNvPicPr>
            <a:picLocks noChangeAspect="1" noChangeArrowheads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913"/>
          <a:stretch/>
        </p:blipFill>
        <p:spPr bwMode="auto">
          <a:xfrm>
            <a:off x="8182940" y="6288258"/>
            <a:ext cx="961060" cy="534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209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fivethirtyeight.com/features/how-a-data-scientist-whod-never-heard-of-basketball-mastered-march-madness/" TargetMode="Externa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GSERM: Text Mining &amp; NLP</a:t>
            </a:r>
            <a:br>
              <a:rPr lang="en-US"/>
            </a:br>
            <a:r>
              <a:rPr lang="en-US"/>
              <a:t>ElasticNet Regression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Ted Kwartler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pPr/>
              <a:t>5/28/23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304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5/28/23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394623"/>
            <a:ext cx="9144000" cy="591477"/>
          </a:xfrm>
        </p:spPr>
        <p:txBody>
          <a:bodyPr/>
          <a:lstStyle/>
          <a:p>
            <a:r>
              <a:rPr lang="en-US" sz="3200"/>
              <a:t>The linear combination equation captures information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200400"/>
            <a:ext cx="625157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762000" y="2743200"/>
            <a:ext cx="1143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outcome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3810000" y="2667000"/>
            <a:ext cx="1524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coefficients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1143000" y="4114800"/>
            <a:ext cx="1219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constant</a:t>
            </a:r>
          </a:p>
        </p:txBody>
      </p:sp>
      <p:sp>
        <p:nvSpPr>
          <p:cNvPr id="10" name="TextBox 10"/>
          <p:cNvSpPr txBox="1">
            <a:spLocks noChangeArrowheads="1"/>
          </p:cNvSpPr>
          <p:nvPr/>
        </p:nvSpPr>
        <p:spPr bwMode="auto">
          <a:xfrm>
            <a:off x="3733800" y="4800600"/>
            <a:ext cx="1600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predictors</a:t>
            </a:r>
          </a:p>
        </p:txBody>
      </p:sp>
      <p:sp>
        <p:nvSpPr>
          <p:cNvPr id="11" name="TextBox 11"/>
          <p:cNvSpPr txBox="1">
            <a:spLocks noChangeArrowheads="1"/>
          </p:cNvSpPr>
          <p:nvPr/>
        </p:nvSpPr>
        <p:spPr bwMode="auto">
          <a:xfrm>
            <a:off x="6781800" y="4191000"/>
            <a:ext cx="1676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error (noise)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447800" y="3124200"/>
            <a:ext cx="1524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3124200" y="3124200"/>
            <a:ext cx="8382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4114800" y="3124200"/>
            <a:ext cx="1524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876800" y="3124200"/>
            <a:ext cx="7620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3352800" y="3810000"/>
            <a:ext cx="53340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4267200" y="3810000"/>
            <a:ext cx="7620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4800600" y="3810000"/>
            <a:ext cx="83820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1981200" y="3810000"/>
            <a:ext cx="3048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 flipV="1">
            <a:off x="6781800" y="3810000"/>
            <a:ext cx="3048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5CEAD72-6A90-B14E-BDC8-D99A947BC602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37E0CA4-7D82-764E-9AC0-55FB214F9D2E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ooter Placeholder 3">
            <a:extLst>
              <a:ext uri="{FF2B5EF4-FFF2-40B4-BE49-F238E27FC236}">
                <a16:creationId xmlns:a16="http://schemas.microsoft.com/office/drawing/2014/main" id="{D6BD766B-1A0F-0E48-9B8C-661144D0BF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1539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Regression Equation Review</a:t>
            </a:r>
            <a:endParaRPr lang="en-US" altLang="en-US" dirty="0"/>
          </a:p>
        </p:txBody>
      </p:sp>
      <p:sp>
        <p:nvSpPr>
          <p:cNvPr id="14" name="Date Placeholder 4">
            <a:extLst>
              <a:ext uri="{FF2B5EF4-FFF2-40B4-BE49-F238E27FC236}">
                <a16:creationId xmlns:a16="http://schemas.microsoft.com/office/drawing/2014/main" id="{63BE0015-3669-4B61-838B-4CD1B6B72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E99B-5349-415A-8E56-8E989211A366}" type="datetime1">
              <a:rPr lang="en-US" smtClean="0"/>
              <a:pPr/>
              <a:t>5/28/23</a:t>
            </a:fld>
            <a:endParaRPr lang="en-US"/>
          </a:p>
        </p:txBody>
      </p:sp>
      <p:sp>
        <p:nvSpPr>
          <p:cNvPr id="15" name="Footer Placeholder 5">
            <a:extLst>
              <a:ext uri="{FF2B5EF4-FFF2-40B4-BE49-F238E27FC236}">
                <a16:creationId xmlns:a16="http://schemas.microsoft.com/office/drawing/2014/main" id="{25041F19-D13B-42E7-BAA8-42A5CD2716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16" name="Slide Number Placeholder 6">
            <a:extLst>
              <a:ext uri="{FF2B5EF4-FFF2-40B4-BE49-F238E27FC236}">
                <a16:creationId xmlns:a16="http://schemas.microsoft.com/office/drawing/2014/main" id="{57FD63EC-965B-4FC7-B0F9-A4AECBAF08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11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281351" y="2746056"/>
            <a:ext cx="8515114" cy="1365889"/>
            <a:chOff x="645459" y="1707664"/>
            <a:chExt cx="7731796" cy="1596689"/>
          </a:xfrm>
        </p:grpSpPr>
        <p:pic>
          <p:nvPicPr>
            <p:cNvPr id="10" name="Shape 3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196255" y="1707664"/>
              <a:ext cx="735041" cy="1596689"/>
            </a:xfrm>
            <a:prstGeom prst="rect">
              <a:avLst/>
            </a:prstGeom>
            <a:noFill/>
            <a:ln>
              <a:noFill/>
            </a:ln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Shape 319"/>
                <p:cNvSpPr txBox="1"/>
                <p:nvPr/>
              </p:nvSpPr>
              <p:spPr>
                <a:xfrm>
                  <a:off x="1865295" y="2248718"/>
                  <a:ext cx="6511960" cy="504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t" anchorCtr="0">
                  <a:noAutofit/>
                </a:bodyPr>
                <a:lstStyle/>
                <a:p>
                  <a:r>
                    <a:rPr lang="en" sz="2400" dirty="0">
                      <a:latin typeface="Open Sans"/>
                      <a:ea typeface="Open Sans"/>
                      <a:cs typeface="Open Sans"/>
                      <a:sym typeface="Open Sans"/>
                    </a:rPr>
                    <a:t>=</a:t>
                  </a:r>
                  <a:r>
                    <a:rPr lang="el-GR" sz="2400" dirty="0"/>
                    <a:t> </a:t>
                  </a:r>
                  <a14:m>
                    <m:oMath xmlns:m="http://schemas.openxmlformats.org/officeDocument/2006/math">
                      <m:r>
                        <a:rPr lang="el-GR" sz="2400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en" sz="2400" dirty="0">
                      <a:latin typeface="Open Sans"/>
                      <a:ea typeface="Open Sans"/>
                      <a:cs typeface="Open Sans"/>
                      <a:sym typeface="Open Sans"/>
                    </a:rPr>
                    <a:t> +</a:t>
                  </a:r>
                  <a:r>
                    <a:rPr lang="el-GR" sz="2400" dirty="0"/>
                    <a:t> </a:t>
                  </a:r>
                  <a14:m>
                    <m:oMath xmlns:m="http://schemas.openxmlformats.org/officeDocument/2006/math">
                      <m:r>
                        <a:rPr lang="el-GR" sz="2400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en" sz="2400" dirty="0">
                      <a:latin typeface="Open Sans"/>
                      <a:ea typeface="Open Sans"/>
                      <a:cs typeface="Open Sans"/>
                      <a:sym typeface="Open Sans"/>
                    </a:rPr>
                    <a:t>*temperature +</a:t>
                  </a:r>
                  <a:r>
                    <a:rPr lang="el-GR" sz="2400" dirty="0"/>
                    <a:t> </a:t>
                  </a:r>
                  <a14:m>
                    <m:oMath xmlns:m="http://schemas.openxmlformats.org/officeDocument/2006/math">
                      <m:r>
                        <a:rPr lang="el-GR" sz="2400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en" sz="2400" dirty="0">
                      <a:latin typeface="Open Sans"/>
                      <a:ea typeface="Open Sans"/>
                      <a:cs typeface="Open Sans"/>
                      <a:sym typeface="Open Sans"/>
                    </a:rPr>
                    <a:t>*day +</a:t>
                  </a:r>
                  <a:r>
                    <a:rPr lang="el-GR" sz="2400" dirty="0"/>
                    <a:t> </a:t>
                  </a:r>
                  <a14:m>
                    <m:oMath xmlns:m="http://schemas.openxmlformats.org/officeDocument/2006/math">
                      <m:r>
                        <a:rPr lang="el-GR" sz="2400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en" sz="2400" dirty="0">
                      <a:latin typeface="Open Sans"/>
                      <a:ea typeface="Open Sans"/>
                      <a:cs typeface="Open Sans"/>
                      <a:sym typeface="Open Sans"/>
                    </a:rPr>
                    <a:t>*price + error</a:t>
                  </a:r>
                </a:p>
              </p:txBody>
            </p:sp>
          </mc:Choice>
          <mc:Fallback xmlns="">
            <p:sp>
              <p:nvSpPr>
                <p:cNvPr id="11" name="Shape 3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295" y="2248718"/>
                  <a:ext cx="6511960" cy="50460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361" t="-2817" b="-46479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Shape 320"/>
            <p:cNvSpPr txBox="1"/>
            <p:nvPr/>
          </p:nvSpPr>
          <p:spPr>
            <a:xfrm>
              <a:off x="645459" y="1967364"/>
              <a:ext cx="686582" cy="70643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algn="ctr"/>
              <a:r>
                <a:rPr lang="en" sz="2400" dirty="0">
                  <a:latin typeface="Open Sans"/>
                  <a:ea typeface="Open Sans"/>
                  <a:cs typeface="Open Sans"/>
                  <a:sym typeface="Open Sans"/>
                </a:rPr>
                <a:t>#</a:t>
              </a:r>
            </a:p>
          </p:txBody>
        </p:sp>
      </p:grpSp>
      <p:sp>
        <p:nvSpPr>
          <p:cNvPr id="6" name="Rectangle 5"/>
          <p:cNvSpPr/>
          <p:nvPr/>
        </p:nvSpPr>
        <p:spPr>
          <a:xfrm>
            <a:off x="492369" y="1339687"/>
            <a:ext cx="2743200" cy="211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Regression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273669" y="1349212"/>
            <a:ext cx="4754880" cy="21101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How Many Cones?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C85B724-6ACD-6246-80B2-C0403B75ACBE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73F199F-5569-194A-91C0-C35500FD11BC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98112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5/28/23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Let’s Practice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245350" y="6356350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1026" name="Picture 2" descr="Image result for cart before the horse me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9350" y="1740694"/>
            <a:ext cx="4845300" cy="3376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71501" y="1185863"/>
            <a:ext cx="28618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/>
              <a:t>Open </a:t>
            </a:r>
            <a:r>
              <a:rPr lang="en-US" sz="2400" u="sng" dirty="0" err="1"/>
              <a:t>A_Regression.R</a:t>
            </a:r>
            <a:endParaRPr lang="en-US" sz="2400" u="sng" dirty="0"/>
          </a:p>
        </p:txBody>
      </p:sp>
      <p:sp>
        <p:nvSpPr>
          <p:cNvPr id="7" name="TextBox 6"/>
          <p:cNvSpPr txBox="1"/>
          <p:nvPr/>
        </p:nvSpPr>
        <p:spPr>
          <a:xfrm>
            <a:off x="2322538" y="5619404"/>
            <a:ext cx="4498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Predict Diamond Prices with linear regression.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40EA7CF-7C85-6C46-8297-0D6E255502E0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5F9567F-C37F-FE44-85AA-6F46BCA481AD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73087149-DB3A-244E-8D9D-0ECD6ABDEC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6333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r="6217"/>
          <a:stretch/>
        </p:blipFill>
        <p:spPr>
          <a:xfrm>
            <a:off x="256675" y="2051512"/>
            <a:ext cx="4919624" cy="3355674"/>
          </a:xfrm>
          <a:prstGeom prst="rect">
            <a:avLst/>
          </a:prstGeom>
        </p:spPr>
      </p:pic>
      <p:sp>
        <p:nvSpPr>
          <p:cNvPr id="8" name="Date Placeholder 4">
            <a:extLst>
              <a:ext uri="{FF2B5EF4-FFF2-40B4-BE49-F238E27FC236}">
                <a16:creationId xmlns:a16="http://schemas.microsoft.com/office/drawing/2014/main" id="{426A7D0B-55AC-40B0-AF34-184DF41C8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E99B-5349-415A-8E56-8E989211A366}" type="datetime1">
              <a:rPr lang="en-US" smtClean="0"/>
              <a:pPr/>
              <a:t>5/28/23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Linear Regression</a:t>
            </a:r>
            <a:endParaRPr lang="en-US" dirty="0"/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7882EB1D-E4F6-43E0-AE5A-D73ABBA4AB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E4654999-DD13-4EEC-8244-871A049990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519651" y="2377439"/>
            <a:ext cx="32419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predictions is continuous…it continues forever.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54DB1FE-3240-7443-8B59-0DC900EB7AAE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DF963FF-FF28-3845-83A0-2757F17D503C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57148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5/28/23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365126"/>
            <a:ext cx="9144000" cy="591477"/>
          </a:xfrm>
        </p:spPr>
        <p:txBody>
          <a:bodyPr/>
          <a:lstStyle/>
          <a:p>
            <a:r>
              <a:rPr lang="en-US" dirty="0"/>
              <a:t>Minimizing the Sum of Ordinary Least Squared Errors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374" y="1870573"/>
            <a:ext cx="4942950" cy="359975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935287" y="2411249"/>
            <a:ext cx="220810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Equation:</a:t>
            </a:r>
          </a:p>
          <a:p>
            <a:r>
              <a:rPr lang="en-US" dirty="0"/>
              <a:t>Y= 0 +(0*x)</a:t>
            </a:r>
          </a:p>
          <a:p>
            <a:endParaRPr lang="en-US" dirty="0"/>
          </a:p>
          <a:p>
            <a:r>
              <a:rPr lang="en-US" dirty="0"/>
              <a:t>Beta “Naught” = 0 </a:t>
            </a:r>
          </a:p>
          <a:p>
            <a:r>
              <a:rPr lang="en-US" i="1" dirty="0"/>
              <a:t>Intercept is 0</a:t>
            </a:r>
          </a:p>
          <a:p>
            <a:endParaRPr lang="en-US" dirty="0"/>
          </a:p>
          <a:p>
            <a:r>
              <a:rPr lang="en-US" dirty="0"/>
              <a:t>X beta coefficient = 0 </a:t>
            </a:r>
          </a:p>
          <a:p>
            <a:r>
              <a:rPr lang="en-US" i="1" dirty="0"/>
              <a:t>No slope</a:t>
            </a:r>
          </a:p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267532" y="1251276"/>
            <a:ext cx="3192087" cy="51539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Red line is the predicted outcome</a:t>
            </a:r>
          </a:p>
        </p:txBody>
      </p:sp>
      <p:sp>
        <p:nvSpPr>
          <p:cNvPr id="9" name="Rectangle 8"/>
          <p:cNvSpPr/>
          <p:nvPr/>
        </p:nvSpPr>
        <p:spPr>
          <a:xfrm>
            <a:off x="99750" y="1252662"/>
            <a:ext cx="3192087" cy="51261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Blue points Y Values represent actual outcome.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394803" y="1339694"/>
            <a:ext cx="769763" cy="338554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MINUS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562584" y="1339694"/>
            <a:ext cx="1516825" cy="338554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Equals the Error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A6364B2-BE15-5A49-8353-421DDA111A18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8A56E27-82CD-0041-8360-5B1AFEF561DC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5359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5/28/23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Big Errors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374" y="1421129"/>
            <a:ext cx="4942950" cy="359975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935287" y="1961805"/>
            <a:ext cx="220810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Equation:</a:t>
            </a:r>
          </a:p>
          <a:p>
            <a:r>
              <a:rPr lang="en-US" dirty="0"/>
              <a:t>Y= 0 +(0*x)</a:t>
            </a:r>
          </a:p>
          <a:p>
            <a:endParaRPr lang="en-US" dirty="0"/>
          </a:p>
          <a:p>
            <a:r>
              <a:rPr lang="en-US" dirty="0"/>
              <a:t>Beta “Naught” = 0 </a:t>
            </a:r>
          </a:p>
          <a:p>
            <a:r>
              <a:rPr lang="en-US" i="1" dirty="0"/>
              <a:t>Intercept is 0</a:t>
            </a:r>
          </a:p>
          <a:p>
            <a:endParaRPr lang="en-US" dirty="0"/>
          </a:p>
          <a:p>
            <a:r>
              <a:rPr lang="en-US" dirty="0"/>
              <a:t>X beta coefficient = 0 </a:t>
            </a:r>
          </a:p>
          <a:p>
            <a:r>
              <a:rPr lang="en-US" i="1" dirty="0"/>
              <a:t>No slope</a:t>
            </a:r>
          </a:p>
          <a:p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4203349" y="2067339"/>
            <a:ext cx="133004" cy="997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4277080" y="2219862"/>
            <a:ext cx="0" cy="2199738"/>
          </a:xfrm>
          <a:prstGeom prst="straightConnector1">
            <a:avLst/>
          </a:prstGeom>
          <a:ln w="28575"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3071810" y="3086100"/>
            <a:ext cx="13317" cy="1371600"/>
          </a:xfrm>
          <a:prstGeom prst="straightConnector1">
            <a:avLst/>
          </a:prstGeom>
          <a:ln w="28575"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2996076" y="3005511"/>
            <a:ext cx="133004" cy="997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2412401" y="2902557"/>
            <a:ext cx="133004" cy="997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/>
          <p:nvPr/>
        </p:nvCxnSpPr>
        <p:spPr>
          <a:xfrm flipH="1" flipV="1">
            <a:off x="2476500" y="3009900"/>
            <a:ext cx="1" cy="1428750"/>
          </a:xfrm>
          <a:prstGeom prst="straightConnector1">
            <a:avLst/>
          </a:prstGeom>
          <a:ln w="28575"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898374" y="4438650"/>
            <a:ext cx="0" cy="210326"/>
          </a:xfrm>
          <a:prstGeom prst="straightConnector1">
            <a:avLst/>
          </a:prstGeom>
          <a:ln w="28575"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1814976" y="4615236"/>
            <a:ext cx="133004" cy="997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53B23C6-A363-3A4B-8740-C49510803498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B25B6C3-EA30-AC4B-A4FC-E945F54D471D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2900B9AB-E4C1-8643-A8D3-FCE54C2E04C5}"/>
              </a:ext>
            </a:extLst>
          </p:cNvPr>
          <p:cNvSpPr/>
          <p:nvPr/>
        </p:nvSpPr>
        <p:spPr>
          <a:xfrm>
            <a:off x="4267532" y="1127291"/>
            <a:ext cx="3192087" cy="51539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Red line is the predicted outcome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B1E1AF1-53D7-A541-85E5-859D2AD603B6}"/>
              </a:ext>
            </a:extLst>
          </p:cNvPr>
          <p:cNvSpPr/>
          <p:nvPr/>
        </p:nvSpPr>
        <p:spPr>
          <a:xfrm>
            <a:off x="99750" y="1128677"/>
            <a:ext cx="3192087" cy="51261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Blue points Y Values represent actual outcome.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160699F-E11C-A040-BEB0-02B49E2E3576}"/>
              </a:ext>
            </a:extLst>
          </p:cNvPr>
          <p:cNvSpPr txBox="1"/>
          <p:nvPr/>
        </p:nvSpPr>
        <p:spPr>
          <a:xfrm>
            <a:off x="3394803" y="1215709"/>
            <a:ext cx="769763" cy="338554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MINUS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CF00B53-326A-ED4F-868F-B055ADC571F4}"/>
              </a:ext>
            </a:extLst>
          </p:cNvPr>
          <p:cNvSpPr txBox="1"/>
          <p:nvPr/>
        </p:nvSpPr>
        <p:spPr>
          <a:xfrm>
            <a:off x="7562584" y="1215709"/>
            <a:ext cx="1516825" cy="338554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Equals the Error</a:t>
            </a:r>
          </a:p>
        </p:txBody>
      </p:sp>
    </p:spTree>
    <p:extLst>
      <p:ext uri="{BB962C8B-B14F-4D97-AF65-F5344CB8AC3E}">
        <p14:creationId xmlns:p14="http://schemas.microsoft.com/office/powerpoint/2010/main" val="1140499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5/28/23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 what is really going on?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16</a:t>
            </a:fld>
            <a:endParaRPr lang="en-US"/>
          </a:p>
        </p:txBody>
      </p:sp>
      <p:pic>
        <p:nvPicPr>
          <p:cNvPr id="1026" name="Picture 2" descr="Image result for linear regression 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5100" y="1081289"/>
            <a:ext cx="5353801" cy="4015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315884" y="1081218"/>
            <a:ext cx="8512233" cy="4996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The algorithm is optimizing the inputs and weights (beta’s) to </a:t>
            </a:r>
            <a:r>
              <a:rPr lang="en-US" sz="1600" b="1" dirty="0">
                <a:solidFill>
                  <a:schemeClr val="accent1"/>
                </a:solidFill>
              </a:rPr>
              <a:t>minimize the sum of squared errors</a:t>
            </a:r>
            <a:r>
              <a:rPr lang="en-US" sz="1600" dirty="0">
                <a:solidFill>
                  <a:schemeClr val="tx1"/>
                </a:solidFill>
              </a:rPr>
              <a:t>. 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This is called “ordinary least squares (OLS).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BAF5988-CFF2-CF45-8152-B5C1FD1B51F4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733890B-9424-1149-BA60-87FA559E7275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48883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C338A7-2631-4CAB-8FD1-FA2B9EFBD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5/28/23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ED96815-0C83-42CE-AC07-527ACA7FA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B_Regression_v1.R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12987C-E3A6-42DD-AFFF-EB8A2EBC49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AE7633-B0A8-4E26-B238-66B7D58C33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17</a:t>
            </a:fld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2AA9403-8033-6A46-8310-CE6741106277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B668BBE-B24A-BD43-AED1-831C03D746CB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01782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915" y="1306930"/>
            <a:ext cx="6315075" cy="462915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5/28/23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Highlights of a fit summary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18</a:t>
            </a:fld>
            <a:endParaRPr lang="en-US"/>
          </a:p>
        </p:txBody>
      </p:sp>
      <p:cxnSp>
        <p:nvCxnSpPr>
          <p:cNvPr id="10" name="Straight Arrow Connector 9"/>
          <p:cNvCxnSpPr>
            <a:stCxn id="16" idx="3"/>
            <a:endCxn id="13" idx="2"/>
          </p:cNvCxnSpPr>
          <p:nvPr/>
        </p:nvCxnSpPr>
        <p:spPr>
          <a:xfrm flipV="1">
            <a:off x="3064042" y="2011680"/>
            <a:ext cx="4882925" cy="1936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7065818" y="1496291"/>
            <a:ext cx="1762298" cy="5153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Treated Variable Names i.e. informative features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1097280" y="2826327"/>
            <a:ext cx="1966762" cy="22429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83B008A-FAA6-EF4B-8FC5-AA7CC51E5712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CCFCEAD-9FFF-984C-A9A9-9AA60B6B393D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06850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4462" y="1114425"/>
            <a:ext cx="6315075" cy="462915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5/28/23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Highlights of a fit summary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19</a:t>
            </a:fld>
            <a:endParaRPr lang="en-US"/>
          </a:p>
        </p:txBody>
      </p:sp>
      <p:cxnSp>
        <p:nvCxnSpPr>
          <p:cNvPr id="10" name="Straight Arrow Connector 9"/>
          <p:cNvCxnSpPr>
            <a:stCxn id="16" idx="3"/>
            <a:endCxn id="13" idx="2"/>
          </p:cNvCxnSpPr>
          <p:nvPr/>
        </p:nvCxnSpPr>
        <p:spPr>
          <a:xfrm flipV="1">
            <a:off x="4344780" y="2011680"/>
            <a:ext cx="3602187" cy="1689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7065818" y="1496291"/>
            <a:ext cx="1762298" cy="5153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Coefficients or Beta values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3114502" y="2537569"/>
            <a:ext cx="1230278" cy="232756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31EC679-A7DA-BB49-B2C7-101E0D399ACD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52551E-DF8F-1C4D-9FC3-5A96A11AC20F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623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EBB200-FD53-443C-A445-1CEB0D6AF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5/28/23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3278885-94D7-46C5-A6EF-8284E42A9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Learning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8E2758-EAB0-48B2-A657-DA1A3686F6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3D23F0-EACF-4BCF-928D-60A2538E15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Shape 278">
            <a:extLst>
              <a:ext uri="{FF2B5EF4-FFF2-40B4-BE49-F238E27FC236}">
                <a16:creationId xmlns:a16="http://schemas.microsoft.com/office/drawing/2014/main" id="{914AFED0-5CA1-4EEB-B9AD-33A2C567EACA}"/>
              </a:ext>
            </a:extLst>
          </p:cNvPr>
          <p:cNvSpPr txBox="1"/>
          <p:nvPr/>
        </p:nvSpPr>
        <p:spPr>
          <a:xfrm>
            <a:off x="206000" y="1107533"/>
            <a:ext cx="8778300" cy="44152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Inferring a function from labeled data.</a:t>
            </a:r>
          </a:p>
        </p:txBody>
      </p:sp>
      <p:sp>
        <p:nvSpPr>
          <p:cNvPr id="7" name="Shape 279">
            <a:extLst>
              <a:ext uri="{FF2B5EF4-FFF2-40B4-BE49-F238E27FC236}">
                <a16:creationId xmlns:a16="http://schemas.microsoft.com/office/drawing/2014/main" id="{5FF15F1E-6456-4033-AED8-8A1E1406D2ED}"/>
              </a:ext>
            </a:extLst>
          </p:cNvPr>
          <p:cNvSpPr txBox="1"/>
          <p:nvPr/>
        </p:nvSpPr>
        <p:spPr>
          <a:xfrm>
            <a:off x="206100" y="1557009"/>
            <a:ext cx="8778300" cy="246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200" i="1" dirty="0">
                <a:latin typeface="Open Sans"/>
                <a:ea typeface="Open Sans"/>
                <a:cs typeface="Open Sans"/>
                <a:sym typeface="Open Sans"/>
              </a:rPr>
              <a:t>“Learn from telling”, “Look at my data and I will tell you what to predict”</a:t>
            </a:r>
          </a:p>
        </p:txBody>
      </p:sp>
      <p:grpSp>
        <p:nvGrpSpPr>
          <p:cNvPr id="8" name="Shape 280">
            <a:extLst>
              <a:ext uri="{FF2B5EF4-FFF2-40B4-BE49-F238E27FC236}">
                <a16:creationId xmlns:a16="http://schemas.microsoft.com/office/drawing/2014/main" id="{89D91387-F3AF-4970-B655-1BAB74AD1B9B}"/>
              </a:ext>
            </a:extLst>
          </p:cNvPr>
          <p:cNvGrpSpPr/>
          <p:nvPr/>
        </p:nvGrpSpPr>
        <p:grpSpPr>
          <a:xfrm>
            <a:off x="325016" y="2776109"/>
            <a:ext cx="980217" cy="916620"/>
            <a:chOff x="4044175" y="930800"/>
            <a:chExt cx="806099" cy="730199"/>
          </a:xfrm>
        </p:grpSpPr>
        <p:sp>
          <p:nvSpPr>
            <p:cNvPr id="9" name="Shape 281">
              <a:extLst>
                <a:ext uri="{FF2B5EF4-FFF2-40B4-BE49-F238E27FC236}">
                  <a16:creationId xmlns:a16="http://schemas.microsoft.com/office/drawing/2014/main" id="{9466159C-F683-4701-8EE6-240B15CE49CE}"/>
                </a:ext>
              </a:extLst>
            </p:cNvPr>
            <p:cNvSpPr/>
            <p:nvPr/>
          </p:nvSpPr>
          <p:spPr>
            <a:xfrm>
              <a:off x="4044175" y="1017125"/>
              <a:ext cx="136499" cy="64379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0" name="Shape 282">
              <a:extLst>
                <a:ext uri="{FF2B5EF4-FFF2-40B4-BE49-F238E27FC236}">
                  <a16:creationId xmlns:a16="http://schemas.microsoft.com/office/drawing/2014/main" id="{397336C6-986A-4222-8529-A81F1650FA7C}"/>
                </a:ext>
              </a:extLst>
            </p:cNvPr>
            <p:cNvSpPr/>
            <p:nvPr/>
          </p:nvSpPr>
          <p:spPr>
            <a:xfrm>
              <a:off x="4267375" y="1300350"/>
              <a:ext cx="136499" cy="3606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1" name="Shape 283">
              <a:extLst>
                <a:ext uri="{FF2B5EF4-FFF2-40B4-BE49-F238E27FC236}">
                  <a16:creationId xmlns:a16="http://schemas.microsoft.com/office/drawing/2014/main" id="{BAA57546-2820-4A33-AA79-9E90A0CC752B}"/>
                </a:ext>
              </a:extLst>
            </p:cNvPr>
            <p:cNvSpPr/>
            <p:nvPr/>
          </p:nvSpPr>
          <p:spPr>
            <a:xfrm>
              <a:off x="4490575" y="930800"/>
              <a:ext cx="136499" cy="73019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" name="Shape 284">
              <a:extLst>
                <a:ext uri="{FF2B5EF4-FFF2-40B4-BE49-F238E27FC236}">
                  <a16:creationId xmlns:a16="http://schemas.microsoft.com/office/drawing/2014/main" id="{207050D0-A7CB-4C7B-A0BF-FEF395EEF480}"/>
                </a:ext>
              </a:extLst>
            </p:cNvPr>
            <p:cNvSpPr/>
            <p:nvPr/>
          </p:nvSpPr>
          <p:spPr>
            <a:xfrm>
              <a:off x="4713775" y="1070600"/>
              <a:ext cx="136499" cy="59039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13" name="Shape 285">
            <a:extLst>
              <a:ext uri="{FF2B5EF4-FFF2-40B4-BE49-F238E27FC236}">
                <a16:creationId xmlns:a16="http://schemas.microsoft.com/office/drawing/2014/main" id="{C4E3B576-7840-41EE-B54D-02E70DEFD9F5}"/>
              </a:ext>
            </a:extLst>
          </p:cNvPr>
          <p:cNvSpPr txBox="1"/>
          <p:nvPr/>
        </p:nvSpPr>
        <p:spPr>
          <a:xfrm>
            <a:off x="395900" y="1889388"/>
            <a:ext cx="1184400" cy="43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u="sng" dirty="0">
                <a:latin typeface="Open Sans"/>
                <a:ea typeface="Open Sans"/>
                <a:cs typeface="Open Sans"/>
                <a:sym typeface="Open Sans"/>
              </a:rPr>
              <a:t>Data Setup</a:t>
            </a:r>
          </a:p>
        </p:txBody>
      </p:sp>
      <p:sp>
        <p:nvSpPr>
          <p:cNvPr id="14" name="Shape 286">
            <a:extLst>
              <a:ext uri="{FF2B5EF4-FFF2-40B4-BE49-F238E27FC236}">
                <a16:creationId xmlns:a16="http://schemas.microsoft.com/office/drawing/2014/main" id="{26E5CBC5-6D55-4FE8-AD6B-51D531BC4DAF}"/>
              </a:ext>
            </a:extLst>
          </p:cNvPr>
          <p:cNvSpPr txBox="1"/>
          <p:nvPr/>
        </p:nvSpPr>
        <p:spPr>
          <a:xfrm>
            <a:off x="2488678" y="1889388"/>
            <a:ext cx="1006726" cy="43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u="sng" dirty="0">
                <a:latin typeface="Open Sans"/>
                <a:ea typeface="Open Sans"/>
                <a:cs typeface="Open Sans"/>
                <a:sym typeface="Open Sans"/>
              </a:rPr>
              <a:t>Method</a:t>
            </a:r>
          </a:p>
        </p:txBody>
      </p:sp>
      <p:sp>
        <p:nvSpPr>
          <p:cNvPr id="15" name="Shape 287">
            <a:extLst>
              <a:ext uri="{FF2B5EF4-FFF2-40B4-BE49-F238E27FC236}">
                <a16:creationId xmlns:a16="http://schemas.microsoft.com/office/drawing/2014/main" id="{226197BF-BB15-426F-BE12-7DC2402E3B38}"/>
              </a:ext>
            </a:extLst>
          </p:cNvPr>
          <p:cNvSpPr txBox="1"/>
          <p:nvPr/>
        </p:nvSpPr>
        <p:spPr>
          <a:xfrm>
            <a:off x="0" y="3956522"/>
            <a:ext cx="1985963" cy="17643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200" i="1" dirty="0">
                <a:latin typeface="Open Sans"/>
                <a:ea typeface="Open Sans"/>
                <a:cs typeface="Open Sans"/>
                <a:sym typeface="Open Sans"/>
              </a:rPr>
              <a:t>Flat “Excel” file.  Each row is a record or observation.  Each column is an attribute of the record. </a:t>
            </a:r>
          </a:p>
          <a:p>
            <a:endParaRPr lang="en" sz="1200" b="1" i="1" u="sng" dirty="0">
              <a:latin typeface="Open Sans"/>
              <a:ea typeface="Open Sans"/>
              <a:cs typeface="Open Sans"/>
              <a:sym typeface="Open Sans"/>
            </a:endParaRPr>
          </a:p>
          <a:p>
            <a:r>
              <a:rPr lang="en" sz="1200" b="1" i="1" u="sng" dirty="0">
                <a:latin typeface="Open Sans"/>
                <a:ea typeface="Open Sans"/>
                <a:cs typeface="Open Sans"/>
                <a:sym typeface="Open Sans"/>
              </a:rPr>
              <a:t>One column is the outcome, y or target attribute.</a:t>
            </a:r>
          </a:p>
        </p:txBody>
      </p:sp>
      <p:sp>
        <p:nvSpPr>
          <p:cNvPr id="16" name="Shape 288">
            <a:extLst>
              <a:ext uri="{FF2B5EF4-FFF2-40B4-BE49-F238E27FC236}">
                <a16:creationId xmlns:a16="http://schemas.microsoft.com/office/drawing/2014/main" id="{43814FBE-B194-497C-A05C-F36EF7B124A8}"/>
              </a:ext>
            </a:extLst>
          </p:cNvPr>
          <p:cNvSpPr txBox="1"/>
          <p:nvPr/>
        </p:nvSpPr>
        <p:spPr>
          <a:xfrm>
            <a:off x="2209942" y="3956523"/>
            <a:ext cx="1564199" cy="94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200" i="1">
                <a:latin typeface="Open Sans"/>
                <a:ea typeface="Open Sans"/>
                <a:cs typeface="Open Sans"/>
                <a:sym typeface="Open Sans"/>
              </a:rPr>
              <a:t>Modeling e.g. K-NN, linear regression,  decision tree, random forest etc.</a:t>
            </a:r>
          </a:p>
        </p:txBody>
      </p:sp>
      <p:sp>
        <p:nvSpPr>
          <p:cNvPr id="17" name="Shape 289">
            <a:extLst>
              <a:ext uri="{FF2B5EF4-FFF2-40B4-BE49-F238E27FC236}">
                <a16:creationId xmlns:a16="http://schemas.microsoft.com/office/drawing/2014/main" id="{0188B232-1AFD-4B8A-8E85-A505C81B5749}"/>
              </a:ext>
            </a:extLst>
          </p:cNvPr>
          <p:cNvSpPr txBox="1"/>
          <p:nvPr/>
        </p:nvSpPr>
        <p:spPr>
          <a:xfrm>
            <a:off x="7154613" y="3956523"/>
            <a:ext cx="1564199" cy="73566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200" i="1" dirty="0">
                <a:latin typeface="Open Sans"/>
                <a:ea typeface="Open Sans"/>
                <a:cs typeface="Open Sans"/>
                <a:sym typeface="Open Sans"/>
              </a:rPr>
              <a:t>Make predictions for the target on the new data.  </a:t>
            </a:r>
          </a:p>
        </p:txBody>
      </p:sp>
      <p:sp>
        <p:nvSpPr>
          <p:cNvPr id="18" name="Shape 290">
            <a:extLst>
              <a:ext uri="{FF2B5EF4-FFF2-40B4-BE49-F238E27FC236}">
                <a16:creationId xmlns:a16="http://schemas.microsoft.com/office/drawing/2014/main" id="{2D2EC717-53D3-4DED-ABBD-FBC1EAEE62D9}"/>
              </a:ext>
            </a:extLst>
          </p:cNvPr>
          <p:cNvSpPr txBox="1"/>
          <p:nvPr/>
        </p:nvSpPr>
        <p:spPr>
          <a:xfrm>
            <a:off x="7133564" y="1889388"/>
            <a:ext cx="1606296" cy="43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u="sng" dirty="0">
                <a:latin typeface="Open Sans"/>
                <a:ea typeface="Open Sans"/>
                <a:cs typeface="Open Sans"/>
                <a:sym typeface="Open Sans"/>
              </a:rPr>
              <a:t>Application</a:t>
            </a:r>
          </a:p>
        </p:txBody>
      </p:sp>
      <p:sp>
        <p:nvSpPr>
          <p:cNvPr id="19" name="Shape 292">
            <a:extLst>
              <a:ext uri="{FF2B5EF4-FFF2-40B4-BE49-F238E27FC236}">
                <a16:creationId xmlns:a16="http://schemas.microsoft.com/office/drawing/2014/main" id="{0656DA3D-C3E5-4017-85BF-E87801ABB5EC}"/>
              </a:ext>
            </a:extLst>
          </p:cNvPr>
          <p:cNvSpPr txBox="1"/>
          <p:nvPr/>
        </p:nvSpPr>
        <p:spPr>
          <a:xfrm>
            <a:off x="4073209" y="1889387"/>
            <a:ext cx="2709599" cy="43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u="sng" dirty="0">
                <a:latin typeface="Open Sans"/>
                <a:ea typeface="Open Sans"/>
                <a:cs typeface="Open Sans"/>
                <a:sym typeface="Open Sans"/>
              </a:rPr>
              <a:t>Business Examples</a:t>
            </a:r>
          </a:p>
        </p:txBody>
      </p:sp>
      <p:sp>
        <p:nvSpPr>
          <p:cNvPr id="20" name="Shape 293">
            <a:extLst>
              <a:ext uri="{FF2B5EF4-FFF2-40B4-BE49-F238E27FC236}">
                <a16:creationId xmlns:a16="http://schemas.microsoft.com/office/drawing/2014/main" id="{831C07E6-2935-43C3-9F17-8F771CA84AD0}"/>
              </a:ext>
            </a:extLst>
          </p:cNvPr>
          <p:cNvSpPr txBox="1"/>
          <p:nvPr/>
        </p:nvSpPr>
        <p:spPr>
          <a:xfrm>
            <a:off x="4117909" y="2631429"/>
            <a:ext cx="2620199" cy="5086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100" b="1" dirty="0">
                <a:latin typeface="Open Sans"/>
                <a:ea typeface="Open Sans"/>
                <a:cs typeface="Open Sans"/>
                <a:sym typeface="Open Sans"/>
              </a:rPr>
              <a:t>Marketing</a:t>
            </a:r>
            <a:r>
              <a:rPr lang="en" sz="1100" dirty="0">
                <a:latin typeface="Open Sans"/>
                <a:ea typeface="Open Sans"/>
                <a:cs typeface="Open Sans"/>
                <a:sym typeface="Open Sans"/>
              </a:rPr>
              <a:t>-Will a customer buy yes or no? How much will a customer spend?</a:t>
            </a:r>
          </a:p>
        </p:txBody>
      </p:sp>
      <p:sp>
        <p:nvSpPr>
          <p:cNvPr id="21" name="Shape 294">
            <a:extLst>
              <a:ext uri="{FF2B5EF4-FFF2-40B4-BE49-F238E27FC236}">
                <a16:creationId xmlns:a16="http://schemas.microsoft.com/office/drawing/2014/main" id="{0121AB00-D320-4AB1-818E-A9C81D4AC036}"/>
              </a:ext>
            </a:extLst>
          </p:cNvPr>
          <p:cNvSpPr txBox="1"/>
          <p:nvPr/>
        </p:nvSpPr>
        <p:spPr>
          <a:xfrm>
            <a:off x="4117909" y="3038642"/>
            <a:ext cx="2620199" cy="701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" sz="11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Operations</a:t>
            </a:r>
            <a:r>
              <a:rPr lang="en" sz="11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- Will an applicant default?  When will a machine break?</a:t>
            </a:r>
          </a:p>
        </p:txBody>
      </p:sp>
      <p:sp>
        <p:nvSpPr>
          <p:cNvPr id="22" name="Shape 296">
            <a:extLst>
              <a:ext uri="{FF2B5EF4-FFF2-40B4-BE49-F238E27FC236}">
                <a16:creationId xmlns:a16="http://schemas.microsoft.com/office/drawing/2014/main" id="{6445DD1F-C5F2-4A5C-96FC-AD9C6A057ACE}"/>
              </a:ext>
            </a:extLst>
          </p:cNvPr>
          <p:cNvSpPr/>
          <p:nvPr/>
        </p:nvSpPr>
        <p:spPr>
          <a:xfrm>
            <a:off x="1444187" y="2789656"/>
            <a:ext cx="165900" cy="9165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pic>
        <p:nvPicPr>
          <p:cNvPr id="23" name="Shape 297">
            <a:extLst>
              <a:ext uri="{FF2B5EF4-FFF2-40B4-BE49-F238E27FC236}">
                <a16:creationId xmlns:a16="http://schemas.microsoft.com/office/drawing/2014/main" id="{4605CDF1-BA5A-44AB-8EB2-9BF8A886E0C0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350849" y="2917298"/>
            <a:ext cx="488781" cy="52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Shape 298">
            <a:extLst>
              <a:ext uri="{FF2B5EF4-FFF2-40B4-BE49-F238E27FC236}">
                <a16:creationId xmlns:a16="http://schemas.microsoft.com/office/drawing/2014/main" id="{67309BC7-34DE-4F5A-9BFE-9C0BCA90456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6246" y="2695546"/>
            <a:ext cx="1571590" cy="12394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" name="Shape 299">
            <a:extLst>
              <a:ext uri="{FF2B5EF4-FFF2-40B4-BE49-F238E27FC236}">
                <a16:creationId xmlns:a16="http://schemas.microsoft.com/office/drawing/2014/main" id="{41316317-FC53-4748-95B7-8CC8A8532066}"/>
              </a:ext>
            </a:extLst>
          </p:cNvPr>
          <p:cNvGrpSpPr/>
          <p:nvPr/>
        </p:nvGrpSpPr>
        <p:grpSpPr>
          <a:xfrm>
            <a:off x="7001844" y="2541497"/>
            <a:ext cx="1869736" cy="1124344"/>
            <a:chOff x="7143751" y="2114551"/>
            <a:chExt cx="1869736" cy="1124344"/>
          </a:xfrm>
        </p:grpSpPr>
        <p:grpSp>
          <p:nvGrpSpPr>
            <p:cNvPr id="26" name="Shape 300">
              <a:extLst>
                <a:ext uri="{FF2B5EF4-FFF2-40B4-BE49-F238E27FC236}">
                  <a16:creationId xmlns:a16="http://schemas.microsoft.com/office/drawing/2014/main" id="{C16932D2-2E6E-4E3E-95DF-170747ED04A3}"/>
                </a:ext>
              </a:extLst>
            </p:cNvPr>
            <p:cNvGrpSpPr/>
            <p:nvPr/>
          </p:nvGrpSpPr>
          <p:grpSpPr>
            <a:xfrm>
              <a:off x="7775499" y="2322154"/>
              <a:ext cx="980207" cy="916741"/>
              <a:chOff x="4044183" y="930773"/>
              <a:chExt cx="806091" cy="730296"/>
            </a:xfrm>
          </p:grpSpPr>
          <p:sp>
            <p:nvSpPr>
              <p:cNvPr id="30" name="Shape 301">
                <a:extLst>
                  <a:ext uri="{FF2B5EF4-FFF2-40B4-BE49-F238E27FC236}">
                    <a16:creationId xmlns:a16="http://schemas.microsoft.com/office/drawing/2014/main" id="{B14D9B44-D24B-4363-A7CA-08F873A55B81}"/>
                  </a:ext>
                </a:extLst>
              </p:cNvPr>
              <p:cNvSpPr/>
              <p:nvPr/>
            </p:nvSpPr>
            <p:spPr>
              <a:xfrm>
                <a:off x="4044183" y="1376474"/>
                <a:ext cx="136499" cy="284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31" name="Shape 302">
                <a:extLst>
                  <a:ext uri="{FF2B5EF4-FFF2-40B4-BE49-F238E27FC236}">
                    <a16:creationId xmlns:a16="http://schemas.microsoft.com/office/drawing/2014/main" id="{E8A3D05E-D2A3-4A73-A968-874034906CF9}"/>
                  </a:ext>
                </a:extLst>
              </p:cNvPr>
              <p:cNvSpPr/>
              <p:nvPr/>
            </p:nvSpPr>
            <p:spPr>
              <a:xfrm>
                <a:off x="4267373" y="930773"/>
                <a:ext cx="136499" cy="730199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32" name="Shape 303">
                <a:extLst>
                  <a:ext uri="{FF2B5EF4-FFF2-40B4-BE49-F238E27FC236}">
                    <a16:creationId xmlns:a16="http://schemas.microsoft.com/office/drawing/2014/main" id="{12759A16-DEA8-4A6A-8994-2C0103C299E6}"/>
                  </a:ext>
                </a:extLst>
              </p:cNvPr>
              <p:cNvSpPr/>
              <p:nvPr/>
            </p:nvSpPr>
            <p:spPr>
              <a:xfrm>
                <a:off x="4490585" y="1190669"/>
                <a:ext cx="136499" cy="470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33" name="Shape 304">
                <a:extLst>
                  <a:ext uri="{FF2B5EF4-FFF2-40B4-BE49-F238E27FC236}">
                    <a16:creationId xmlns:a16="http://schemas.microsoft.com/office/drawing/2014/main" id="{C387BBBD-5D9D-40DB-BE82-9275CD2717C7}"/>
                  </a:ext>
                </a:extLst>
              </p:cNvPr>
              <p:cNvSpPr/>
              <p:nvPr/>
            </p:nvSpPr>
            <p:spPr>
              <a:xfrm>
                <a:off x="4713775" y="1070600"/>
                <a:ext cx="136499" cy="590399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</p:grpSp>
        <p:pic>
          <p:nvPicPr>
            <p:cNvPr id="27" name="Shape 305">
              <a:extLst>
                <a:ext uri="{FF2B5EF4-FFF2-40B4-BE49-F238E27FC236}">
                  <a16:creationId xmlns:a16="http://schemas.microsoft.com/office/drawing/2014/main" id="{E77BFAA6-78F2-4910-945F-9D2682BAD5D5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143751" y="2114551"/>
              <a:ext cx="860362" cy="638998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8" name="Shape 306">
              <a:extLst>
                <a:ext uri="{FF2B5EF4-FFF2-40B4-BE49-F238E27FC236}">
                  <a16:creationId xmlns:a16="http://schemas.microsoft.com/office/drawing/2014/main" id="{821BB7C8-EEAB-4B95-82B3-78E894CF6A80}"/>
                </a:ext>
              </a:extLst>
            </p:cNvPr>
            <p:cNvCxnSpPr>
              <a:endCxn id="29" idx="1"/>
            </p:cNvCxnSpPr>
            <p:nvPr/>
          </p:nvCxnSpPr>
          <p:spPr>
            <a:xfrm>
              <a:off x="7937387" y="2631113"/>
              <a:ext cx="910200" cy="149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sp>
          <p:nvSpPr>
            <p:cNvPr id="29" name="Shape 307">
              <a:extLst>
                <a:ext uri="{FF2B5EF4-FFF2-40B4-BE49-F238E27FC236}">
                  <a16:creationId xmlns:a16="http://schemas.microsoft.com/office/drawing/2014/main" id="{42D1DBA9-0D7A-4331-88FA-79C8524A703C}"/>
                </a:ext>
              </a:extLst>
            </p:cNvPr>
            <p:cNvSpPr/>
            <p:nvPr/>
          </p:nvSpPr>
          <p:spPr>
            <a:xfrm>
              <a:off x="8847587" y="2322263"/>
              <a:ext cx="165900" cy="916500"/>
            </a:xfrm>
            <a:prstGeom prst="rect">
              <a:avLst/>
            </a:prstGeom>
            <a:solidFill>
              <a:srgbClr val="3C8ACA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cxnSp>
        <p:nvCxnSpPr>
          <p:cNvPr id="34" name="Shape 308">
            <a:extLst>
              <a:ext uri="{FF2B5EF4-FFF2-40B4-BE49-F238E27FC236}">
                <a16:creationId xmlns:a16="http://schemas.microsoft.com/office/drawing/2014/main" id="{AB810761-D369-4074-B6FA-C5064A740985}"/>
              </a:ext>
            </a:extLst>
          </p:cNvPr>
          <p:cNvCxnSpPr/>
          <p:nvPr/>
        </p:nvCxnSpPr>
        <p:spPr>
          <a:xfrm>
            <a:off x="334750" y="3975466"/>
            <a:ext cx="8220600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AB1C168-0F77-124F-BE06-F43A61A51CE1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97287B8-E24C-0646-AF90-22893D28491C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0536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747" y="1355057"/>
            <a:ext cx="6315075" cy="462915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5/28/23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Highlights of a fit summary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20</a:t>
            </a:fld>
            <a:endParaRPr lang="en-US"/>
          </a:p>
        </p:txBody>
      </p:sp>
      <p:cxnSp>
        <p:nvCxnSpPr>
          <p:cNvPr id="10" name="Straight Arrow Connector 9"/>
          <p:cNvCxnSpPr>
            <a:stCxn id="16" idx="3"/>
            <a:endCxn id="13" idx="2"/>
          </p:cNvCxnSpPr>
          <p:nvPr/>
        </p:nvCxnSpPr>
        <p:spPr>
          <a:xfrm flipV="1">
            <a:off x="4604084" y="2011680"/>
            <a:ext cx="3168316" cy="249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6716684" y="1496291"/>
            <a:ext cx="2111432" cy="5153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Another name for errors.</a:t>
            </a:r>
          </a:p>
          <a:p>
            <a:pPr algn="ctr"/>
            <a:r>
              <a:rPr lang="en-US" sz="1200" dirty="0"/>
              <a:t>Summary stats for the errors.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1097279" y="1945178"/>
            <a:ext cx="3506805" cy="63176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7C30F46-618E-5144-A15A-C47543BBEC25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0FCAED0-17FA-9743-9EBA-A20CD1853D9A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32024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53CFAE-EEED-446B-A092-4331B16A9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5/28/23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2CA9E5E-FF6A-479E-BE28-0287B9A66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</a:t>
            </a:r>
            <a:r>
              <a:rPr lang="en-US" dirty="0" err="1"/>
              <a:t>C_lm_for</a:t>
            </a:r>
            <a:r>
              <a:rPr lang="en-US" dirty="0"/>
              <a:t> </a:t>
            </a:r>
            <a:r>
              <a:rPr lang="en-US" dirty="0" err="1"/>
              <a:t>classes.R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592735-A0D6-4362-95F6-F32CB9403F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1E0AE7-CAC9-47B9-A274-B44A13B541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2050" name="Picture 2" descr="Image result for regression meme">
            <a:extLst>
              <a:ext uri="{FF2B5EF4-FFF2-40B4-BE49-F238E27FC236}">
                <a16:creationId xmlns:a16="http://schemas.microsoft.com/office/drawing/2014/main" id="{2F1D0213-E5E0-4BFE-84DE-1A11D92554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900" y="1833563"/>
            <a:ext cx="5410200" cy="3190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E97006A-4A94-BE46-989D-21A6AF7E4932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6A5C2DC-139D-0642-BFBB-53902B7B3E99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2953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Step 1: Logistic Response Function</a:t>
            </a:r>
          </a:p>
        </p:txBody>
      </p:sp>
      <p:sp>
        <p:nvSpPr>
          <p:cNvPr id="27" name="Date Placeholder 4">
            <a:extLst>
              <a:ext uri="{FF2B5EF4-FFF2-40B4-BE49-F238E27FC236}">
                <a16:creationId xmlns:a16="http://schemas.microsoft.com/office/drawing/2014/main" id="{BF6F864E-EC48-4E08-B7F3-6E907D5C4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E99B-5349-415A-8E56-8E989211A366}" type="datetime1">
              <a:rPr lang="en-US" smtClean="0"/>
              <a:pPr/>
              <a:t>5/28/23</a:t>
            </a:fld>
            <a:endParaRPr lang="en-US"/>
          </a:p>
        </p:txBody>
      </p:sp>
      <p:sp>
        <p:nvSpPr>
          <p:cNvPr id="28" name="Footer Placeholder 5">
            <a:extLst>
              <a:ext uri="{FF2B5EF4-FFF2-40B4-BE49-F238E27FC236}">
                <a16:creationId xmlns:a16="http://schemas.microsoft.com/office/drawing/2014/main" id="{A23A7B91-306A-41EF-AC4A-BFA66F36C7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29" name="Slide Number Placeholder 6">
            <a:extLst>
              <a:ext uri="{FF2B5EF4-FFF2-40B4-BE49-F238E27FC236}">
                <a16:creationId xmlns:a16="http://schemas.microsoft.com/office/drawing/2014/main" id="{7E8E2364-DAEF-4A72-9EA2-853378ECF8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22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281351" y="1585871"/>
            <a:ext cx="8515114" cy="1365889"/>
            <a:chOff x="645459" y="1707664"/>
            <a:chExt cx="7731796" cy="1596689"/>
          </a:xfrm>
        </p:grpSpPr>
        <p:pic>
          <p:nvPicPr>
            <p:cNvPr id="10" name="Shape 3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196255" y="1707664"/>
              <a:ext cx="735041" cy="1596689"/>
            </a:xfrm>
            <a:prstGeom prst="rect">
              <a:avLst/>
            </a:prstGeom>
            <a:noFill/>
            <a:ln>
              <a:noFill/>
            </a:ln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Shape 319"/>
                <p:cNvSpPr txBox="1"/>
                <p:nvPr/>
              </p:nvSpPr>
              <p:spPr>
                <a:xfrm>
                  <a:off x="1865295" y="2248718"/>
                  <a:ext cx="6511960" cy="504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t" anchorCtr="0">
                  <a:noAutofit/>
                </a:bodyPr>
                <a:lstStyle/>
                <a:p>
                  <a:r>
                    <a:rPr lang="en" sz="2400" dirty="0">
                      <a:latin typeface="Open Sans"/>
                      <a:ea typeface="Open Sans"/>
                      <a:cs typeface="Open Sans"/>
                      <a:sym typeface="Open Sans"/>
                    </a:rPr>
                    <a:t>=</a:t>
                  </a:r>
                  <a:r>
                    <a:rPr lang="el-GR" sz="2400" dirty="0"/>
                    <a:t> </a:t>
                  </a:r>
                  <a14:m>
                    <m:oMath xmlns:m="http://schemas.openxmlformats.org/officeDocument/2006/math">
                      <m:r>
                        <a:rPr lang="el-GR" sz="2400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en" sz="2400" dirty="0">
                      <a:latin typeface="Open Sans"/>
                      <a:ea typeface="Open Sans"/>
                      <a:cs typeface="Open Sans"/>
                      <a:sym typeface="Open Sans"/>
                    </a:rPr>
                    <a:t> +</a:t>
                  </a:r>
                  <a:r>
                    <a:rPr lang="el-GR" sz="2400" dirty="0"/>
                    <a:t> </a:t>
                  </a:r>
                  <a14:m>
                    <m:oMath xmlns:m="http://schemas.openxmlformats.org/officeDocument/2006/math">
                      <m:r>
                        <a:rPr lang="el-GR" sz="2400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en" sz="2400" dirty="0">
                      <a:latin typeface="Open Sans"/>
                      <a:ea typeface="Open Sans"/>
                      <a:cs typeface="Open Sans"/>
                      <a:sym typeface="Open Sans"/>
                    </a:rPr>
                    <a:t>*temperature +</a:t>
                  </a:r>
                  <a:r>
                    <a:rPr lang="el-GR" sz="2400" dirty="0"/>
                    <a:t> </a:t>
                  </a:r>
                  <a14:m>
                    <m:oMath xmlns:m="http://schemas.openxmlformats.org/officeDocument/2006/math">
                      <m:r>
                        <a:rPr lang="el-GR" sz="2400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en" sz="2400" dirty="0">
                      <a:latin typeface="Open Sans"/>
                      <a:ea typeface="Open Sans"/>
                      <a:cs typeface="Open Sans"/>
                      <a:sym typeface="Open Sans"/>
                    </a:rPr>
                    <a:t>*day +</a:t>
                  </a:r>
                  <a:r>
                    <a:rPr lang="el-GR" sz="2400" dirty="0"/>
                    <a:t> </a:t>
                  </a:r>
                  <a14:m>
                    <m:oMath xmlns:m="http://schemas.openxmlformats.org/officeDocument/2006/math">
                      <m:r>
                        <a:rPr lang="el-GR" sz="2400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en" sz="2400" dirty="0">
                      <a:latin typeface="Open Sans"/>
                      <a:ea typeface="Open Sans"/>
                      <a:cs typeface="Open Sans"/>
                      <a:sym typeface="Open Sans"/>
                    </a:rPr>
                    <a:t>*price + error</a:t>
                  </a:r>
                </a:p>
              </p:txBody>
            </p:sp>
          </mc:Choice>
          <mc:Fallback xmlns="">
            <p:sp>
              <p:nvSpPr>
                <p:cNvPr id="11" name="Shape 3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295" y="2248718"/>
                  <a:ext cx="6511960" cy="50460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361" t="-2817" b="-46479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Shape 320"/>
            <p:cNvSpPr txBox="1"/>
            <p:nvPr/>
          </p:nvSpPr>
          <p:spPr>
            <a:xfrm>
              <a:off x="645459" y="1967364"/>
              <a:ext cx="686582" cy="70643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algn="ctr"/>
              <a:r>
                <a:rPr lang="en" sz="2400" dirty="0">
                  <a:latin typeface="Open Sans"/>
                  <a:ea typeface="Open Sans"/>
                  <a:cs typeface="Open Sans"/>
                  <a:sym typeface="Open Sans"/>
                </a:rPr>
                <a:t>#</a:t>
              </a:r>
            </a:p>
          </p:txBody>
        </p:sp>
      </p:grpSp>
      <p:cxnSp>
        <p:nvCxnSpPr>
          <p:cNvPr id="5" name="Straight Connector 4"/>
          <p:cNvCxnSpPr/>
          <p:nvPr/>
        </p:nvCxnSpPr>
        <p:spPr>
          <a:xfrm>
            <a:off x="1116623" y="3042080"/>
            <a:ext cx="69107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-44337" y="3806986"/>
            <a:ext cx="9007268" cy="1166855"/>
            <a:chOff x="-759635" y="2037702"/>
            <a:chExt cx="8178676" cy="116685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Shape 319"/>
                <p:cNvSpPr txBox="1"/>
                <p:nvPr/>
              </p:nvSpPr>
              <p:spPr>
                <a:xfrm>
                  <a:off x="1865295" y="2248718"/>
                  <a:ext cx="5553746" cy="504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t" anchorCtr="0">
                  <a:noAutofit/>
                </a:bodyPr>
                <a:lstStyle/>
                <a:p>
                  <a:r>
                    <a:rPr lang="en" sz="2000" dirty="0">
                      <a:latin typeface="Open Sans"/>
                      <a:ea typeface="Open Sans"/>
                      <a:cs typeface="Open Sans"/>
                      <a:sym typeface="Open Sans"/>
                    </a:rPr>
                    <a:t>=</a:t>
                  </a:r>
                  <a:r>
                    <a:rPr lang="el-GR" sz="2000" dirty="0"/>
                    <a:t> </a:t>
                  </a:r>
                  <a14:m>
                    <m:oMath xmlns:m="http://schemas.openxmlformats.org/officeDocument/2006/math">
                      <m:r>
                        <a:rPr lang="el-GR" sz="2000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en" sz="2000" dirty="0">
                      <a:latin typeface="Open Sans"/>
                      <a:ea typeface="Open Sans"/>
                      <a:cs typeface="Open Sans"/>
                      <a:sym typeface="Open Sans"/>
                    </a:rPr>
                    <a:t> +</a:t>
                  </a:r>
                  <a:r>
                    <a:rPr lang="el-GR" sz="2000" dirty="0"/>
                    <a:t> </a:t>
                  </a:r>
                  <a14:m>
                    <m:oMath xmlns:m="http://schemas.openxmlformats.org/officeDocument/2006/math">
                      <m:r>
                        <a:rPr lang="el-GR" sz="2000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en" sz="2000" dirty="0">
                      <a:latin typeface="Open Sans"/>
                      <a:ea typeface="Open Sans"/>
                      <a:cs typeface="Open Sans"/>
                      <a:sym typeface="Open Sans"/>
                    </a:rPr>
                    <a:t>*temperature +</a:t>
                  </a:r>
                  <a:r>
                    <a:rPr lang="el-GR" sz="2000" dirty="0"/>
                    <a:t> </a:t>
                  </a:r>
                  <a14:m>
                    <m:oMath xmlns:m="http://schemas.openxmlformats.org/officeDocument/2006/math">
                      <m:r>
                        <a:rPr lang="el-GR" sz="2000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en" sz="2000" dirty="0">
                      <a:latin typeface="Open Sans"/>
                      <a:ea typeface="Open Sans"/>
                      <a:cs typeface="Open Sans"/>
                      <a:sym typeface="Open Sans"/>
                    </a:rPr>
                    <a:t>*day +</a:t>
                  </a:r>
                  <a:r>
                    <a:rPr lang="el-GR" sz="2000" dirty="0"/>
                    <a:t> </a:t>
                  </a:r>
                  <a14:m>
                    <m:oMath xmlns:m="http://schemas.openxmlformats.org/officeDocument/2006/math">
                      <m:r>
                        <a:rPr lang="el-GR" sz="2000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en" sz="2000" dirty="0">
                      <a:latin typeface="Open Sans"/>
                      <a:ea typeface="Open Sans"/>
                      <a:cs typeface="Open Sans"/>
                      <a:sym typeface="Open Sans"/>
                    </a:rPr>
                    <a:t>*price + error</a:t>
                  </a:r>
                </a:p>
              </p:txBody>
            </p:sp>
          </mc:Choice>
          <mc:Fallback xmlns="">
            <p:sp>
              <p:nvSpPr>
                <p:cNvPr id="19" name="Shape 3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295" y="2248718"/>
                  <a:ext cx="5553746" cy="504600"/>
                </a:xfrm>
                <a:prstGeom prst="rect">
                  <a:avLst/>
                </a:prstGeom>
                <a:blipFill>
                  <a:blip r:embed="rId5"/>
                  <a:stretch>
                    <a:fillRect l="-1097" b="-8434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Shape 320"/>
            <p:cNvSpPr txBox="1"/>
            <p:nvPr/>
          </p:nvSpPr>
          <p:spPr>
            <a:xfrm>
              <a:off x="-759635" y="2037702"/>
              <a:ext cx="803673" cy="1166855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algn="ctr"/>
              <a:r>
                <a:rPr lang="en" sz="2400" dirty="0">
                  <a:latin typeface="Open Sans"/>
                  <a:ea typeface="Open Sans"/>
                  <a:cs typeface="Open Sans"/>
                  <a:sym typeface="Open Sans"/>
                </a:rPr>
                <a:t>Logit of </a:t>
              </a:r>
            </a:p>
          </p:txBody>
        </p:sp>
      </p:grpSp>
      <p:pic>
        <p:nvPicPr>
          <p:cNvPr id="21" name="Shape 3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3585" y="3766365"/>
            <a:ext cx="636521" cy="120176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/>
          <p:cNvSpPr/>
          <p:nvPr/>
        </p:nvSpPr>
        <p:spPr>
          <a:xfrm>
            <a:off x="492369" y="1339687"/>
            <a:ext cx="2743200" cy="211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Regression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56846" y="3391225"/>
            <a:ext cx="2743200" cy="211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Logistic Regression</a:t>
            </a:r>
          </a:p>
        </p:txBody>
      </p:sp>
      <p:pic>
        <p:nvPicPr>
          <p:cNvPr id="24" name="Picture 2" descr="Image result for logit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911" y="4012549"/>
            <a:ext cx="1121561" cy="730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/>
          <p:cNvSpPr/>
          <p:nvPr/>
        </p:nvSpPr>
        <p:spPr>
          <a:xfrm>
            <a:off x="3273669" y="1349212"/>
            <a:ext cx="4754880" cy="21101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How Many Cones?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340344" y="3387562"/>
            <a:ext cx="4754880" cy="21101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Will they buy a cone Y/N?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27538" y="5518312"/>
            <a:ext cx="6431201" cy="4956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We will let R handle calculating the equation output </a:t>
            </a:r>
            <a:r>
              <a:rPr lang="en-US" dirty="0" err="1"/>
              <a:t>logOdds</a:t>
            </a:r>
            <a:r>
              <a:rPr lang="en-US" dirty="0"/>
              <a:t> to the more understandable probability of an event.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3D1260B-DDF3-0D4D-8C3C-5153BC4B584F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AE9BD1A-E52C-0142-9B00-C79EE3908089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1310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4">
            <a:extLst>
              <a:ext uri="{FF2B5EF4-FFF2-40B4-BE49-F238E27FC236}">
                <a16:creationId xmlns:a16="http://schemas.microsoft.com/office/drawing/2014/main" id="{2A65B911-9982-4A89-9B53-F535584EE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E99B-5349-415A-8E56-8E989211A366}" type="datetime1">
              <a:rPr lang="en-US" smtClean="0"/>
              <a:pPr/>
              <a:t>5/28/23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Logistic Regression</a:t>
            </a:r>
            <a:endParaRPr lang="en-US" dirty="0"/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A380AF3B-4CCA-4756-901C-4F89996B35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3CA6B3B4-818A-47FC-85CE-C6388340FA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23</a:t>
            </a:fld>
            <a:endParaRPr lang="en-US"/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738554" y="1453662"/>
            <a:ext cx="7772400" cy="457200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/>
              <a:t>Extends idea of linear regression to situation where outcome variable is </a:t>
            </a:r>
            <a:r>
              <a:rPr lang="en-US" altLang="en-US" b="1" dirty="0"/>
              <a:t>categorical</a:t>
            </a:r>
          </a:p>
          <a:p>
            <a:endParaRPr lang="en-US" altLang="en-US" dirty="0"/>
          </a:p>
          <a:p>
            <a:r>
              <a:rPr lang="en-US" altLang="en-US" dirty="0"/>
              <a:t>Instead of ordinary least squares, </a:t>
            </a:r>
            <a:r>
              <a:rPr lang="en-US" altLang="en-US" i="1" dirty="0">
                <a:latin typeface="Symbol" panose="05050102010706020507" pitchFamily="18" charset="2"/>
              </a:rPr>
              <a:t>b </a:t>
            </a:r>
            <a:r>
              <a:rPr lang="en-US" altLang="en-US" dirty="0"/>
              <a:t>are derived through an iterative process called </a:t>
            </a:r>
            <a:r>
              <a:rPr lang="en-US" altLang="en-US" i="1" dirty="0"/>
              <a:t>maximum likelihood estimation</a:t>
            </a:r>
          </a:p>
          <a:p>
            <a:endParaRPr lang="en-US" altLang="en-US" dirty="0"/>
          </a:p>
          <a:p>
            <a:r>
              <a:rPr lang="en-US" altLang="en-US" dirty="0"/>
              <a:t>We focus on binary classification</a:t>
            </a:r>
          </a:p>
          <a:p>
            <a:pPr lvl="1">
              <a:buFont typeface="Wingdings 2" panose="05020102010507070707" pitchFamily="18" charset="2"/>
              <a:buNone/>
            </a:pPr>
            <a:r>
              <a:rPr lang="en-US" altLang="en-US" dirty="0"/>
              <a:t>i.e.  </a:t>
            </a:r>
            <a:r>
              <a:rPr lang="en-US" altLang="en-US" i="1" dirty="0"/>
              <a:t>Y</a:t>
            </a:r>
            <a:r>
              <a:rPr lang="en-US" altLang="en-US" dirty="0"/>
              <a:t>=0 or </a:t>
            </a:r>
            <a:r>
              <a:rPr lang="en-US" altLang="en-US" i="1" dirty="0"/>
              <a:t>Y</a:t>
            </a:r>
            <a:r>
              <a:rPr lang="en-US" altLang="en-US" dirty="0"/>
              <a:t>=1</a:t>
            </a:r>
          </a:p>
          <a:p>
            <a:endParaRPr lang="en-US" altLang="en-US" dirty="0"/>
          </a:p>
          <a:p>
            <a:endParaRPr lang="en-US" alt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14CC003-053E-094C-A6A1-B39704A79881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A999C00-0EBB-4549-AFA0-7FB0E2EB59DC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20390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te Placeholder 4">
            <a:extLst>
              <a:ext uri="{FF2B5EF4-FFF2-40B4-BE49-F238E27FC236}">
                <a16:creationId xmlns:a16="http://schemas.microsoft.com/office/drawing/2014/main" id="{D4843871-DD57-49EE-8EA2-9C7012BED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E99B-5349-415A-8E56-8E989211A366}" type="datetime1">
              <a:rPr lang="en-US" smtClean="0"/>
              <a:pPr/>
              <a:t>5/28/23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binary relationship between carat and price</a:t>
            </a:r>
            <a:endParaRPr lang="en-US" dirty="0"/>
          </a:p>
        </p:txBody>
      </p:sp>
      <p:sp>
        <p:nvSpPr>
          <p:cNvPr id="12" name="Footer Placeholder 5">
            <a:extLst>
              <a:ext uri="{FF2B5EF4-FFF2-40B4-BE49-F238E27FC236}">
                <a16:creationId xmlns:a16="http://schemas.microsoft.com/office/drawing/2014/main" id="{4DBA96E0-A9ED-461D-BA8F-0898E3B969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13" name="Slide Number Placeholder 6">
            <a:extLst>
              <a:ext uri="{FF2B5EF4-FFF2-40B4-BE49-F238E27FC236}">
                <a16:creationId xmlns:a16="http://schemas.microsoft.com/office/drawing/2014/main" id="{79FF8EFC-2D5B-483F-B22E-995CB252AF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24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5986" y="1690891"/>
            <a:ext cx="5492029" cy="309542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995767" y="1328738"/>
            <a:ext cx="3152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Diamonds above or below $11K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0DB353A-1157-DE42-83F1-27421DF30D12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9B818E0-3BF8-F542-85CE-94085EF40462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455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ate Placeholder 4">
            <a:extLst>
              <a:ext uri="{FF2B5EF4-FFF2-40B4-BE49-F238E27FC236}">
                <a16:creationId xmlns:a16="http://schemas.microsoft.com/office/drawing/2014/main" id="{62125963-ACAB-4657-A16F-BEB01B8C7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E99B-5349-415A-8E56-8E989211A366}" type="datetime1">
              <a:rPr lang="en-US" smtClean="0"/>
              <a:pPr/>
              <a:t>5/28/23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binary relationship between carat and price</a:t>
            </a:r>
            <a:endParaRPr lang="en-US" dirty="0"/>
          </a:p>
        </p:txBody>
      </p:sp>
      <p:sp>
        <p:nvSpPr>
          <p:cNvPr id="13" name="Footer Placeholder 5">
            <a:extLst>
              <a:ext uri="{FF2B5EF4-FFF2-40B4-BE49-F238E27FC236}">
                <a16:creationId xmlns:a16="http://schemas.microsoft.com/office/drawing/2014/main" id="{E1DE0E99-225C-41F0-8428-177D6B604D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55B7368E-28D8-4125-9A7F-3CBA8ABD94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25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109" y="1540280"/>
            <a:ext cx="5070760" cy="285798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225256" y="1178127"/>
            <a:ext cx="3152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Diamonds above or below $11K</a:t>
            </a:r>
          </a:p>
        </p:txBody>
      </p:sp>
      <p:cxnSp>
        <p:nvCxnSpPr>
          <p:cNvPr id="7" name="Straight Arrow Connector 6"/>
          <p:cNvCxnSpPr>
            <a:cxnSpLocks/>
          </p:cNvCxnSpPr>
          <p:nvPr/>
        </p:nvCxnSpPr>
        <p:spPr>
          <a:xfrm flipV="1">
            <a:off x="641369" y="1363851"/>
            <a:ext cx="4320240" cy="282288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5496580" y="2054494"/>
            <a:ext cx="3476939" cy="168059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“is this diamond worth more than $11K or not.”   Predicting 2 means 2 </a:t>
            </a:r>
            <a:r>
              <a:rPr lang="en-US" dirty="0" err="1"/>
              <a:t>yes’es</a:t>
            </a:r>
            <a:r>
              <a:rPr lang="en-US" dirty="0"/>
              <a:t>?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2A676B7-FE05-1048-BDF7-A0AA9AC8C281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C117576-559D-904C-9DBC-C206F52C2E16}"/>
              </a:ext>
            </a:extLst>
          </p:cNvPr>
          <p:cNvCxnSpPr/>
          <p:nvPr/>
        </p:nvCxnSpPr>
        <p:spPr>
          <a:xfrm>
            <a:off x="2710049" y="4199816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38BC5C0-9691-3E40-9802-2B289BCB17C3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03437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4">
            <a:extLst>
              <a:ext uri="{FF2B5EF4-FFF2-40B4-BE49-F238E27FC236}">
                <a16:creationId xmlns:a16="http://schemas.microsoft.com/office/drawing/2014/main" id="{6C57D140-CB2D-43E9-B930-4847B406A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E99B-5349-415A-8E56-8E989211A366}" type="datetime1">
              <a:rPr lang="en-US" smtClean="0"/>
              <a:pPr/>
              <a:t>5/28/23</a:t>
            </a:fld>
            <a:endParaRPr lang="en-US"/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5D31558E-2632-44A4-A6D7-C3BB76AF7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Footer Placeholder 5">
            <a:extLst>
              <a:ext uri="{FF2B5EF4-FFF2-40B4-BE49-F238E27FC236}">
                <a16:creationId xmlns:a16="http://schemas.microsoft.com/office/drawing/2014/main" id="{CC962340-904A-4174-837D-ADE8E072F4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16" name="Slide Number Placeholder 6">
            <a:extLst>
              <a:ext uri="{FF2B5EF4-FFF2-40B4-BE49-F238E27FC236}">
                <a16:creationId xmlns:a16="http://schemas.microsoft.com/office/drawing/2014/main" id="{A9AC2CB2-130D-485E-9A4E-D6F286DCAA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8325" y="3442093"/>
            <a:ext cx="4662488" cy="2696770"/>
          </a:xfrm>
          <a:prstGeom prst="rect">
            <a:avLst/>
          </a:prstGeom>
        </p:spPr>
      </p:pic>
      <p:pic>
        <p:nvPicPr>
          <p:cNvPr id="8" name="Picture 2" descr="Image result for logi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748" y="1155044"/>
            <a:ext cx="1121561" cy="730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114551" y="1300163"/>
            <a:ext cx="6411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is the log-odds of the price above $11K? = Beta + Beta*Carat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" y="1271583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1" y="2057400"/>
            <a:ext cx="6644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 Convert to </a:t>
            </a:r>
            <a:r>
              <a:rPr lang="en-US" b="1" u="sng" dirty="0"/>
              <a:t>probability</a:t>
            </a:r>
            <a:r>
              <a:rPr lang="en-US" dirty="0"/>
              <a:t> with logistic response function (</a:t>
            </a:r>
            <a:r>
              <a:rPr lang="en-US" dirty="0" err="1"/>
              <a:t>e^l</a:t>
            </a:r>
            <a:r>
              <a:rPr lang="en-US" dirty="0"/>
              <a:t> / (1+e^l)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7200" y="2857500"/>
            <a:ext cx="7195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3. The probabilities are more intuitive than the log-odds from the equation.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E7E3965-7AA2-5E4D-8277-6E00552BDE09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2F4EDAD-40E0-3B47-BBC6-C0127781D574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22469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5/28/23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NCAA Classification Madness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27</a:t>
            </a:fld>
            <a:endParaRPr lang="en-US"/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5809120" y="1754862"/>
            <a:ext cx="2714964" cy="3629902"/>
          </a:xfrm>
          <a:prstGeom prst="rect">
            <a:avLst/>
          </a:prstGeom>
        </p:spPr>
        <p:txBody>
          <a:bodyPr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College Basketball</a:t>
            </a:r>
          </a:p>
          <a:p>
            <a:r>
              <a:rPr lang="en-US" sz="1800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Annual 64 team tournament</a:t>
            </a:r>
          </a:p>
          <a:p>
            <a:pPr marL="0" indent="0">
              <a:buNone/>
            </a:pPr>
            <a:endParaRPr lang="en-US" sz="1800" dirty="0"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</a:endParaRPr>
          </a:p>
          <a:p>
            <a:pPr marL="0" indent="0">
              <a:buNone/>
            </a:pPr>
            <a:r>
              <a:rPr lang="en-US" sz="1800" b="1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Business Impact:</a:t>
            </a:r>
          </a:p>
          <a:p>
            <a:r>
              <a:rPr lang="en-US" sz="1800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$1B wagered</a:t>
            </a:r>
          </a:p>
          <a:p>
            <a:r>
              <a:rPr lang="en-US" sz="1800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$2B in lost productivity</a:t>
            </a:r>
          </a:p>
          <a:p>
            <a:r>
              <a:rPr lang="en-US" sz="1800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Bragging Rights</a:t>
            </a:r>
          </a:p>
        </p:txBody>
      </p:sp>
      <p:pic>
        <p:nvPicPr>
          <p:cNvPr id="7" name="Picture 2" descr="http://ll-media.tmz.com/2013/02/28/0228-adidas-ncaa-jerseys-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129" y="1808592"/>
            <a:ext cx="50292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279565" y="1145978"/>
            <a:ext cx="8071339" cy="40444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Objective: Identify the probability of a team winning in Round 1.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7241E83-00A6-7947-93EE-E56E5CA45A5D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C63C8FE-9D67-7540-9C6B-0BE174B26860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12109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5/28/23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My friend Mandy is next level.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28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1122148"/>
            <a:ext cx="881868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hlinkClick r:id="rId2"/>
              </a:rPr>
              <a:t>https://fivethirtyeight.com/features/how-a-data-scientist-whod-never-heard-of-basketball-mastered-march-madness/</a:t>
            </a:r>
            <a:endParaRPr lang="en-US" sz="1400" dirty="0"/>
          </a:p>
        </p:txBody>
      </p:sp>
      <p:pic>
        <p:nvPicPr>
          <p:cNvPr id="7" name="Picture 6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623" y="1479982"/>
            <a:ext cx="6910754" cy="3898036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5CECB81-A14A-A04B-937B-B821FF1632D3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2AB4E43-4819-9F48-AA08-B1427AD66094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60361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4AB8AA-287A-4F43-B280-22ADBC0BC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5/28/23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A91EA20-A3BE-4327-B75E-B8492FAC5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D_fullyMarchMadnessREVISED.R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119BF5-385F-4EE6-8C99-0D051D0449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901687-B018-483D-AFD3-D8B5D669EC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4100" name="Picture 4" descr="Image result for logistic regression meme">
            <a:extLst>
              <a:ext uri="{FF2B5EF4-FFF2-40B4-BE49-F238E27FC236}">
                <a16:creationId xmlns:a16="http://schemas.microsoft.com/office/drawing/2014/main" id="{C6366623-2697-4C05-99E4-C1A7E38B23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4202" y="1568245"/>
            <a:ext cx="3795596" cy="3721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200C9D5-5795-7742-B451-E547ABD9E5A7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94D3A04-8309-C940-9821-75531555200C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2167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769780" y="2907125"/>
            <a:ext cx="41599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Bag of Words organization as a modeling matrix</a:t>
            </a:r>
          </a:p>
        </p:txBody>
      </p:sp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Modeling Process</a:t>
            </a:r>
            <a:endParaRPr lang="en-US" alt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8FCA8A2A-BA2A-4F59-BDF1-B1C7549B9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pPr/>
              <a:t>5/28/23</a:t>
            </a:fld>
            <a:endParaRPr 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67524C8B-E040-46C3-90CB-4F7DAB9FD55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286750" y="6356350"/>
            <a:ext cx="857250" cy="365125"/>
          </a:xfrm>
        </p:spPr>
        <p:txBody>
          <a:bodyPr/>
          <a:lstStyle/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14</a:t>
            </a:r>
          </a:p>
        </p:txBody>
      </p:sp>
      <p:sp>
        <p:nvSpPr>
          <p:cNvPr id="3" name="Pentagon 2"/>
          <p:cNvSpPr/>
          <p:nvPr/>
        </p:nvSpPr>
        <p:spPr>
          <a:xfrm>
            <a:off x="514342" y="1697448"/>
            <a:ext cx="3857625" cy="571500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1. Sample</a:t>
            </a:r>
          </a:p>
        </p:txBody>
      </p:sp>
      <p:sp>
        <p:nvSpPr>
          <p:cNvPr id="9" name="Pentagon 8"/>
          <p:cNvSpPr/>
          <p:nvPr/>
        </p:nvSpPr>
        <p:spPr>
          <a:xfrm>
            <a:off x="514342" y="2335623"/>
            <a:ext cx="3857625" cy="571500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2. Explore</a:t>
            </a:r>
          </a:p>
        </p:txBody>
      </p:sp>
      <p:sp>
        <p:nvSpPr>
          <p:cNvPr id="10" name="Pentagon 9"/>
          <p:cNvSpPr/>
          <p:nvPr/>
        </p:nvSpPr>
        <p:spPr>
          <a:xfrm>
            <a:off x="514342" y="2973798"/>
            <a:ext cx="3857625" cy="571500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3. Modify</a:t>
            </a:r>
          </a:p>
        </p:txBody>
      </p:sp>
      <p:sp>
        <p:nvSpPr>
          <p:cNvPr id="11" name="Pentagon 10"/>
          <p:cNvSpPr/>
          <p:nvPr/>
        </p:nvSpPr>
        <p:spPr>
          <a:xfrm>
            <a:off x="514342" y="3611973"/>
            <a:ext cx="3857625" cy="571500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4. Model</a:t>
            </a:r>
          </a:p>
        </p:txBody>
      </p:sp>
      <p:sp>
        <p:nvSpPr>
          <p:cNvPr id="12" name="Pentagon 11"/>
          <p:cNvSpPr/>
          <p:nvPr/>
        </p:nvSpPr>
        <p:spPr>
          <a:xfrm>
            <a:off x="514342" y="4250148"/>
            <a:ext cx="3857625" cy="571500"/>
          </a:xfrm>
          <a:prstGeom prst="homePlat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5. Assess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769780" y="4254914"/>
            <a:ext cx="3819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Measure Accuracy but there are others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4786381" y="2240374"/>
            <a:ext cx="3786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769780" y="2261541"/>
            <a:ext cx="43742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Very basic EDA to get familiar w/data but more needs to be done in reality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786381" y="2935700"/>
            <a:ext cx="3786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786381" y="3578638"/>
            <a:ext cx="3786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769780" y="3578639"/>
            <a:ext cx="38193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Other methods exist but we only use LASSO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4786381" y="4235864"/>
            <a:ext cx="3786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769780" y="1635539"/>
            <a:ext cx="38193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For </a:t>
            </a:r>
            <a:r>
              <a:rPr lang="en-US" dirty="0" err="1">
                <a:solidFill>
                  <a:prstClr val="black"/>
                </a:solidFill>
              </a:rPr>
              <a:t>elasticNet</a:t>
            </a:r>
            <a:r>
              <a:rPr lang="en-US" dirty="0">
                <a:solidFill>
                  <a:prstClr val="black"/>
                </a:solidFill>
              </a:rPr>
              <a:t> we will do random sampling</a:t>
            </a:r>
          </a:p>
        </p:txBody>
      </p:sp>
      <p:sp>
        <p:nvSpPr>
          <p:cNvPr id="24" name="Content Placeholder 2"/>
          <p:cNvSpPr txBox="1">
            <a:spLocks/>
          </p:cNvSpPr>
          <p:nvPr/>
        </p:nvSpPr>
        <p:spPr>
          <a:xfrm>
            <a:off x="4667249" y="1087845"/>
            <a:ext cx="3829050" cy="433388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800" dirty="0">
                <a:solidFill>
                  <a:schemeClr val="accent6"/>
                </a:solidFill>
                <a:latin typeface="Franklin Gothic Book" pitchFamily="34" charset="0"/>
              </a:rPr>
              <a:t>In this course…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BF20F4D9-27DA-46A0-A9CB-0BBE713D0B9C}"/>
              </a:ext>
            </a:extLst>
          </p:cNvPr>
          <p:cNvSpPr txBox="1">
            <a:spLocks/>
          </p:cNvSpPr>
          <p:nvPr/>
        </p:nvSpPr>
        <p:spPr>
          <a:xfrm>
            <a:off x="495305" y="1087845"/>
            <a:ext cx="3829050" cy="433388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800" dirty="0">
                <a:solidFill>
                  <a:schemeClr val="accent6"/>
                </a:solidFill>
                <a:latin typeface="Franklin Gothic Book" pitchFamily="34" charset="0"/>
              </a:rPr>
              <a:t>SEMMA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AC33FEC-AA1C-BE43-8C10-3537AA1D44B6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15AB9F1-1DC5-5E42-A9DC-21677E2B2B66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ooter Placeholder 3">
            <a:extLst>
              <a:ext uri="{FF2B5EF4-FFF2-40B4-BE49-F238E27FC236}">
                <a16:creationId xmlns:a16="http://schemas.microsoft.com/office/drawing/2014/main" id="{2CE3A57F-E6C2-9444-8FDE-E3332673C4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111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3" grpId="0" animBg="1"/>
      <p:bldP spid="9" grpId="0" animBg="1"/>
      <p:bldP spid="10" grpId="0" animBg="1"/>
      <p:bldP spid="11" grpId="0" animBg="1"/>
      <p:bldP spid="12" grpId="0" animBg="1"/>
      <p:bldP spid="4" grpId="0"/>
      <p:bldP spid="16" grpId="0"/>
      <p:bldP spid="20" grpId="0"/>
      <p:bldP spid="2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Date Placeholder 4">
            <a:extLst>
              <a:ext uri="{FF2B5EF4-FFF2-40B4-BE49-F238E27FC236}">
                <a16:creationId xmlns:a16="http://schemas.microsoft.com/office/drawing/2014/main" id="{85B66C39-0CE5-450D-9865-91A8C3D24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E99B-5349-415A-8E56-8E989211A366}" type="datetime1">
              <a:rPr lang="en-US" smtClean="0"/>
              <a:pPr/>
              <a:t>5/28/23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Sampling Step: Basic Partitioning Schema</a:t>
            </a:r>
          </a:p>
        </p:txBody>
      </p:sp>
      <p:sp>
        <p:nvSpPr>
          <p:cNvPr id="33" name="Footer Placeholder 5">
            <a:extLst>
              <a:ext uri="{FF2B5EF4-FFF2-40B4-BE49-F238E27FC236}">
                <a16:creationId xmlns:a16="http://schemas.microsoft.com/office/drawing/2014/main" id="{34025AF9-D517-4374-858B-15C7F77DA0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34" name="Slide Number Placeholder 6">
            <a:extLst>
              <a:ext uri="{FF2B5EF4-FFF2-40B4-BE49-F238E27FC236}">
                <a16:creationId xmlns:a16="http://schemas.microsoft.com/office/drawing/2014/main" id="{49EBAA47-39C6-4528-94CE-7B820D1C7E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4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85800" y="1114420"/>
            <a:ext cx="7772400" cy="685805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 2" pitchFamily="18" charset="2"/>
              <a:buNone/>
            </a:pPr>
            <a:r>
              <a:rPr lang="en-US"/>
              <a:t>Divide data into training portion and validation portion</a:t>
            </a:r>
          </a:p>
          <a:p>
            <a:pPr>
              <a:buFont typeface="Wingdings 2" pitchFamily="18" charset="2"/>
              <a:buNone/>
            </a:pPr>
            <a:r>
              <a:rPr lang="en-US"/>
              <a:t>Test model on the validation portion</a:t>
            </a:r>
          </a:p>
          <a:p>
            <a:pPr>
              <a:buFont typeface="Wingdings 2" pitchFamily="18" charset="2"/>
              <a:buNone/>
            </a:pPr>
            <a:endParaRPr lang="en-US"/>
          </a:p>
          <a:p>
            <a:pPr>
              <a:buFont typeface="Wingdings 2" pitchFamily="18" charset="2"/>
              <a:buNone/>
            </a:pPr>
            <a:endParaRPr lang="en-US" b="1"/>
          </a:p>
          <a:p>
            <a:pPr>
              <a:buFont typeface="Wingdings 2" pitchFamily="18" charset="2"/>
              <a:buNone/>
            </a:pP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2288381" y="1838325"/>
            <a:ext cx="4567238" cy="4491048"/>
            <a:chOff x="2293158" y="1838325"/>
            <a:chExt cx="4567238" cy="4491048"/>
          </a:xfrm>
        </p:grpSpPr>
        <p:sp>
          <p:nvSpPr>
            <p:cNvPr id="8" name="Flowchart: Magnetic Disk 7"/>
            <p:cNvSpPr/>
            <p:nvPr/>
          </p:nvSpPr>
          <p:spPr>
            <a:xfrm>
              <a:off x="2293158" y="5719772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Flowchart: Magnetic Disk 8"/>
            <p:cNvSpPr/>
            <p:nvPr/>
          </p:nvSpPr>
          <p:spPr>
            <a:xfrm>
              <a:off x="2293158" y="5295381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Flowchart: Magnetic Disk 9"/>
            <p:cNvSpPr/>
            <p:nvPr/>
          </p:nvSpPr>
          <p:spPr>
            <a:xfrm>
              <a:off x="2293158" y="4870988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Flowchart: Magnetic Disk 10"/>
            <p:cNvSpPr/>
            <p:nvPr/>
          </p:nvSpPr>
          <p:spPr>
            <a:xfrm>
              <a:off x="2293158" y="4446595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lowchart: Magnetic Disk 11"/>
            <p:cNvSpPr/>
            <p:nvPr/>
          </p:nvSpPr>
          <p:spPr>
            <a:xfrm>
              <a:off x="2293158" y="4022202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Flowchart: Magnetic Disk 12"/>
            <p:cNvSpPr/>
            <p:nvPr/>
          </p:nvSpPr>
          <p:spPr>
            <a:xfrm>
              <a:off x="2293158" y="3597809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Flowchart: Magnetic Disk 13"/>
            <p:cNvSpPr/>
            <p:nvPr/>
          </p:nvSpPr>
          <p:spPr>
            <a:xfrm>
              <a:off x="2293158" y="3173416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lowchart: Magnetic Disk 14"/>
            <p:cNvSpPr/>
            <p:nvPr/>
          </p:nvSpPr>
          <p:spPr>
            <a:xfrm>
              <a:off x="2293158" y="2749023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lowchart: Magnetic Disk 15"/>
            <p:cNvSpPr/>
            <p:nvPr/>
          </p:nvSpPr>
          <p:spPr>
            <a:xfrm>
              <a:off x="2293158" y="2324630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lowchart: Magnetic Disk 16"/>
            <p:cNvSpPr/>
            <p:nvPr/>
          </p:nvSpPr>
          <p:spPr>
            <a:xfrm>
              <a:off x="2293158" y="1900237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871801" y="4043363"/>
              <a:ext cx="9123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All Data</a:t>
              </a:r>
            </a:p>
          </p:txBody>
        </p:sp>
        <p:sp>
          <p:nvSpPr>
            <p:cNvPr id="19" name="Isosceles Triangle 18"/>
            <p:cNvSpPr/>
            <p:nvPr/>
          </p:nvSpPr>
          <p:spPr>
            <a:xfrm rot="5400000">
              <a:off x="3014677" y="4071937"/>
              <a:ext cx="3186112" cy="300038"/>
            </a:xfrm>
            <a:prstGeom prst="triangl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lowchart: Magnetic Disk 19"/>
            <p:cNvSpPr/>
            <p:nvPr/>
          </p:nvSpPr>
          <p:spPr>
            <a:xfrm>
              <a:off x="4860146" y="5657860"/>
              <a:ext cx="2000250" cy="609601"/>
            </a:xfrm>
            <a:prstGeom prst="flowChartMagneticDisk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lowchart: Magnetic Disk 20"/>
            <p:cNvSpPr/>
            <p:nvPr/>
          </p:nvSpPr>
          <p:spPr>
            <a:xfrm>
              <a:off x="4860146" y="5233469"/>
              <a:ext cx="2000250" cy="609601"/>
            </a:xfrm>
            <a:prstGeom prst="flowChartMagneticDisk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Flowchart: Magnetic Disk 21"/>
            <p:cNvSpPr/>
            <p:nvPr/>
          </p:nvSpPr>
          <p:spPr>
            <a:xfrm>
              <a:off x="4860146" y="4809076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Flowchart: Magnetic Disk 22"/>
            <p:cNvSpPr/>
            <p:nvPr/>
          </p:nvSpPr>
          <p:spPr>
            <a:xfrm>
              <a:off x="4860146" y="4384683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Flowchart: Magnetic Disk 23"/>
            <p:cNvSpPr/>
            <p:nvPr/>
          </p:nvSpPr>
          <p:spPr>
            <a:xfrm>
              <a:off x="4860146" y="3960290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Flowchart: Magnetic Disk 24"/>
            <p:cNvSpPr/>
            <p:nvPr/>
          </p:nvSpPr>
          <p:spPr>
            <a:xfrm>
              <a:off x="4860146" y="3535897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lowchart: Magnetic Disk 25"/>
            <p:cNvSpPr/>
            <p:nvPr/>
          </p:nvSpPr>
          <p:spPr>
            <a:xfrm>
              <a:off x="4860146" y="3111504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Flowchart: Magnetic Disk 26"/>
            <p:cNvSpPr/>
            <p:nvPr/>
          </p:nvSpPr>
          <p:spPr>
            <a:xfrm>
              <a:off x="4860146" y="2687111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Flowchart: Magnetic Disk 27"/>
            <p:cNvSpPr/>
            <p:nvPr/>
          </p:nvSpPr>
          <p:spPr>
            <a:xfrm>
              <a:off x="4860146" y="2262718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Flowchart: Magnetic Disk 28"/>
            <p:cNvSpPr/>
            <p:nvPr/>
          </p:nvSpPr>
          <p:spPr>
            <a:xfrm>
              <a:off x="4860146" y="1838325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138751" y="3895726"/>
              <a:ext cx="14687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Training Data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419739" y="5619751"/>
              <a:ext cx="10447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Test Data</a:t>
              </a:r>
            </a:p>
          </p:txBody>
        </p:sp>
      </p:grp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3BE92A4-CCFD-A64D-A649-7B7E3BA61BF7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5AD637B-2FF9-4142-B544-7B393ECF37F8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1131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Date Placeholder 4">
            <a:extLst>
              <a:ext uri="{FF2B5EF4-FFF2-40B4-BE49-F238E27FC236}">
                <a16:creationId xmlns:a16="http://schemas.microsoft.com/office/drawing/2014/main" id="{48AD8924-F799-462A-8F21-C03801A5A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E99B-5349-415A-8E56-8E989211A366}" type="datetime1">
              <a:rPr lang="en-US" smtClean="0"/>
              <a:pPr/>
              <a:t>5/28/23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for prod deployments</a:t>
            </a:r>
          </a:p>
        </p:txBody>
      </p:sp>
      <p:sp>
        <p:nvSpPr>
          <p:cNvPr id="34" name="Footer Placeholder 5">
            <a:extLst>
              <a:ext uri="{FF2B5EF4-FFF2-40B4-BE49-F238E27FC236}">
                <a16:creationId xmlns:a16="http://schemas.microsoft.com/office/drawing/2014/main" id="{B38A4CE5-E84E-4B34-BAB1-8021C5ADF2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35" name="Slide Number Placeholder 6">
            <a:extLst>
              <a:ext uri="{FF2B5EF4-FFF2-40B4-BE49-F238E27FC236}">
                <a16:creationId xmlns:a16="http://schemas.microsoft.com/office/drawing/2014/main" id="{6234B450-33F5-4610-8807-E214E859A0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5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85800" y="1042980"/>
            <a:ext cx="7772400" cy="985845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 2" pitchFamily="18" charset="2"/>
              <a:buNone/>
            </a:pPr>
            <a:r>
              <a:rPr lang="en-US" sz="1800" dirty="0"/>
              <a:t>Divide data into training portion , validation &amp; test portions</a:t>
            </a:r>
          </a:p>
          <a:p>
            <a:pPr>
              <a:buFont typeface="Wingdings 2" pitchFamily="18" charset="2"/>
              <a:buNone/>
            </a:pPr>
            <a:r>
              <a:rPr lang="en-US" sz="1800" dirty="0"/>
              <a:t>Tune a model and/or compare models with the a validation portion</a:t>
            </a:r>
          </a:p>
          <a:p>
            <a:pPr>
              <a:buFont typeface="Wingdings 2" pitchFamily="18" charset="2"/>
              <a:buNone/>
            </a:pPr>
            <a:r>
              <a:rPr lang="en-US" sz="1800" dirty="0"/>
              <a:t>The “true” way a model will behave when launched on new data.</a:t>
            </a:r>
          </a:p>
          <a:p>
            <a:pPr>
              <a:buFont typeface="Wingdings 2" pitchFamily="18" charset="2"/>
              <a:buNone/>
            </a:pPr>
            <a:endParaRPr lang="en-US" sz="1800" dirty="0"/>
          </a:p>
          <a:p>
            <a:pPr>
              <a:buFont typeface="Wingdings 2" pitchFamily="18" charset="2"/>
              <a:buNone/>
            </a:pPr>
            <a:endParaRPr lang="en-US" sz="1800" b="1" dirty="0"/>
          </a:p>
          <a:p>
            <a:pPr>
              <a:buFont typeface="Wingdings 2" pitchFamily="18" charset="2"/>
              <a:buNone/>
            </a:pPr>
            <a:endParaRPr lang="en-US" sz="1800" dirty="0"/>
          </a:p>
        </p:txBody>
      </p:sp>
      <p:grpSp>
        <p:nvGrpSpPr>
          <p:cNvPr id="7" name="Group 6"/>
          <p:cNvGrpSpPr/>
          <p:nvPr/>
        </p:nvGrpSpPr>
        <p:grpSpPr>
          <a:xfrm>
            <a:off x="2288381" y="2028825"/>
            <a:ext cx="4567238" cy="4300548"/>
            <a:chOff x="2293158" y="1838325"/>
            <a:chExt cx="4567238" cy="4491048"/>
          </a:xfrm>
        </p:grpSpPr>
        <p:sp>
          <p:nvSpPr>
            <p:cNvPr id="8" name="Flowchart: Magnetic Disk 7"/>
            <p:cNvSpPr/>
            <p:nvPr/>
          </p:nvSpPr>
          <p:spPr>
            <a:xfrm>
              <a:off x="2293158" y="5719772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Flowchart: Magnetic Disk 8"/>
            <p:cNvSpPr/>
            <p:nvPr/>
          </p:nvSpPr>
          <p:spPr>
            <a:xfrm>
              <a:off x="2293158" y="5295381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Flowchart: Magnetic Disk 9"/>
            <p:cNvSpPr/>
            <p:nvPr/>
          </p:nvSpPr>
          <p:spPr>
            <a:xfrm>
              <a:off x="2293158" y="4870988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Flowchart: Magnetic Disk 10"/>
            <p:cNvSpPr/>
            <p:nvPr/>
          </p:nvSpPr>
          <p:spPr>
            <a:xfrm>
              <a:off x="2293158" y="4446595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lowchart: Magnetic Disk 11"/>
            <p:cNvSpPr/>
            <p:nvPr/>
          </p:nvSpPr>
          <p:spPr>
            <a:xfrm>
              <a:off x="2293158" y="4022202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Flowchart: Magnetic Disk 12"/>
            <p:cNvSpPr/>
            <p:nvPr/>
          </p:nvSpPr>
          <p:spPr>
            <a:xfrm>
              <a:off x="2293158" y="3597809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Flowchart: Magnetic Disk 13"/>
            <p:cNvSpPr/>
            <p:nvPr/>
          </p:nvSpPr>
          <p:spPr>
            <a:xfrm>
              <a:off x="2293158" y="3173416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lowchart: Magnetic Disk 14"/>
            <p:cNvSpPr/>
            <p:nvPr/>
          </p:nvSpPr>
          <p:spPr>
            <a:xfrm>
              <a:off x="2293158" y="2749023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lowchart: Magnetic Disk 15"/>
            <p:cNvSpPr/>
            <p:nvPr/>
          </p:nvSpPr>
          <p:spPr>
            <a:xfrm>
              <a:off x="2293158" y="2324630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lowchart: Magnetic Disk 16"/>
            <p:cNvSpPr/>
            <p:nvPr/>
          </p:nvSpPr>
          <p:spPr>
            <a:xfrm>
              <a:off x="2293158" y="1900237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871801" y="4043363"/>
              <a:ext cx="9123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All Data</a:t>
              </a:r>
            </a:p>
          </p:txBody>
        </p:sp>
        <p:sp>
          <p:nvSpPr>
            <p:cNvPr id="19" name="Isosceles Triangle 18"/>
            <p:cNvSpPr/>
            <p:nvPr/>
          </p:nvSpPr>
          <p:spPr>
            <a:xfrm rot="5400000">
              <a:off x="3014677" y="4071937"/>
              <a:ext cx="3186112" cy="300038"/>
            </a:xfrm>
            <a:prstGeom prst="triangl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lowchart: Magnetic Disk 19"/>
            <p:cNvSpPr/>
            <p:nvPr/>
          </p:nvSpPr>
          <p:spPr>
            <a:xfrm>
              <a:off x="4860146" y="5657860"/>
              <a:ext cx="2000250" cy="609601"/>
            </a:xfrm>
            <a:prstGeom prst="flowChartMagneticDisk">
              <a:avLst/>
            </a:prstGeom>
            <a:solidFill>
              <a:schemeClr val="accent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lowchart: Magnetic Disk 20"/>
            <p:cNvSpPr/>
            <p:nvPr/>
          </p:nvSpPr>
          <p:spPr>
            <a:xfrm>
              <a:off x="4860146" y="5233469"/>
              <a:ext cx="2000250" cy="609601"/>
            </a:xfrm>
            <a:prstGeom prst="flowChartMagneticDisk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Flowchart: Magnetic Disk 21"/>
            <p:cNvSpPr/>
            <p:nvPr/>
          </p:nvSpPr>
          <p:spPr>
            <a:xfrm>
              <a:off x="4860146" y="4809076"/>
              <a:ext cx="2000250" cy="609601"/>
            </a:xfrm>
            <a:prstGeom prst="flowChartMagneticDisk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Flowchart: Magnetic Disk 22"/>
            <p:cNvSpPr/>
            <p:nvPr/>
          </p:nvSpPr>
          <p:spPr>
            <a:xfrm>
              <a:off x="4860146" y="4384683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Flowchart: Magnetic Disk 23"/>
            <p:cNvSpPr/>
            <p:nvPr/>
          </p:nvSpPr>
          <p:spPr>
            <a:xfrm>
              <a:off x="4860146" y="3960290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Flowchart: Magnetic Disk 24"/>
            <p:cNvSpPr/>
            <p:nvPr/>
          </p:nvSpPr>
          <p:spPr>
            <a:xfrm>
              <a:off x="4860146" y="3535897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lowchart: Magnetic Disk 25"/>
            <p:cNvSpPr/>
            <p:nvPr/>
          </p:nvSpPr>
          <p:spPr>
            <a:xfrm>
              <a:off x="4860146" y="3111504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Flowchart: Magnetic Disk 26"/>
            <p:cNvSpPr/>
            <p:nvPr/>
          </p:nvSpPr>
          <p:spPr>
            <a:xfrm>
              <a:off x="4860146" y="2687111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Flowchart: Magnetic Disk 27"/>
            <p:cNvSpPr/>
            <p:nvPr/>
          </p:nvSpPr>
          <p:spPr>
            <a:xfrm>
              <a:off x="4860146" y="2262718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Flowchart: Magnetic Disk 28"/>
            <p:cNvSpPr/>
            <p:nvPr/>
          </p:nvSpPr>
          <p:spPr>
            <a:xfrm>
              <a:off x="4860146" y="1838325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138751" y="3895726"/>
              <a:ext cx="14687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Training Data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419739" y="5919001"/>
              <a:ext cx="10447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Test Data</a:t>
              </a: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5351230" y="5157001"/>
            <a:ext cx="11235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Validation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 Data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6ED22FF-EA50-5A4E-90A8-AD11B1C3B016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F8C5E7B-E5E2-CD42-B6EE-804F43F2CC1F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4842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lowchart: Magnetic Disk 27"/>
          <p:cNvSpPr/>
          <p:nvPr/>
        </p:nvSpPr>
        <p:spPr>
          <a:xfrm>
            <a:off x="4852409" y="2262718"/>
            <a:ext cx="2000250" cy="609601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lowchart: Magnetic Disk 28"/>
          <p:cNvSpPr/>
          <p:nvPr/>
        </p:nvSpPr>
        <p:spPr>
          <a:xfrm>
            <a:off x="4852409" y="1838325"/>
            <a:ext cx="2000250" cy="609601"/>
          </a:xfrm>
          <a:prstGeom prst="flowChartMagneticDisk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4792244" y="1853569"/>
            <a:ext cx="21205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Feature Engineering 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Data</a:t>
            </a:r>
          </a:p>
        </p:txBody>
      </p:sp>
      <p:sp>
        <p:nvSpPr>
          <p:cNvPr id="35" name="Date Placeholder 4">
            <a:extLst>
              <a:ext uri="{FF2B5EF4-FFF2-40B4-BE49-F238E27FC236}">
                <a16:creationId xmlns:a16="http://schemas.microsoft.com/office/drawing/2014/main" id="{FD08C2AC-0E28-4A96-AA74-5306E7FF3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E99B-5349-415A-8E56-8E989211A366}" type="datetime1">
              <a:rPr lang="en-US" smtClean="0"/>
              <a:pPr/>
              <a:t>5/28/23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 when doing very robust analysis</a:t>
            </a:r>
          </a:p>
        </p:txBody>
      </p:sp>
      <p:sp>
        <p:nvSpPr>
          <p:cNvPr id="36" name="Footer Placeholder 5">
            <a:extLst>
              <a:ext uri="{FF2B5EF4-FFF2-40B4-BE49-F238E27FC236}">
                <a16:creationId xmlns:a16="http://schemas.microsoft.com/office/drawing/2014/main" id="{7D5631CB-9987-4DB0-821A-02DFE7F692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37" name="Slide Number Placeholder 6">
            <a:extLst>
              <a:ext uri="{FF2B5EF4-FFF2-40B4-BE49-F238E27FC236}">
                <a16:creationId xmlns:a16="http://schemas.microsoft.com/office/drawing/2014/main" id="{0A87C1F3-9045-4B4B-B1F4-6F059431F0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24691" y="1114421"/>
            <a:ext cx="8894618" cy="598002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Wingdings 2" pitchFamily="18" charset="2"/>
              <a:buNone/>
            </a:pPr>
            <a:r>
              <a:rPr lang="en-US" dirty="0"/>
              <a:t>If you have enough data and the model impact is large, this is a good partitioning schema </a:t>
            </a:r>
          </a:p>
          <a:p>
            <a:pPr algn="ctr">
              <a:buFont typeface="Wingdings 2" pitchFamily="18" charset="2"/>
              <a:buNone/>
            </a:pPr>
            <a:r>
              <a:rPr lang="en-US" sz="1700" i="1" dirty="0"/>
              <a:t>However, this much effort is seldom undertaken</a:t>
            </a:r>
            <a:r>
              <a:rPr lang="en-US" dirty="0"/>
              <a:t>.</a:t>
            </a:r>
          </a:p>
        </p:txBody>
      </p:sp>
      <p:sp>
        <p:nvSpPr>
          <p:cNvPr id="8" name="Flowchart: Magnetic Disk 7"/>
          <p:cNvSpPr/>
          <p:nvPr/>
        </p:nvSpPr>
        <p:spPr>
          <a:xfrm>
            <a:off x="2288381" y="5719772"/>
            <a:ext cx="2000250" cy="609601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lowchart: Magnetic Disk 8"/>
          <p:cNvSpPr/>
          <p:nvPr/>
        </p:nvSpPr>
        <p:spPr>
          <a:xfrm>
            <a:off x="2288381" y="5295381"/>
            <a:ext cx="2000250" cy="609601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lowchart: Magnetic Disk 9"/>
          <p:cNvSpPr/>
          <p:nvPr/>
        </p:nvSpPr>
        <p:spPr>
          <a:xfrm>
            <a:off x="2288381" y="4870988"/>
            <a:ext cx="2000250" cy="609601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lowchart: Magnetic Disk 10"/>
          <p:cNvSpPr/>
          <p:nvPr/>
        </p:nvSpPr>
        <p:spPr>
          <a:xfrm>
            <a:off x="2288381" y="4446595"/>
            <a:ext cx="2000250" cy="609601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lowchart: Magnetic Disk 11"/>
          <p:cNvSpPr/>
          <p:nvPr/>
        </p:nvSpPr>
        <p:spPr>
          <a:xfrm>
            <a:off x="2288381" y="4022202"/>
            <a:ext cx="2000250" cy="609601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lowchart: Magnetic Disk 12"/>
          <p:cNvSpPr/>
          <p:nvPr/>
        </p:nvSpPr>
        <p:spPr>
          <a:xfrm>
            <a:off x="2288381" y="3597809"/>
            <a:ext cx="2000250" cy="609601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lowchart: Magnetic Disk 13"/>
          <p:cNvSpPr/>
          <p:nvPr/>
        </p:nvSpPr>
        <p:spPr>
          <a:xfrm>
            <a:off x="2288381" y="3173416"/>
            <a:ext cx="2000250" cy="609601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lowchart: Magnetic Disk 14"/>
          <p:cNvSpPr/>
          <p:nvPr/>
        </p:nvSpPr>
        <p:spPr>
          <a:xfrm>
            <a:off x="2288381" y="2749023"/>
            <a:ext cx="2000250" cy="609601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lowchart: Magnetic Disk 15"/>
          <p:cNvSpPr/>
          <p:nvPr/>
        </p:nvSpPr>
        <p:spPr>
          <a:xfrm>
            <a:off x="2288381" y="2324630"/>
            <a:ext cx="2000250" cy="609601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lowchart: Magnetic Disk 16"/>
          <p:cNvSpPr/>
          <p:nvPr/>
        </p:nvSpPr>
        <p:spPr>
          <a:xfrm>
            <a:off x="2288381" y="1900237"/>
            <a:ext cx="2000250" cy="609601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867024" y="4043363"/>
            <a:ext cx="912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Data</a:t>
            </a:r>
          </a:p>
        </p:txBody>
      </p:sp>
      <p:sp>
        <p:nvSpPr>
          <p:cNvPr id="19" name="Isosceles Triangle 18"/>
          <p:cNvSpPr/>
          <p:nvPr/>
        </p:nvSpPr>
        <p:spPr>
          <a:xfrm rot="5400000">
            <a:off x="3009900" y="4071937"/>
            <a:ext cx="3186112" cy="300038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Magnetic Disk 19"/>
          <p:cNvSpPr/>
          <p:nvPr/>
        </p:nvSpPr>
        <p:spPr>
          <a:xfrm>
            <a:off x="4852409" y="5657860"/>
            <a:ext cx="2000250" cy="609601"/>
          </a:xfrm>
          <a:prstGeom prst="flowChartMagneticDisk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lowchart: Magnetic Disk 20"/>
          <p:cNvSpPr/>
          <p:nvPr/>
        </p:nvSpPr>
        <p:spPr>
          <a:xfrm>
            <a:off x="4852409" y="5233469"/>
            <a:ext cx="2000250" cy="609601"/>
          </a:xfrm>
          <a:prstGeom prst="flowChartMagneticDisk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Flowchart: Magnetic Disk 21"/>
          <p:cNvSpPr/>
          <p:nvPr/>
        </p:nvSpPr>
        <p:spPr>
          <a:xfrm>
            <a:off x="4852409" y="4809076"/>
            <a:ext cx="2000250" cy="609601"/>
          </a:xfrm>
          <a:prstGeom prst="flowChartMagneticDisk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lowchart: Magnetic Disk 22"/>
          <p:cNvSpPr/>
          <p:nvPr/>
        </p:nvSpPr>
        <p:spPr>
          <a:xfrm>
            <a:off x="4852409" y="4384683"/>
            <a:ext cx="2000250" cy="609601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lowchart: Magnetic Disk 23"/>
          <p:cNvSpPr/>
          <p:nvPr/>
        </p:nvSpPr>
        <p:spPr>
          <a:xfrm>
            <a:off x="4852409" y="3960290"/>
            <a:ext cx="2000250" cy="609601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lowchart: Magnetic Disk 24"/>
          <p:cNvSpPr/>
          <p:nvPr/>
        </p:nvSpPr>
        <p:spPr>
          <a:xfrm>
            <a:off x="4852409" y="3535897"/>
            <a:ext cx="2000250" cy="609601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lowchart: Magnetic Disk 25"/>
          <p:cNvSpPr/>
          <p:nvPr/>
        </p:nvSpPr>
        <p:spPr>
          <a:xfrm>
            <a:off x="4852409" y="3111504"/>
            <a:ext cx="2000250" cy="609601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lowchart: Magnetic Disk 26"/>
          <p:cNvSpPr/>
          <p:nvPr/>
        </p:nvSpPr>
        <p:spPr>
          <a:xfrm>
            <a:off x="4852409" y="2687111"/>
            <a:ext cx="2000250" cy="609601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118167" y="3895726"/>
            <a:ext cx="1468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Training Data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330179" y="5919001"/>
            <a:ext cx="1044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Test Data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046384" y="5273379"/>
            <a:ext cx="1612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Validation Data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B5E2656-5345-F741-94A5-9BACBC744A7B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B7E452B-B1D9-7A44-9A03-D9788E919274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5501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FC8292-8044-437F-8196-3A4E6FB33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5/28/23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D9A768F-B0FE-409E-A172-AB83EB956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perform sampling?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20BC96-3351-4904-A20A-CA87B459B2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BA0072-4294-40BF-B8D4-5068C6DB85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7</a:t>
            </a:fld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A778862-3B14-4B4A-97C3-ADFA1E769DAA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EC5C0E0-FA4C-D04A-8028-F4D4BBE1C588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 descr="Image result for overfitting meme">
            <a:extLst>
              <a:ext uri="{FF2B5EF4-FFF2-40B4-BE49-F238E27FC236}">
                <a16:creationId xmlns:a16="http://schemas.microsoft.com/office/drawing/2014/main" id="{66F61716-9095-8545-8B79-1FE53D1405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5038" y="1843088"/>
            <a:ext cx="4733925" cy="317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1735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5/28/23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Supervised Learning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8</a:t>
            </a:fld>
            <a:endParaRPr lang="en-US"/>
          </a:p>
        </p:txBody>
      </p:sp>
      <p:sp>
        <p:nvSpPr>
          <p:cNvPr id="6" name="Shape 278"/>
          <p:cNvSpPr txBox="1"/>
          <p:nvPr/>
        </p:nvSpPr>
        <p:spPr>
          <a:xfrm>
            <a:off x="206000" y="1107533"/>
            <a:ext cx="8778300" cy="525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Inferring a function from labeled data.</a:t>
            </a:r>
          </a:p>
        </p:txBody>
      </p:sp>
      <p:sp>
        <p:nvSpPr>
          <p:cNvPr id="7" name="Shape 279"/>
          <p:cNvSpPr txBox="1"/>
          <p:nvPr/>
        </p:nvSpPr>
        <p:spPr>
          <a:xfrm>
            <a:off x="206100" y="1557009"/>
            <a:ext cx="8778300" cy="246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200" i="1" dirty="0">
                <a:latin typeface="Open Sans"/>
                <a:ea typeface="Open Sans"/>
                <a:cs typeface="Open Sans"/>
                <a:sym typeface="Open Sans"/>
              </a:rPr>
              <a:t>“Learn from telling”, “Look at my data and I will tell you what to predict”</a:t>
            </a:r>
          </a:p>
        </p:txBody>
      </p:sp>
      <p:pic>
        <p:nvPicPr>
          <p:cNvPr id="8" name="Shape 3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1550" y="3015925"/>
            <a:ext cx="867523" cy="1884473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Shape 319"/>
          <p:cNvSpPr txBox="1"/>
          <p:nvPr/>
        </p:nvSpPr>
        <p:spPr>
          <a:xfrm>
            <a:off x="2066775" y="3844762"/>
            <a:ext cx="1447200" cy="504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3000">
                <a:latin typeface="Open Sans"/>
                <a:ea typeface="Open Sans"/>
                <a:cs typeface="Open Sans"/>
                <a:sym typeface="Open Sans"/>
              </a:rPr>
              <a:t>=</a:t>
            </a:r>
            <a:r>
              <a:rPr lang="en" sz="3000"/>
              <a:t>ƒ</a:t>
            </a:r>
            <a:r>
              <a:rPr lang="en" sz="3000">
                <a:latin typeface="Open Sans"/>
                <a:ea typeface="Open Sans"/>
                <a:cs typeface="Open Sans"/>
                <a:sym typeface="Open Sans"/>
              </a:rPr>
              <a:t>(…)</a:t>
            </a:r>
          </a:p>
        </p:txBody>
      </p:sp>
      <p:sp>
        <p:nvSpPr>
          <p:cNvPr id="10" name="Shape 320"/>
          <p:cNvSpPr txBox="1"/>
          <p:nvPr/>
        </p:nvSpPr>
        <p:spPr>
          <a:xfrm>
            <a:off x="878875" y="3844762"/>
            <a:ext cx="412500" cy="504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3000">
                <a:latin typeface="Open Sans"/>
                <a:ea typeface="Open Sans"/>
                <a:cs typeface="Open Sans"/>
                <a:sym typeface="Open Sans"/>
              </a:rPr>
              <a:t>#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270269" y="3192087"/>
            <a:ext cx="2676698" cy="12469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What impacts ice cream sales?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C7F19D0-91F3-EF4E-B14B-48857F955BD7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D7BF299-BC54-064B-80ED-5DFED0ABE1C4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2EE0C2ED-FADE-1B43-963B-4F82699B23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810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5/28/23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Linear Regression for continuous outcomes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9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762497" y="2101524"/>
            <a:ext cx="7699860" cy="1884473"/>
            <a:chOff x="629493" y="1419881"/>
            <a:chExt cx="7699860" cy="1884473"/>
          </a:xfrm>
        </p:grpSpPr>
        <p:pic>
          <p:nvPicPr>
            <p:cNvPr id="6" name="Shape 3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72168" y="1419881"/>
              <a:ext cx="867523" cy="1884473"/>
            </a:xfrm>
            <a:prstGeom prst="rect">
              <a:avLst/>
            </a:prstGeom>
            <a:noFill/>
            <a:ln>
              <a:noFill/>
            </a:ln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Shape 319"/>
                <p:cNvSpPr txBox="1"/>
                <p:nvPr/>
              </p:nvSpPr>
              <p:spPr>
                <a:xfrm>
                  <a:off x="1817393" y="2248718"/>
                  <a:ext cx="6511960" cy="504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t" anchorCtr="0">
                  <a:noAutofit/>
                </a:bodyPr>
                <a:lstStyle/>
                <a:p>
                  <a:r>
                    <a:rPr lang="en" sz="2000" dirty="0">
                      <a:latin typeface="Open Sans"/>
                      <a:ea typeface="Open Sans"/>
                      <a:cs typeface="Open Sans"/>
                      <a:sym typeface="Open Sans"/>
                    </a:rPr>
                    <a:t>=</a:t>
                  </a:r>
                  <a:r>
                    <a:rPr lang="el-GR" sz="2000" dirty="0"/>
                    <a:t> </a:t>
                  </a:r>
                  <a14:m>
                    <m:oMath xmlns:m="http://schemas.openxmlformats.org/officeDocument/2006/math">
                      <m:r>
                        <a:rPr lang="el-GR" sz="2000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en" sz="2000" dirty="0">
                      <a:latin typeface="Open Sans"/>
                      <a:ea typeface="Open Sans"/>
                      <a:cs typeface="Open Sans"/>
                      <a:sym typeface="Open Sans"/>
                    </a:rPr>
                    <a:t> +</a:t>
                  </a:r>
                  <a:r>
                    <a:rPr lang="el-GR" sz="2000" dirty="0"/>
                    <a:t> </a:t>
                  </a:r>
                  <a:r>
                    <a:rPr lang="en-US" sz="2000" dirty="0"/>
                    <a:t>(</a:t>
                  </a:r>
                  <a14:m>
                    <m:oMath xmlns:m="http://schemas.openxmlformats.org/officeDocument/2006/math">
                      <m:r>
                        <a:rPr lang="el-GR" sz="2000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en" sz="2000" dirty="0">
                      <a:latin typeface="Open Sans"/>
                      <a:ea typeface="Open Sans"/>
                      <a:cs typeface="Open Sans"/>
                      <a:sym typeface="Open Sans"/>
                    </a:rPr>
                    <a:t>*temperature) +</a:t>
                  </a:r>
                  <a:r>
                    <a:rPr lang="el-GR" sz="2000" dirty="0"/>
                    <a:t> </a:t>
                  </a:r>
                  <a:r>
                    <a:rPr lang="en-US" sz="2000" dirty="0"/>
                    <a:t>(</a:t>
                  </a:r>
                  <a14:m>
                    <m:oMath xmlns:m="http://schemas.openxmlformats.org/officeDocument/2006/math">
                      <m:r>
                        <a:rPr lang="el-GR" sz="2000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en" sz="2000" dirty="0">
                      <a:latin typeface="Open Sans"/>
                      <a:ea typeface="Open Sans"/>
                      <a:cs typeface="Open Sans"/>
                      <a:sym typeface="Open Sans"/>
                    </a:rPr>
                    <a:t>*day) +</a:t>
                  </a:r>
                  <a:r>
                    <a:rPr lang="el-GR" sz="2000" dirty="0"/>
                    <a:t> </a:t>
                  </a:r>
                  <a:r>
                    <a:rPr lang="en-US" sz="2000" dirty="0"/>
                    <a:t>(</a:t>
                  </a:r>
                  <a14:m>
                    <m:oMath xmlns:m="http://schemas.openxmlformats.org/officeDocument/2006/math">
                      <m:r>
                        <a:rPr lang="el-GR" sz="2000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en" sz="2000" dirty="0">
                      <a:latin typeface="Open Sans"/>
                      <a:ea typeface="Open Sans"/>
                      <a:cs typeface="Open Sans"/>
                      <a:sym typeface="Open Sans"/>
                    </a:rPr>
                    <a:t>*price) + error</a:t>
                  </a:r>
                </a:p>
              </p:txBody>
            </p:sp>
          </mc:Choice>
          <mc:Fallback xmlns="">
            <p:sp>
              <p:nvSpPr>
                <p:cNvPr id="7" name="Shape 3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17393" y="2248718"/>
                  <a:ext cx="6511960" cy="504600"/>
                </a:xfrm>
                <a:prstGeom prst="rect">
                  <a:avLst/>
                </a:prstGeom>
                <a:blipFill>
                  <a:blip r:embed="rId4"/>
                  <a:stretch>
                    <a:fillRect l="-1030" b="-9756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Shape 320"/>
            <p:cNvSpPr txBox="1"/>
            <p:nvPr/>
          </p:nvSpPr>
          <p:spPr>
            <a:xfrm>
              <a:off x="629493" y="2248718"/>
              <a:ext cx="412500" cy="5046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r>
                <a:rPr lang="en" sz="3000">
                  <a:latin typeface="Open Sans"/>
                  <a:ea typeface="Open Sans"/>
                  <a:cs typeface="Open Sans"/>
                  <a:sym typeface="Open Sans"/>
                </a:rPr>
                <a:t># </a:t>
              </a:r>
            </a:p>
          </p:txBody>
        </p:sp>
      </p:grpSp>
      <p:sp>
        <p:nvSpPr>
          <p:cNvPr id="10" name="Rectangle 9"/>
          <p:cNvSpPr/>
          <p:nvPr/>
        </p:nvSpPr>
        <p:spPr>
          <a:xfrm>
            <a:off x="706582" y="1273114"/>
            <a:ext cx="7730837" cy="5652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Some linear combination of temperature values, day of the week dummy variables and price estimate the number of cones that will sell.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CDC043C-207D-2947-9E57-1C3168916201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0EED5C9-95AE-044F-B86E-30B4AD8F104A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BC5E19B5-3C1F-1844-8A05-71C778AAFD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05995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Harvar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1C30"/>
      </a:accent1>
      <a:accent2>
        <a:srgbClr val="8C8179"/>
      </a:accent2>
      <a:accent3>
        <a:srgbClr val="293352"/>
      </a:accent3>
      <a:accent4>
        <a:srgbClr val="8996A0"/>
      </a:accent4>
      <a:accent5>
        <a:srgbClr val="BAC5C6"/>
      </a:accent5>
      <a:accent6>
        <a:srgbClr val="4E84C4"/>
      </a:accent6>
      <a:hlink>
        <a:srgbClr val="52854C"/>
      </a:hlink>
      <a:folHlink>
        <a:srgbClr val="E87D1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6662</TotalTime>
  <Words>1223</Words>
  <Application>Microsoft Macintosh PowerPoint</Application>
  <PresentationFormat>On-screen Show (4:3)</PresentationFormat>
  <Paragraphs>272</Paragraphs>
  <Slides>29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8" baseType="lpstr">
      <vt:lpstr>Arial</vt:lpstr>
      <vt:lpstr>Calibri</vt:lpstr>
      <vt:lpstr>Calibri Light</vt:lpstr>
      <vt:lpstr>Cambria Math</vt:lpstr>
      <vt:lpstr>Franklin Gothic Book</vt:lpstr>
      <vt:lpstr>Open Sans</vt:lpstr>
      <vt:lpstr>Symbol</vt:lpstr>
      <vt:lpstr>Wingdings 2</vt:lpstr>
      <vt:lpstr>1_Office Theme</vt:lpstr>
      <vt:lpstr>GSERM: Text Mining &amp; NLP ElasticNet Regression</vt:lpstr>
      <vt:lpstr>Supervised Learning</vt:lpstr>
      <vt:lpstr>Modeling Process</vt:lpstr>
      <vt:lpstr>Sampling Step: Basic Partitioning Schema</vt:lpstr>
      <vt:lpstr>Good for prod deployments</vt:lpstr>
      <vt:lpstr>Best Practice when doing very robust analysis</vt:lpstr>
      <vt:lpstr>Why perform sampling?</vt:lpstr>
      <vt:lpstr>Supervised Learning Example</vt:lpstr>
      <vt:lpstr>Linear Regression for continuous outcomes</vt:lpstr>
      <vt:lpstr>The linear combination equation captures information</vt:lpstr>
      <vt:lpstr>Regression Equation Review</vt:lpstr>
      <vt:lpstr>Let’s Practice</vt:lpstr>
      <vt:lpstr>Linear Regression</vt:lpstr>
      <vt:lpstr>Minimizing the Sum of Ordinary Least Squared Errors</vt:lpstr>
      <vt:lpstr>Big Errors</vt:lpstr>
      <vt:lpstr>So what is really going on?</vt:lpstr>
      <vt:lpstr>Open B_Regression_v1.R</vt:lpstr>
      <vt:lpstr>Highlights of a fit summary</vt:lpstr>
      <vt:lpstr>Highlights of a fit summary</vt:lpstr>
      <vt:lpstr>Highlights of a fit summary</vt:lpstr>
      <vt:lpstr>Open C_lm_for classes.R</vt:lpstr>
      <vt:lpstr>Step 1: Logistic Response Function</vt:lpstr>
      <vt:lpstr>Logistic Regression</vt:lpstr>
      <vt:lpstr>A binary relationship between carat and price</vt:lpstr>
      <vt:lpstr>A binary relationship between carat and price</vt:lpstr>
      <vt:lpstr>PowerPoint Presentation</vt:lpstr>
      <vt:lpstr>NCAA Classification Madness</vt:lpstr>
      <vt:lpstr>My friend Mandy is next level.</vt:lpstr>
      <vt:lpstr>D_fullyMarchMadnessREVISED.R</vt:lpstr>
    </vt:vector>
  </TitlesOfParts>
  <Company>Liberty Mutual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Kwartler, Edward</dc:creator>
  <cp:lastModifiedBy>Kwartler, Edward</cp:lastModifiedBy>
  <cp:revision>407</cp:revision>
  <dcterms:created xsi:type="dcterms:W3CDTF">2018-05-23T17:24:59Z</dcterms:created>
  <dcterms:modified xsi:type="dcterms:W3CDTF">2023-05-28T21:30:49Z</dcterms:modified>
</cp:coreProperties>
</file>