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593" r:id="rId2"/>
    <p:sldId id="678" r:id="rId3"/>
    <p:sldId id="752" r:id="rId4"/>
    <p:sldId id="751" r:id="rId5"/>
    <p:sldId id="754" r:id="rId6"/>
    <p:sldId id="755" r:id="rId7"/>
    <p:sldId id="814" r:id="rId8"/>
    <p:sldId id="756" r:id="rId9"/>
    <p:sldId id="757" r:id="rId10"/>
    <p:sldId id="758" r:id="rId11"/>
    <p:sldId id="759" r:id="rId12"/>
    <p:sldId id="760" r:id="rId13"/>
    <p:sldId id="679" r:id="rId14"/>
    <p:sldId id="681" r:id="rId15"/>
    <p:sldId id="761" r:id="rId16"/>
    <p:sldId id="682" r:id="rId17"/>
    <p:sldId id="76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ed Kwartler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3" autoAdjust="0"/>
    <p:restoredTop sz="91458" autoAdjust="0"/>
  </p:normalViewPr>
  <p:slideViewPr>
    <p:cSldViewPr snapToGrid="0">
      <p:cViewPr varScale="1">
        <p:scale>
          <a:sx n="95" d="100"/>
          <a:sy n="95" d="100"/>
        </p:scale>
        <p:origin x="2064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2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2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Book2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Book2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Book2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top</a:t>
            </a:r>
            <a:r>
              <a:rPr lang="en-US" baseline="0" dirty="0"/>
              <a:t> 35 terms from 3m Super Bowl 50 Tweets</a:t>
            </a:r>
            <a:endParaRPr lang="en-US" dirty="0"/>
          </a:p>
        </c:rich>
      </c:tx>
      <c:layout>
        <c:manualLayout>
          <c:xMode val="edge"/>
          <c:yMode val="edge"/>
          <c:x val="0.30885845754611607"/>
          <c:y val="5.857807014754245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freq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Sheet1!$B$2:$B$36</c:f>
              <c:strCache>
                <c:ptCount val="35"/>
                <c:pt idx="0">
                  <c:v>rt</c:v>
                </c:pt>
                <c:pt idx="1">
                  <c:v>i</c:v>
                </c:pt>
                <c:pt idx="2">
                  <c:v>the</c:v>
                </c:pt>
                <c:pt idx="3">
                  <c:v>to</c:v>
                </c:pt>
                <c:pt idx="4">
                  <c:v>you</c:v>
                </c:pt>
                <c:pt idx="5">
                  <c:v>a</c:v>
                </c:pt>
                <c:pt idx="6">
                  <c:v>and</c:v>
                </c:pt>
                <c:pt idx="7">
                  <c:v>my</c:v>
                </c:pt>
                <c:pt idx="8">
                  <c:v>is</c:v>
                </c:pt>
                <c:pt idx="9">
                  <c:v>in</c:v>
                </c:pt>
                <c:pt idx="10">
                  <c:v>me</c:v>
                </c:pt>
                <c:pt idx="11">
                  <c:v>of</c:v>
                </c:pt>
                <c:pt idx="12">
                  <c:v>for</c:v>
                </c:pt>
                <c:pt idx="13">
                  <c:v>it</c:v>
                </c:pt>
                <c:pt idx="14">
                  <c:v>on</c:v>
                </c:pt>
                <c:pt idx="15">
                  <c:v>that</c:v>
                </c:pt>
                <c:pt idx="16">
                  <c:v>this</c:v>
                </c:pt>
                <c:pt idx="17">
                  <c:v>be</c:v>
                </c:pt>
                <c:pt idx="18">
                  <c:v>so</c:v>
                </c:pt>
                <c:pt idx="19">
                  <c:v>i'm</c:v>
                </c:pt>
                <c:pt idx="20">
                  <c:v>with</c:v>
                </c:pt>
                <c:pt idx="21">
                  <c:v>just</c:v>
                </c:pt>
                <c:pt idx="22">
                  <c:v>your</c:v>
                </c:pt>
                <c:pt idx="23">
                  <c:v>like</c:v>
                </c:pt>
                <c:pt idx="24">
                  <c:v>at</c:v>
                </c:pt>
                <c:pt idx="25">
                  <c:v>have</c:v>
                </c:pt>
                <c:pt idx="26">
                  <c:v>are</c:v>
                </c:pt>
                <c:pt idx="27">
                  <c:v>if</c:v>
                </c:pt>
                <c:pt idx="28">
                  <c:v>love</c:v>
                </c:pt>
                <c:pt idx="29">
                  <c:v>not</c:v>
                </c:pt>
                <c:pt idx="30">
                  <c:v>but</c:v>
                </c:pt>
                <c:pt idx="31">
                  <c:v>all</c:v>
                </c:pt>
                <c:pt idx="32">
                  <c:v>up</c:v>
                </c:pt>
                <c:pt idx="33">
                  <c:v>don't</c:v>
                </c:pt>
                <c:pt idx="34">
                  <c:v>get</c:v>
                </c:pt>
              </c:strCache>
            </c:strRef>
          </c:cat>
          <c:val>
            <c:numRef>
              <c:f>Sheet1!$C$2:$C$36</c:f>
              <c:numCache>
                <c:formatCode>#,##0</c:formatCode>
                <c:ptCount val="35"/>
                <c:pt idx="0">
                  <c:v>833389</c:v>
                </c:pt>
                <c:pt idx="1">
                  <c:v>775401</c:v>
                </c:pt>
                <c:pt idx="2">
                  <c:v>647319</c:v>
                </c:pt>
                <c:pt idx="3">
                  <c:v>598258</c:v>
                </c:pt>
                <c:pt idx="4">
                  <c:v>553918</c:v>
                </c:pt>
                <c:pt idx="5">
                  <c:v>513428</c:v>
                </c:pt>
                <c:pt idx="6">
                  <c:v>355281</c:v>
                </c:pt>
                <c:pt idx="7">
                  <c:v>326127</c:v>
                </c:pt>
                <c:pt idx="8">
                  <c:v>291574</c:v>
                </c:pt>
                <c:pt idx="9">
                  <c:v>288630</c:v>
                </c:pt>
                <c:pt idx="10">
                  <c:v>283898</c:v>
                </c:pt>
                <c:pt idx="11">
                  <c:v>260236</c:v>
                </c:pt>
                <c:pt idx="12">
                  <c:v>256208</c:v>
                </c:pt>
                <c:pt idx="13">
                  <c:v>224443</c:v>
                </c:pt>
                <c:pt idx="14">
                  <c:v>208352</c:v>
                </c:pt>
                <c:pt idx="15">
                  <c:v>184942</c:v>
                </c:pt>
                <c:pt idx="16">
                  <c:v>172278</c:v>
                </c:pt>
                <c:pt idx="17">
                  <c:v>164978</c:v>
                </c:pt>
                <c:pt idx="18">
                  <c:v>161463</c:v>
                </c:pt>
                <c:pt idx="19">
                  <c:v>155037</c:v>
                </c:pt>
                <c:pt idx="20">
                  <c:v>150378</c:v>
                </c:pt>
                <c:pt idx="21">
                  <c:v>147041</c:v>
                </c:pt>
                <c:pt idx="22">
                  <c:v>139756</c:v>
                </c:pt>
                <c:pt idx="23">
                  <c:v>134321</c:v>
                </c:pt>
                <c:pt idx="24">
                  <c:v>131796</c:v>
                </c:pt>
                <c:pt idx="25">
                  <c:v>128607</c:v>
                </c:pt>
                <c:pt idx="26">
                  <c:v>119199</c:v>
                </c:pt>
                <c:pt idx="27">
                  <c:v>117897</c:v>
                </c:pt>
                <c:pt idx="28">
                  <c:v>116478</c:v>
                </c:pt>
                <c:pt idx="29">
                  <c:v>113745</c:v>
                </c:pt>
                <c:pt idx="30">
                  <c:v>112588</c:v>
                </c:pt>
                <c:pt idx="31">
                  <c:v>108893</c:v>
                </c:pt>
                <c:pt idx="32">
                  <c:v>105797</c:v>
                </c:pt>
                <c:pt idx="33">
                  <c:v>102665</c:v>
                </c:pt>
                <c:pt idx="34">
                  <c:v>99674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A4A-4697-82AD-214C30CE3E8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91901728"/>
        <c:axId val="369966056"/>
      </c:barChart>
      <c:catAx>
        <c:axId val="2919017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9966056"/>
        <c:crosses val="autoZero"/>
        <c:auto val="1"/>
        <c:lblAlgn val="ctr"/>
        <c:lblOffset val="100"/>
        <c:noMultiLvlLbl val="0"/>
      </c:catAx>
      <c:valAx>
        <c:axId val="369966056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19017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freq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Sheet1!$B$2:$B$51</c:f>
              <c:strCache>
                <c:ptCount val="50"/>
                <c:pt idx="0">
                  <c:v>rt</c:v>
                </c:pt>
                <c:pt idx="1">
                  <c:v>i</c:v>
                </c:pt>
                <c:pt idx="2">
                  <c:v>the</c:v>
                </c:pt>
                <c:pt idx="3">
                  <c:v>to</c:v>
                </c:pt>
                <c:pt idx="4">
                  <c:v>you</c:v>
                </c:pt>
                <c:pt idx="5">
                  <c:v>a</c:v>
                </c:pt>
                <c:pt idx="6">
                  <c:v>and</c:v>
                </c:pt>
                <c:pt idx="7">
                  <c:v>my</c:v>
                </c:pt>
                <c:pt idx="8">
                  <c:v>is</c:v>
                </c:pt>
                <c:pt idx="9">
                  <c:v>in</c:v>
                </c:pt>
                <c:pt idx="10">
                  <c:v>me</c:v>
                </c:pt>
                <c:pt idx="11">
                  <c:v>of</c:v>
                </c:pt>
                <c:pt idx="12">
                  <c:v>for</c:v>
                </c:pt>
                <c:pt idx="13">
                  <c:v>it</c:v>
                </c:pt>
                <c:pt idx="14">
                  <c:v>on</c:v>
                </c:pt>
                <c:pt idx="15">
                  <c:v>that</c:v>
                </c:pt>
                <c:pt idx="16">
                  <c:v>this</c:v>
                </c:pt>
                <c:pt idx="17">
                  <c:v>be</c:v>
                </c:pt>
                <c:pt idx="18">
                  <c:v>so</c:v>
                </c:pt>
                <c:pt idx="19">
                  <c:v>i'm</c:v>
                </c:pt>
                <c:pt idx="20">
                  <c:v>with</c:v>
                </c:pt>
                <c:pt idx="21">
                  <c:v>just</c:v>
                </c:pt>
                <c:pt idx="22">
                  <c:v>your</c:v>
                </c:pt>
                <c:pt idx="23">
                  <c:v>like</c:v>
                </c:pt>
                <c:pt idx="24">
                  <c:v>at</c:v>
                </c:pt>
                <c:pt idx="25">
                  <c:v>have</c:v>
                </c:pt>
                <c:pt idx="26">
                  <c:v>are</c:v>
                </c:pt>
                <c:pt idx="27">
                  <c:v>if</c:v>
                </c:pt>
                <c:pt idx="28">
                  <c:v>love</c:v>
                </c:pt>
                <c:pt idx="29">
                  <c:v>not</c:v>
                </c:pt>
                <c:pt idx="30">
                  <c:v>but</c:v>
                </c:pt>
                <c:pt idx="31">
                  <c:v>all</c:v>
                </c:pt>
                <c:pt idx="32">
                  <c:v>up</c:v>
                </c:pt>
                <c:pt idx="33">
                  <c:v>don't</c:v>
                </c:pt>
                <c:pt idx="34">
                  <c:v>get</c:v>
                </c:pt>
                <c:pt idx="35">
                  <c:v>do</c:v>
                </c:pt>
                <c:pt idx="36">
                  <c:v>what</c:v>
                </c:pt>
                <c:pt idx="37">
                  <c:v>no</c:v>
                </c:pt>
                <c:pt idx="38">
                  <c:v>when</c:v>
                </c:pt>
                <c:pt idx="39">
                  <c:v>lol</c:v>
                </c:pt>
                <c:pt idx="40">
                  <c:v>we</c:v>
                </c:pt>
                <c:pt idx="41">
                  <c:v>was</c:v>
                </c:pt>
                <c:pt idx="42">
                  <c:v>new</c:v>
                </c:pt>
                <c:pt idx="43">
                  <c:v>one</c:v>
                </c:pt>
                <c:pt idx="44">
                  <c:v>follow</c:v>
                </c:pt>
                <c:pt idx="45">
                  <c:v>out</c:v>
                </c:pt>
                <c:pt idx="46">
                  <c:v>can</c:v>
                </c:pt>
                <c:pt idx="47">
                  <c:v>u</c:v>
                </c:pt>
                <c:pt idx="48">
                  <c:v>now</c:v>
                </c:pt>
                <c:pt idx="49">
                  <c:v>go</c:v>
                </c:pt>
              </c:strCache>
            </c:strRef>
          </c:cat>
          <c:val>
            <c:numRef>
              <c:f>Sheet1!$C$2:$C$51</c:f>
              <c:numCache>
                <c:formatCode>#,##0</c:formatCode>
                <c:ptCount val="50"/>
                <c:pt idx="0">
                  <c:v>833389</c:v>
                </c:pt>
                <c:pt idx="1">
                  <c:v>775401</c:v>
                </c:pt>
                <c:pt idx="2">
                  <c:v>647319</c:v>
                </c:pt>
                <c:pt idx="3">
                  <c:v>598258</c:v>
                </c:pt>
                <c:pt idx="4">
                  <c:v>553918</c:v>
                </c:pt>
                <c:pt idx="5">
                  <c:v>513428</c:v>
                </c:pt>
                <c:pt idx="6">
                  <c:v>355281</c:v>
                </c:pt>
                <c:pt idx="7">
                  <c:v>326127</c:v>
                </c:pt>
                <c:pt idx="8">
                  <c:v>291574</c:v>
                </c:pt>
                <c:pt idx="9">
                  <c:v>288630</c:v>
                </c:pt>
                <c:pt idx="10">
                  <c:v>283898</c:v>
                </c:pt>
                <c:pt idx="11">
                  <c:v>260236</c:v>
                </c:pt>
                <c:pt idx="12">
                  <c:v>256208</c:v>
                </c:pt>
                <c:pt idx="13">
                  <c:v>224443</c:v>
                </c:pt>
                <c:pt idx="14">
                  <c:v>208352</c:v>
                </c:pt>
                <c:pt idx="15">
                  <c:v>184942</c:v>
                </c:pt>
                <c:pt idx="16">
                  <c:v>172278</c:v>
                </c:pt>
                <c:pt idx="17">
                  <c:v>164978</c:v>
                </c:pt>
                <c:pt idx="18">
                  <c:v>161463</c:v>
                </c:pt>
                <c:pt idx="19">
                  <c:v>155037</c:v>
                </c:pt>
                <c:pt idx="20">
                  <c:v>150378</c:v>
                </c:pt>
                <c:pt idx="21">
                  <c:v>147041</c:v>
                </c:pt>
                <c:pt idx="22">
                  <c:v>139756</c:v>
                </c:pt>
                <c:pt idx="23">
                  <c:v>134321</c:v>
                </c:pt>
                <c:pt idx="24">
                  <c:v>131796</c:v>
                </c:pt>
                <c:pt idx="25">
                  <c:v>128607</c:v>
                </c:pt>
                <c:pt idx="26">
                  <c:v>119199</c:v>
                </c:pt>
                <c:pt idx="27">
                  <c:v>117897</c:v>
                </c:pt>
                <c:pt idx="28">
                  <c:v>116478</c:v>
                </c:pt>
                <c:pt idx="29">
                  <c:v>113745</c:v>
                </c:pt>
                <c:pt idx="30">
                  <c:v>112588</c:v>
                </c:pt>
                <c:pt idx="31">
                  <c:v>108893</c:v>
                </c:pt>
                <c:pt idx="32">
                  <c:v>105797</c:v>
                </c:pt>
                <c:pt idx="33">
                  <c:v>102665</c:v>
                </c:pt>
                <c:pt idx="34">
                  <c:v>99674</c:v>
                </c:pt>
                <c:pt idx="35">
                  <c:v>98616</c:v>
                </c:pt>
                <c:pt idx="36">
                  <c:v>95867</c:v>
                </c:pt>
                <c:pt idx="37">
                  <c:v>94985</c:v>
                </c:pt>
                <c:pt idx="38">
                  <c:v>94474</c:v>
                </c:pt>
                <c:pt idx="39">
                  <c:v>91682</c:v>
                </c:pt>
                <c:pt idx="40">
                  <c:v>91550</c:v>
                </c:pt>
                <c:pt idx="41">
                  <c:v>90482</c:v>
                </c:pt>
                <c:pt idx="42">
                  <c:v>90468</c:v>
                </c:pt>
                <c:pt idx="43">
                  <c:v>88664</c:v>
                </c:pt>
                <c:pt idx="44">
                  <c:v>85160</c:v>
                </c:pt>
                <c:pt idx="45">
                  <c:v>84773</c:v>
                </c:pt>
                <c:pt idx="46">
                  <c:v>82708</c:v>
                </c:pt>
                <c:pt idx="47">
                  <c:v>78822</c:v>
                </c:pt>
                <c:pt idx="48">
                  <c:v>76780</c:v>
                </c:pt>
                <c:pt idx="49">
                  <c:v>73745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299-485F-9662-189C20C0696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-27"/>
        <c:axId val="369968408"/>
        <c:axId val="369963704"/>
      </c:barChart>
      <c:catAx>
        <c:axId val="36996840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369963704"/>
        <c:crosses val="autoZero"/>
        <c:auto val="1"/>
        <c:lblAlgn val="ctr"/>
        <c:lblOffset val="100"/>
        <c:noMultiLvlLbl val="0"/>
      </c:catAx>
      <c:valAx>
        <c:axId val="369963704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99684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Sheet2!$B$1:$B$10</c:f>
              <c:strCache>
                <c:ptCount val="10"/>
                <c:pt idx="0">
                  <c:v>Zurich</c:v>
                </c:pt>
                <c:pt idx="1">
                  <c:v>Geneva</c:v>
                </c:pt>
                <c:pt idx="2">
                  <c:v>Basel</c:v>
                </c:pt>
                <c:pt idx="3">
                  <c:v>Bern</c:v>
                </c:pt>
                <c:pt idx="4">
                  <c:v>Lausanne</c:v>
                </c:pt>
                <c:pt idx="5">
                  <c:v>Lucerne</c:v>
                </c:pt>
                <c:pt idx="6">
                  <c:v>St. Gallen</c:v>
                </c:pt>
                <c:pt idx="7">
                  <c:v>Lugano</c:v>
                </c:pt>
                <c:pt idx="8">
                  <c:v>Fribourg</c:v>
                </c:pt>
                <c:pt idx="9">
                  <c:v>Thun</c:v>
                </c:pt>
              </c:strCache>
            </c:strRef>
          </c:cat>
          <c:val>
            <c:numRef>
              <c:f>Sheet2!$C$1:$C$10</c:f>
              <c:numCache>
                <c:formatCode>#,##0</c:formatCode>
                <c:ptCount val="10"/>
                <c:pt idx="0">
                  <c:v>366445</c:v>
                </c:pt>
                <c:pt idx="1">
                  <c:v>177500</c:v>
                </c:pt>
                <c:pt idx="2">
                  <c:v>165000</c:v>
                </c:pt>
                <c:pt idx="3">
                  <c:v>140228</c:v>
                </c:pt>
                <c:pt idx="4">
                  <c:v>129273</c:v>
                </c:pt>
                <c:pt idx="5">
                  <c:v>77491</c:v>
                </c:pt>
                <c:pt idx="6">
                  <c:v>70000</c:v>
                </c:pt>
                <c:pt idx="7">
                  <c:v>68500</c:v>
                </c:pt>
                <c:pt idx="8">
                  <c:v>32000</c:v>
                </c:pt>
                <c:pt idx="9">
                  <c:v>40000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919-4F60-9501-665F188D8F6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69965664"/>
        <c:axId val="369967232"/>
      </c:barChart>
      <c:catAx>
        <c:axId val="3699656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9967232"/>
        <c:crosses val="autoZero"/>
        <c:auto val="1"/>
        <c:lblAlgn val="ctr"/>
        <c:lblOffset val="100"/>
        <c:noMultiLvlLbl val="0"/>
      </c:catAx>
      <c:valAx>
        <c:axId val="369967232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99656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Sheet4!$B$1</c:f>
              <c:strCache>
                <c:ptCount val="1"/>
                <c:pt idx="0">
                  <c:v>city 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Sheet4!$B$2:$B$9</c:f>
              <c:strCache>
                <c:ptCount val="8"/>
                <c:pt idx="0">
                  <c:v>Greater London</c:v>
                </c:pt>
                <c:pt idx="1">
                  <c:v>Birmingham (West Midlands)</c:v>
                </c:pt>
                <c:pt idx="2">
                  <c:v>Greater Manchester</c:v>
                </c:pt>
                <c:pt idx="3">
                  <c:v>West Yorkshire</c:v>
                </c:pt>
                <c:pt idx="4">
                  <c:v>North East</c:v>
                </c:pt>
                <c:pt idx="5">
                  <c:v>Liverpool</c:v>
                </c:pt>
                <c:pt idx="6">
                  <c:v>Sheffield</c:v>
                </c:pt>
                <c:pt idx="7">
                  <c:v>Bristol</c:v>
                </c:pt>
              </c:strCache>
            </c:strRef>
          </c:cat>
          <c:val>
            <c:numRef>
              <c:f>Sheet4!$C$2:$C$9</c:f>
              <c:numCache>
                <c:formatCode>#,##0</c:formatCode>
                <c:ptCount val="8"/>
                <c:pt idx="0">
                  <c:v>8674000</c:v>
                </c:pt>
                <c:pt idx="1">
                  <c:v>2834000</c:v>
                </c:pt>
                <c:pt idx="2" formatCode="General">
                  <c:v>2756000</c:v>
                </c:pt>
                <c:pt idx="3">
                  <c:v>2282000</c:v>
                </c:pt>
                <c:pt idx="4" formatCode="General">
                  <c:v>1957000</c:v>
                </c:pt>
                <c:pt idx="5">
                  <c:v>1525000</c:v>
                </c:pt>
                <c:pt idx="6" formatCode="General">
                  <c:v>1375000</c:v>
                </c:pt>
                <c:pt idx="7">
                  <c:v>1119000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CD4-4634-9BD0-2AEC477210B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69964880"/>
        <c:axId val="369969192"/>
      </c:barChart>
      <c:catAx>
        <c:axId val="3699648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9969192"/>
        <c:crosses val="autoZero"/>
        <c:auto val="1"/>
        <c:lblAlgn val="ctr"/>
        <c:lblOffset val="100"/>
        <c:noMultiLvlLbl val="0"/>
      </c:catAx>
      <c:valAx>
        <c:axId val="369969192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9964880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Sheet2!$C$1</c:f>
              <c:strCache>
                <c:ptCount val="1"/>
                <c:pt idx="0">
                  <c:v>2016 Direct Premiums Written ($)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val>
            <c:numRef>
              <c:f>Sheet2!$C$2:$C$26</c:f>
              <c:numCache>
                <c:formatCode>_("$"* #,##0_);_("$"* \(#,##0\);_("$"* "-"??_);_(@_)</c:formatCode>
                <c:ptCount val="25"/>
                <c:pt idx="0">
                  <c:v>39195117</c:v>
                </c:pt>
                <c:pt idx="1">
                  <c:v>25532051</c:v>
                </c:pt>
                <c:pt idx="2">
                  <c:v>20813858</c:v>
                </c:pt>
                <c:pt idx="3">
                  <c:v>19611981</c:v>
                </c:pt>
                <c:pt idx="4">
                  <c:v>11668187</c:v>
                </c:pt>
                <c:pt idx="5">
                  <c:v>10774426</c:v>
                </c:pt>
                <c:pt idx="6">
                  <c:v>10304622</c:v>
                </c:pt>
                <c:pt idx="7">
                  <c:v>7640558</c:v>
                </c:pt>
                <c:pt idx="8">
                  <c:v>4005549</c:v>
                </c:pt>
                <c:pt idx="9">
                  <c:v>3896786</c:v>
                </c:pt>
                <c:pt idx="10">
                  <c:v>2725033</c:v>
                </c:pt>
                <c:pt idx="11">
                  <c:v>2641336</c:v>
                </c:pt>
                <c:pt idx="12">
                  <c:v>2523701</c:v>
                </c:pt>
                <c:pt idx="13">
                  <c:v>2484129</c:v>
                </c:pt>
                <c:pt idx="14">
                  <c:v>2423830</c:v>
                </c:pt>
                <c:pt idx="15">
                  <c:v>2339246</c:v>
                </c:pt>
                <c:pt idx="16">
                  <c:v>2236697</c:v>
                </c:pt>
                <c:pt idx="17">
                  <c:v>2127640</c:v>
                </c:pt>
                <c:pt idx="18">
                  <c:v>1663843</c:v>
                </c:pt>
                <c:pt idx="19">
                  <c:v>1658119</c:v>
                </c:pt>
                <c:pt idx="20">
                  <c:v>1256106</c:v>
                </c:pt>
                <c:pt idx="21">
                  <c:v>1241752</c:v>
                </c:pt>
                <c:pt idx="22">
                  <c:v>1210728</c:v>
                </c:pt>
                <c:pt idx="23">
                  <c:v>1035499</c:v>
                </c:pt>
                <c:pt idx="24">
                  <c:v>1013636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D5A-DB43-8BA4-4FAA68612E7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69970368"/>
        <c:axId val="369966840"/>
      </c:barChart>
      <c:catAx>
        <c:axId val="369970368"/>
        <c:scaling>
          <c:orientation val="minMax"/>
        </c:scaling>
        <c:delete val="1"/>
        <c:axPos val="b"/>
        <c:majorTickMark val="none"/>
        <c:minorTickMark val="none"/>
        <c:tickLblPos val="nextTo"/>
        <c:crossAx val="369966840"/>
        <c:crosses val="autoZero"/>
        <c:auto val="1"/>
        <c:lblAlgn val="ctr"/>
        <c:lblOffset val="100"/>
        <c:noMultiLvlLbl val="0"/>
      </c:catAx>
      <c:valAx>
        <c:axId val="369966840"/>
        <c:scaling>
          <c:orientation val="minMax"/>
        </c:scaling>
        <c:delete val="0"/>
        <c:axPos val="l"/>
        <c:numFmt formatCode="_(&quot;$&quot;* #,##0_);_(&quot;$&quot;* \(#,##0\);_(&quot;$&quot;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99703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US_Cloud_Mkt_share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AWS</c:v>
                </c:pt>
                <c:pt idx="1">
                  <c:v>MSFT</c:v>
                </c:pt>
                <c:pt idx="2">
                  <c:v>Goog</c:v>
                </c:pt>
                <c:pt idx="3">
                  <c:v>Others</c:v>
                </c:pt>
                <c:pt idx="4">
                  <c:v>Alibaba</c:v>
                </c:pt>
                <c:pt idx="5">
                  <c:v>GOOG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0.32</c:v>
                </c:pt>
                <c:pt idx="1">
                  <c:v>0.16500000000000001</c:v>
                </c:pt>
                <c:pt idx="2">
                  <c:v>9.5000000000000001E-2</c:v>
                </c:pt>
                <c:pt idx="3">
                  <c:v>7.6999999999999999E-2</c:v>
                </c:pt>
                <c:pt idx="4">
                  <c:v>4.2000000000000003E-2</c:v>
                </c:pt>
                <c:pt idx="5">
                  <c:v>3.5999999999999997E-2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3EA-2445-A3B0-A5820F7330A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69968800"/>
        <c:axId val="369969584"/>
      </c:barChart>
      <c:catAx>
        <c:axId val="3699688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9969584"/>
        <c:crosses val="autoZero"/>
        <c:auto val="1"/>
        <c:lblAlgn val="ctr"/>
        <c:lblOffset val="100"/>
        <c:noMultiLvlLbl val="0"/>
      </c:catAx>
      <c:valAx>
        <c:axId val="36996958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99688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Sheet5!$F$2</c:f>
              <c:strCache>
                <c:ptCount val="1"/>
                <c:pt idx="0">
                  <c:v>income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Sheet5!$E$3:$E$27</c:f>
              <c:strCache>
                <c:ptCount val="25"/>
                <c:pt idx="0">
                  <c:v>Monaco</c:v>
                </c:pt>
                <c:pt idx="1">
                  <c:v>Liechtenstein</c:v>
                </c:pt>
                <c:pt idx="2">
                  <c:v>Bermuda</c:v>
                </c:pt>
                <c:pt idx="3">
                  <c:v>Switzerland</c:v>
                </c:pt>
                <c:pt idx="4">
                  <c:v>Norway</c:v>
                </c:pt>
                <c:pt idx="5">
                  <c:v>Macao</c:v>
                </c:pt>
                <c:pt idx="6">
                  <c:v>Luxembourg</c:v>
                </c:pt>
                <c:pt idx="7">
                  <c:v>Iceland</c:v>
                </c:pt>
                <c:pt idx="8">
                  <c:v>United States</c:v>
                </c:pt>
                <c:pt idx="9">
                  <c:v>Denmark</c:v>
                </c:pt>
                <c:pt idx="10">
                  <c:v>Singapore</c:v>
                </c:pt>
                <c:pt idx="11">
                  <c:v>Ireland</c:v>
                </c:pt>
                <c:pt idx="12">
                  <c:v>Sweden</c:v>
                </c:pt>
                <c:pt idx="13">
                  <c:v>Australia</c:v>
                </c:pt>
                <c:pt idx="14">
                  <c:v>Netherlands</c:v>
                </c:pt>
                <c:pt idx="15">
                  <c:v>Hong Kong</c:v>
                </c:pt>
                <c:pt idx="16">
                  <c:v>Austria</c:v>
                </c:pt>
                <c:pt idx="17">
                  <c:v>Finland</c:v>
                </c:pt>
                <c:pt idx="18">
                  <c:v>Germany</c:v>
                </c:pt>
                <c:pt idx="19">
                  <c:v>Canada</c:v>
                </c:pt>
                <c:pt idx="20">
                  <c:v>Belgium</c:v>
                </c:pt>
                <c:pt idx="21">
                  <c:v>United Kingdom</c:v>
                </c:pt>
                <c:pt idx="22">
                  <c:v>United Arab Emirates</c:v>
                </c:pt>
                <c:pt idx="23">
                  <c:v>New Zealand</c:v>
                </c:pt>
                <c:pt idx="24">
                  <c:v>Japan</c:v>
                </c:pt>
              </c:strCache>
            </c:strRef>
          </c:cat>
          <c:val>
            <c:numRef>
              <c:f>Sheet5!$F$3:$F$27</c:f>
              <c:numCache>
                <c:formatCode>General</c:formatCode>
                <c:ptCount val="25"/>
                <c:pt idx="0">
                  <c:v>186080</c:v>
                </c:pt>
                <c:pt idx="1">
                  <c:v>116300</c:v>
                </c:pt>
                <c:pt idx="2">
                  <c:v>106140</c:v>
                </c:pt>
                <c:pt idx="3">
                  <c:v>81130</c:v>
                </c:pt>
                <c:pt idx="4">
                  <c:v>76160</c:v>
                </c:pt>
                <c:pt idx="5">
                  <c:v>72050</c:v>
                </c:pt>
                <c:pt idx="6">
                  <c:v>70790</c:v>
                </c:pt>
                <c:pt idx="7">
                  <c:v>60500</c:v>
                </c:pt>
                <c:pt idx="8">
                  <c:v>59160</c:v>
                </c:pt>
                <c:pt idx="9">
                  <c:v>55330</c:v>
                </c:pt>
                <c:pt idx="10">
                  <c:v>54530</c:v>
                </c:pt>
                <c:pt idx="11">
                  <c:v>53370</c:v>
                </c:pt>
                <c:pt idx="12">
                  <c:v>52270</c:v>
                </c:pt>
                <c:pt idx="13">
                  <c:v>51360</c:v>
                </c:pt>
                <c:pt idx="14">
                  <c:v>46910</c:v>
                </c:pt>
                <c:pt idx="15">
                  <c:v>46310</c:v>
                </c:pt>
                <c:pt idx="16">
                  <c:v>45360</c:v>
                </c:pt>
                <c:pt idx="17">
                  <c:v>44760</c:v>
                </c:pt>
                <c:pt idx="18">
                  <c:v>43700</c:v>
                </c:pt>
                <c:pt idx="19">
                  <c:v>42790</c:v>
                </c:pt>
                <c:pt idx="20">
                  <c:v>42050</c:v>
                </c:pt>
                <c:pt idx="21">
                  <c:v>40600</c:v>
                </c:pt>
                <c:pt idx="22">
                  <c:v>39130</c:v>
                </c:pt>
                <c:pt idx="23">
                  <c:v>38780</c:v>
                </c:pt>
                <c:pt idx="24">
                  <c:v>38520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E8B-4DD6-A392-91384B65F12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69963312"/>
        <c:axId val="369965272"/>
      </c:barChart>
      <c:catAx>
        <c:axId val="3699633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9965272"/>
        <c:crosses val="autoZero"/>
        <c:auto val="1"/>
        <c:lblAlgn val="ctr"/>
        <c:lblOffset val="100"/>
        <c:noMultiLvlLbl val="0"/>
      </c:catAx>
      <c:valAx>
        <c:axId val="36996527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99633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C0A60C-850A-4EA4-9C14-A8FE98B94505}" type="datetimeFigureOut">
              <a:rPr lang="en-US" smtClean="0"/>
              <a:t>6/3/20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E9AA13-E3FC-4BB6-B68D-5F0F5803D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405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/>
              <a:t>6/3/20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882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080030"/>
            <a:ext cx="7886700" cy="461738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EA29D-D431-42FE-B7B6-AAE4454C77D3}" type="datetime1">
              <a:rPr lang="en-US" smtClean="0"/>
              <a:t>6/3/20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Kwartler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545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1209822"/>
            <a:ext cx="1971675" cy="4487594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223889"/>
            <a:ext cx="5800725" cy="447488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D8A1E-EA8F-46C1-B891-AE0C00D9C314}" type="datetime1">
              <a:rPr lang="en-US" smtClean="0"/>
              <a:t>6/3/20</a:t>
            </a:fld>
            <a:endParaRPr lang="en-US"/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828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11347"/>
            <a:ext cx="7886700" cy="51206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6/3/20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896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1074-1C18-4AE7-957D-F18524378C85}" type="datetime1">
              <a:rPr lang="en-US" smtClean="0"/>
              <a:t>6/3/20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45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192583"/>
            <a:ext cx="3886200" cy="44766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92583"/>
            <a:ext cx="3886200" cy="44766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E256C-8D9A-4404-B47D-41A1AE514425}" type="datetime1">
              <a:rPr lang="en-US" smtClean="0"/>
              <a:t>6/3/20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321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132519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956431"/>
            <a:ext cx="3868340" cy="37128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132519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956431"/>
            <a:ext cx="3887391" cy="37128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2154-9035-4012-8189-BAAB61C5A5EE}" type="datetime1">
              <a:rPr lang="en-US" smtClean="0"/>
              <a:t>6/3/20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Kwartler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502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6/3/20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218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6E382-4F61-4E24-BE1A-377EC83D0E3A}" type="datetime1">
              <a:rPr lang="en-US" smtClean="0"/>
              <a:t>6/3/20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334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083212"/>
            <a:ext cx="4629150" cy="461420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097279"/>
            <a:ext cx="2949178" cy="460142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EED6-FC16-45B9-B8C4-2BC5DBA88325}" type="datetime1">
              <a:rPr lang="en-US" smtClean="0"/>
              <a:t>6/3/20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237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1139483"/>
            <a:ext cx="4629150" cy="451572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181686"/>
            <a:ext cx="2949178" cy="4477782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512B-4F1D-43D7-8819-2F53FEF69650}" type="datetime1">
              <a:rPr lang="en-US" smtClean="0"/>
              <a:t>6/3/20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247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08176"/>
            <a:ext cx="7886700" cy="5120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37B94-E2BF-44DC-ADC5-B05FC9934E9D}" type="datetime1">
              <a:rPr lang="en-US" smtClean="0"/>
              <a:t>6/3/20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pic>
        <p:nvPicPr>
          <p:cNvPr id="7" name="Picture 4" descr="Image result for gserm"/>
          <p:cNvPicPr>
            <a:picLocks noChangeAspect="1" noChangeArrowheads="1"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913"/>
          <a:stretch/>
        </p:blipFill>
        <p:spPr bwMode="auto">
          <a:xfrm>
            <a:off x="8182940" y="6288258"/>
            <a:ext cx="961060" cy="534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209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analys.com/newsroom/cloud-market-share-q4-2018-and-full-year-2018" TargetMode="External"/><Relationship Id="rId2" Type="http://schemas.openxmlformats.org/officeDocument/2006/relationships/hyperlink" Target="https://www.insure.com/car-insurance/largest-auto-insurance-companies-by-market-share.html" TargetMode="External"/><Relationship Id="rId1" Type="http://schemas.openxmlformats.org/officeDocument/2006/relationships/slideLayout" Target="../slideLayouts/slideLayout6.xml"/><Relationship Id="rId5" Type="http://schemas.openxmlformats.org/officeDocument/2006/relationships/chart" Target="../charts/chart6.xml"/><Relationship Id="rId4" Type="http://schemas.openxmlformats.org/officeDocument/2006/relationships/chart" Target="../charts/char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hyperlink" Target="https://www.worlddata.info/average-income.php" TargetMode="Externa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GSERM: Text Mining &amp; NLP</a:t>
            </a:r>
            <a:br>
              <a:rPr lang="en-US"/>
            </a:br>
            <a:r>
              <a:rPr lang="en-US"/>
              <a:t>Common TM Visuals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Ted Kwartler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/>
              <a:pPr/>
              <a:t>6/3/20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6E0C0F2-FEDE-924C-A47A-F797AD8DDB13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C58DB39-B8C8-7345-AFAD-FCBD0E9C8B4D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23041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5D32A2-4747-4EC1-8212-CD2AC569D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6/3/20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12BA66A-B598-4C74-880F-8FB364692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Zipf’s</a:t>
            </a:r>
            <a:r>
              <a:rPr lang="en-US" dirty="0"/>
              <a:t> Law is observed in human behavior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253794-E996-4868-8202-CB70CE854E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524991-A1DD-4F6F-B22D-447575F982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10</a:t>
            </a:fld>
            <a:endParaRPr lang="en-US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31872CF9-5105-4657-A448-B5643107068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36735622"/>
              </p:ext>
            </p:extLst>
          </p:nvPr>
        </p:nvGraphicFramePr>
        <p:xfrm>
          <a:off x="285135" y="1866826"/>
          <a:ext cx="4166349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99430CCE-28C5-4B42-9F1B-6EEFBF06FD81}"/>
              </a:ext>
            </a:extLst>
          </p:cNvPr>
          <p:cNvSpPr/>
          <p:nvPr/>
        </p:nvSpPr>
        <p:spPr>
          <a:xfrm>
            <a:off x="179917" y="1191335"/>
            <a:ext cx="8784167" cy="25038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Population density often falls into this type of distribution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BDF6AF-90EE-4B7B-A53D-4D976C0A68FA}"/>
              </a:ext>
            </a:extLst>
          </p:cNvPr>
          <p:cNvSpPr txBox="1"/>
          <p:nvPr/>
        </p:nvSpPr>
        <p:spPr>
          <a:xfrm flipH="1">
            <a:off x="292786" y="1465016"/>
            <a:ext cx="4166349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Swiss Cities</a:t>
            </a:r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C77E2C32-B628-4375-B13A-838877BF2C0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21883974"/>
              </p:ext>
            </p:extLst>
          </p:nvPr>
        </p:nvGraphicFramePr>
        <p:xfrm>
          <a:off x="4571999" y="1897511"/>
          <a:ext cx="4392085" cy="33786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1F9D35EB-DDAD-4E92-B07D-2646799116DE}"/>
              </a:ext>
            </a:extLst>
          </p:cNvPr>
          <p:cNvSpPr txBox="1"/>
          <p:nvPr/>
        </p:nvSpPr>
        <p:spPr>
          <a:xfrm flipH="1">
            <a:off x="4571998" y="1465016"/>
            <a:ext cx="4392085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UK Cities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C1030B8-3766-624A-BCAD-4B0BFA419E09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C3C6DBB-309D-9049-AD01-6451E6157CCF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06843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3CAA6D-9B22-4025-A828-540F80A29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6/3/20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37AB7D3-98B7-4934-90CE-E060474AF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Zipf’s</a:t>
            </a:r>
            <a:r>
              <a:rPr lang="en-US" dirty="0"/>
              <a:t> Law is observed in business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00B84D-8A02-420F-A059-837051A1BD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49A6EF-1CB8-497B-AFD9-B8CCDE5556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11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7CAD2F-D46D-42EA-945D-4E82BBA60CCC}"/>
              </a:ext>
            </a:extLst>
          </p:cNvPr>
          <p:cNvSpPr txBox="1"/>
          <p:nvPr/>
        </p:nvSpPr>
        <p:spPr>
          <a:xfrm>
            <a:off x="0" y="5964077"/>
            <a:ext cx="548259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hlinkClick r:id="rId2"/>
              </a:rPr>
              <a:t>https://www.insure.com/car-insurance/largest-auto-insurance-companies-by-market-share.html</a:t>
            </a:r>
            <a:endParaRPr lang="en-US" sz="1050" dirty="0"/>
          </a:p>
          <a:p>
            <a:r>
              <a:rPr lang="en-US" sz="1050" dirty="0">
                <a:hlinkClick r:id="rId3"/>
              </a:rPr>
              <a:t>https://www.canalys.com/newsroom/cloud-market-share-q4-2018-and-full-year-2018</a:t>
            </a:r>
            <a:endParaRPr lang="en-US" sz="105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3081DC-3AE3-4F43-AEDB-B75090970E2C}"/>
              </a:ext>
            </a:extLst>
          </p:cNvPr>
          <p:cNvSpPr txBox="1"/>
          <p:nvPr/>
        </p:nvSpPr>
        <p:spPr>
          <a:xfrm flipH="1">
            <a:off x="208937" y="1712298"/>
            <a:ext cx="4363060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Insurance </a:t>
            </a:r>
            <a:r>
              <a:rPr lang="en-US" sz="1600" dirty="0">
                <a:solidFill>
                  <a:schemeClr val="bg1"/>
                </a:solidFill>
              </a:rPr>
              <a:t>- 2016 Direct Premiums Written ($)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A31F90A-215F-43E0-B2C9-11BCB424422E}"/>
              </a:ext>
            </a:extLst>
          </p:cNvPr>
          <p:cNvSpPr txBox="1"/>
          <p:nvPr/>
        </p:nvSpPr>
        <p:spPr>
          <a:xfrm flipH="1">
            <a:off x="4768714" y="1712298"/>
            <a:ext cx="4166349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Tech – </a:t>
            </a:r>
            <a:r>
              <a:rPr lang="en-US" sz="1600" dirty="0">
                <a:solidFill>
                  <a:schemeClr val="bg1"/>
                </a:solidFill>
              </a:rPr>
              <a:t>2018 US Cloud Compute Mkt Share 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E57DA10-90FE-48D3-A387-2CA0E4D140D4}"/>
              </a:ext>
            </a:extLst>
          </p:cNvPr>
          <p:cNvSpPr/>
          <p:nvPr/>
        </p:nvSpPr>
        <p:spPr>
          <a:xfrm>
            <a:off x="179917" y="1237129"/>
            <a:ext cx="8784167" cy="29287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Many industries become natural monopolies.  Without this natural maturing the industry is hyper competitive “Coke vs Pepsi” </a:t>
            </a:r>
          </a:p>
        </p:txBody>
      </p:sp>
      <p:graphicFrame>
        <p:nvGraphicFramePr>
          <p:cNvPr id="14" name="Chart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19963759"/>
              </p:ext>
            </p:extLst>
          </p:nvPr>
        </p:nvGraphicFramePr>
        <p:xfrm>
          <a:off x="0" y="2034675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5" name="Chart 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35946884"/>
              </p:ext>
            </p:extLst>
          </p:nvPr>
        </p:nvGraphicFramePr>
        <p:xfrm>
          <a:off x="4572000" y="2176564"/>
          <a:ext cx="4235824" cy="25299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731AC9A-7527-1B4C-B733-45D6F204A31C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9032D9B-996D-244B-87E8-98929D43E816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00832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C1C347-821A-4A53-BE6F-AA598F2BC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6/3/20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7B611A7-1CF9-40F4-B19C-B798B0C80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6"/>
            <a:ext cx="9144000" cy="591477"/>
          </a:xfrm>
        </p:spPr>
        <p:txBody>
          <a:bodyPr/>
          <a:lstStyle/>
          <a:p>
            <a:r>
              <a:rPr lang="en-US" dirty="0" err="1"/>
              <a:t>Zipf’s</a:t>
            </a:r>
            <a:r>
              <a:rPr lang="en-US" dirty="0"/>
              <a:t> Law: </a:t>
            </a:r>
            <a:r>
              <a:rPr lang="en-US" sz="1600" dirty="0"/>
              <a:t>The frequency of a word is inversely related to its rank in a word frequency matrix.</a:t>
            </a:r>
            <a:br>
              <a:rPr lang="en-US" sz="1600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678605-D47F-487D-B818-8649427177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12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2089D5-76B3-4F96-8A7C-A58AB148B7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E05F16E-B7E1-4316-A709-6BF9303EDE99}"/>
              </a:ext>
            </a:extLst>
          </p:cNvPr>
          <p:cNvSpPr/>
          <p:nvPr/>
        </p:nvSpPr>
        <p:spPr>
          <a:xfrm>
            <a:off x="179917" y="1262641"/>
            <a:ext cx="8784167" cy="25391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 language this means we should expect coming words to dominate.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D79347-3F95-4D61-A765-8971986126DA}"/>
              </a:ext>
            </a:extLst>
          </p:cNvPr>
          <p:cNvSpPr txBox="1"/>
          <p:nvPr/>
        </p:nvSpPr>
        <p:spPr>
          <a:xfrm>
            <a:off x="459955" y="2644170"/>
            <a:ext cx="399189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600" dirty="0"/>
              <a:t>Observation or Word A appears N times</a:t>
            </a:r>
          </a:p>
          <a:p>
            <a:pPr marL="342900" indent="-342900">
              <a:buAutoNum type="arabicPeriod"/>
            </a:pPr>
            <a:r>
              <a:rPr lang="en-US" sz="1600" dirty="0"/>
              <a:t>Word B is expected to appear N/2</a:t>
            </a:r>
          </a:p>
          <a:p>
            <a:pPr marL="342900" indent="-342900">
              <a:buAutoNum type="arabicPeriod"/>
            </a:pPr>
            <a:r>
              <a:rPr lang="en-US" sz="1600" dirty="0"/>
              <a:t>Word C is expected to appear N/3</a:t>
            </a:r>
          </a:p>
          <a:p>
            <a:pPr marL="342900" indent="-342900">
              <a:buAutoNum type="arabicPeriod"/>
            </a:pPr>
            <a:r>
              <a:rPr lang="en-US" sz="1600" dirty="0"/>
              <a:t>Word D is expected to appear N/4</a:t>
            </a:r>
          </a:p>
          <a:p>
            <a:pPr marL="342900" indent="-342900">
              <a:buAutoNum type="arabicPeriod"/>
            </a:pPr>
            <a:r>
              <a:rPr lang="en-US" sz="1600" dirty="0"/>
              <a:t>…</a:t>
            </a:r>
          </a:p>
          <a:p>
            <a:pPr marL="342900" indent="-342900">
              <a:buAutoNum type="arabicPeriod"/>
            </a:pPr>
            <a:r>
              <a:rPr lang="en-US" sz="1600" dirty="0"/>
              <a:t>…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1B53F2-E7B8-45E4-87B0-2426B549AAFE}"/>
              </a:ext>
            </a:extLst>
          </p:cNvPr>
          <p:cNvSpPr txBox="1"/>
          <p:nvPr/>
        </p:nvSpPr>
        <p:spPr>
          <a:xfrm rot="16200000">
            <a:off x="-370032" y="3343501"/>
            <a:ext cx="117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Term Rank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E2300B3-1357-4B03-A779-79D15FB87EE3}"/>
              </a:ext>
            </a:extLst>
          </p:cNvPr>
          <p:cNvSpPr txBox="1"/>
          <p:nvPr/>
        </p:nvSpPr>
        <p:spPr>
          <a:xfrm>
            <a:off x="119179" y="6114626"/>
            <a:ext cx="290977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hlinkClick r:id="rId2"/>
              </a:rPr>
              <a:t>https://www.worlddata.info/average-income.php</a:t>
            </a:r>
            <a:endParaRPr lang="en-US" sz="1050" dirty="0"/>
          </a:p>
        </p:txBody>
      </p:sp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8652AAF0-C231-4BF5-ACB1-A81F25076C7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63951777"/>
              </p:ext>
            </p:extLst>
          </p:nvPr>
        </p:nvGraphicFramePr>
        <p:xfrm>
          <a:off x="4385186" y="1968886"/>
          <a:ext cx="4578893" cy="31185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2492C65-9AAA-3044-A8A2-FB800E5D9F81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0FC444F-31DF-2F42-9D53-1532A366437F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11926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F061A48-CB41-4DDC-B8B9-5FFA68FF2634}"/>
              </a:ext>
            </a:extLst>
          </p:cNvPr>
          <p:cNvSpPr txBox="1">
            <a:spLocks/>
          </p:cNvSpPr>
          <p:nvPr/>
        </p:nvSpPr>
        <p:spPr>
          <a:xfrm>
            <a:off x="191729" y="136524"/>
            <a:ext cx="8760542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Open </a:t>
            </a:r>
            <a:r>
              <a:rPr lang="en-US" sz="2800" dirty="0" err="1"/>
              <a:t>B_Frequency_Associations.R</a:t>
            </a:r>
            <a:r>
              <a:rPr lang="en-US" sz="2800" dirty="0"/>
              <a:t> </a:t>
            </a:r>
          </a:p>
          <a:p>
            <a:r>
              <a:rPr lang="en-US" sz="2800" dirty="0"/>
              <a:t>Visualizing the WFM</a:t>
            </a:r>
          </a:p>
        </p:txBody>
      </p:sp>
      <p:sp>
        <p:nvSpPr>
          <p:cNvPr id="6" name="Date Placeholder 1">
            <a:extLst>
              <a:ext uri="{FF2B5EF4-FFF2-40B4-BE49-F238E27FC236}">
                <a16:creationId xmlns:a16="http://schemas.microsoft.com/office/drawing/2014/main" id="{A5024E83-7248-49C6-83CE-0C52F416F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6/3/20</a:t>
            </a:fld>
            <a:endParaRPr lang="en-US"/>
          </a:p>
        </p:txBody>
      </p:sp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93E54B3B-632C-44FD-A3F2-BCFDAA2373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269E8134-5ACB-40D1-8C0C-86324C8FEF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13</a:t>
            </a:fld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B9ABC04-8095-4A7B-86D4-FCBAC5A448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86832"/>
            <a:ext cx="9144000" cy="448433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19F375A7-365D-4D80-BBA7-9EF1E12B6151}"/>
              </a:ext>
            </a:extLst>
          </p:cNvPr>
          <p:cNvSpPr/>
          <p:nvPr/>
        </p:nvSpPr>
        <p:spPr>
          <a:xfrm>
            <a:off x="179913" y="5759656"/>
            <a:ext cx="8784167" cy="26947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Brewdog</a:t>
            </a:r>
            <a:r>
              <a:rPr lang="en-US" dirty="0"/>
              <a:t>?!  Let’s investigate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C541EB3F-668A-42CC-B792-CE11CB57A701}"/>
              </a:ext>
            </a:extLst>
          </p:cNvPr>
          <p:cNvSpPr/>
          <p:nvPr/>
        </p:nvSpPr>
        <p:spPr>
          <a:xfrm>
            <a:off x="98322" y="4788308"/>
            <a:ext cx="353962" cy="1278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18" name="Picture 2" descr="Image result for beer dog">
            <a:extLst>
              <a:ext uri="{FF2B5EF4-FFF2-40B4-BE49-F238E27FC236}">
                <a16:creationId xmlns:a16="http://schemas.microsoft.com/office/drawing/2014/main" id="{6775A2DB-0BFB-448A-9254-DB26E78766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6575" y="2356874"/>
            <a:ext cx="1608189" cy="2144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D6C2681-2203-C24D-A40D-352CCAA23DEE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6C7D451-755A-8745-B3AE-6C5CD3762CE9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45876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F061A48-CB41-4DDC-B8B9-5FFA68FF2634}"/>
              </a:ext>
            </a:extLst>
          </p:cNvPr>
          <p:cNvSpPr txBox="1">
            <a:spLocks/>
          </p:cNvSpPr>
          <p:nvPr/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BrewDog</a:t>
            </a:r>
            <a:r>
              <a:rPr lang="en-US" dirty="0"/>
              <a:t>!!  Word Association</a:t>
            </a:r>
          </a:p>
        </p:txBody>
      </p:sp>
      <p:sp>
        <p:nvSpPr>
          <p:cNvPr id="6" name="Date Placeholder 1">
            <a:extLst>
              <a:ext uri="{FF2B5EF4-FFF2-40B4-BE49-F238E27FC236}">
                <a16:creationId xmlns:a16="http://schemas.microsoft.com/office/drawing/2014/main" id="{A5024E83-7248-49C6-83CE-0C52F416F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6/3/20</a:t>
            </a:fld>
            <a:endParaRPr lang="en-US"/>
          </a:p>
        </p:txBody>
      </p:sp>
      <p:sp>
        <p:nvSpPr>
          <p:cNvPr id="15" name="Footer Placeholder 5">
            <a:extLst>
              <a:ext uri="{FF2B5EF4-FFF2-40B4-BE49-F238E27FC236}">
                <a16:creationId xmlns:a16="http://schemas.microsoft.com/office/drawing/2014/main" id="{FD3090C5-5CE1-4A44-97C8-EB04849527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269E8134-5ACB-40D1-8C0C-86324C8FEF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14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A5C07CD-04D0-4BD9-BE39-864FC85CDE83}"/>
              </a:ext>
            </a:extLst>
          </p:cNvPr>
          <p:cNvSpPr/>
          <p:nvPr/>
        </p:nvSpPr>
        <p:spPr>
          <a:xfrm>
            <a:off x="273153" y="4080516"/>
            <a:ext cx="8611737" cy="523220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 defTabSz="457200"/>
            <a:r>
              <a:rPr lang="en-US" sz="1400" dirty="0">
                <a:solidFill>
                  <a:schemeClr val="bg1"/>
                </a:solidFill>
                <a:latin typeface="+mj-lt"/>
                <a:ea typeface="Arial Unicode MS" panose="020B0604020202020204" pitchFamily="34" charset="-128"/>
              </a:rPr>
              <a:t>Word Association is like correlation.  Unlike correlation, terms can only be positively associated.  This is because there are so many terms that most everything would be negatively “correlated” ( actually associated).  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B6AEF77-A24C-45ED-A28A-80640EF08A83}"/>
              </a:ext>
            </a:extLst>
          </p:cNvPr>
          <p:cNvGrpSpPr/>
          <p:nvPr/>
        </p:nvGrpSpPr>
        <p:grpSpPr>
          <a:xfrm>
            <a:off x="259305" y="2499738"/>
            <a:ext cx="8611738" cy="584775"/>
            <a:chOff x="259307" y="1102102"/>
            <a:chExt cx="8611738" cy="584775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6A3BFF8-5C6D-4FAD-980D-98BA8B6D4B46}"/>
                </a:ext>
              </a:extLst>
            </p:cNvPr>
            <p:cNvSpPr/>
            <p:nvPr/>
          </p:nvSpPr>
          <p:spPr>
            <a:xfrm>
              <a:off x="259307" y="1102102"/>
              <a:ext cx="8611738" cy="5847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>
              <a:spAutoFit/>
            </a:bodyPr>
            <a:lstStyle/>
            <a:p>
              <a:pPr defTabSz="457200"/>
              <a:r>
                <a:rPr lang="en-US" sz="1600" kern="1200" dirty="0">
                  <a:solidFill>
                    <a:prstClr val="black"/>
                  </a:solidFill>
                  <a:latin typeface="Consolas" panose="020B0609020204030204" pitchFamily="49" charset="0"/>
                  <a:ea typeface="Arial Unicode MS" panose="020B0604020202020204" pitchFamily="34" charset="-128"/>
                  <a:cs typeface="Consolas" panose="020B0609020204030204" pitchFamily="49" charset="0"/>
                </a:rPr>
                <a:t># Inspect word associations</a:t>
              </a:r>
            </a:p>
            <a:p>
              <a:pPr defTabSz="457200"/>
              <a:r>
                <a:rPr lang="en-US" sz="1600" kern="1200" dirty="0">
                  <a:solidFill>
                    <a:prstClr val="black"/>
                  </a:solidFill>
                  <a:latin typeface="Consolas" panose="020B0609020204030204" pitchFamily="49" charset="0"/>
                  <a:ea typeface="Arial Unicode MS" panose="020B0604020202020204" pitchFamily="34" charset="-128"/>
                  <a:cs typeface="Consolas" panose="020B0609020204030204" pitchFamily="49" charset="0"/>
                </a:rPr>
                <a:t>associations&lt;-</a:t>
              </a:r>
              <a:r>
                <a:rPr lang="en-US" sz="1600" kern="1200" dirty="0" err="1">
                  <a:solidFill>
                    <a:prstClr val="black"/>
                  </a:solidFill>
                  <a:latin typeface="Consolas" panose="020B0609020204030204" pitchFamily="49" charset="0"/>
                  <a:ea typeface="Arial Unicode MS" panose="020B0604020202020204" pitchFamily="34" charset="-128"/>
                  <a:cs typeface="Consolas" panose="020B0609020204030204" pitchFamily="49" charset="0"/>
                </a:rPr>
                <a:t>findAssocs</a:t>
              </a:r>
              <a:r>
                <a:rPr lang="en-US" sz="1600" kern="1200" dirty="0">
                  <a:solidFill>
                    <a:prstClr val="black"/>
                  </a:solidFill>
                  <a:latin typeface="Consolas" panose="020B0609020204030204" pitchFamily="49" charset="0"/>
                  <a:ea typeface="Arial Unicode MS" panose="020B0604020202020204" pitchFamily="34" charset="-128"/>
                  <a:cs typeface="Consolas" panose="020B0609020204030204" pitchFamily="49" charset="0"/>
                </a:rPr>
                <a:t>(</a:t>
              </a:r>
              <a:r>
                <a:rPr lang="en-US" sz="1600" kern="1200" dirty="0" err="1">
                  <a:solidFill>
                    <a:prstClr val="black"/>
                  </a:solidFill>
                  <a:latin typeface="Consolas" panose="020B0609020204030204" pitchFamily="49" charset="0"/>
                  <a:ea typeface="Arial Unicode MS" panose="020B0604020202020204" pitchFamily="34" charset="-128"/>
                  <a:cs typeface="Consolas" panose="020B0609020204030204" pitchFamily="49" charset="0"/>
                </a:rPr>
                <a:t>beerTDM</a:t>
              </a:r>
              <a:r>
                <a:rPr lang="en-US" sz="1600" kern="1200" dirty="0">
                  <a:solidFill>
                    <a:prstClr val="black"/>
                  </a:solidFill>
                  <a:latin typeface="Consolas" panose="020B0609020204030204" pitchFamily="49" charset="0"/>
                  <a:ea typeface="Arial Unicode MS" panose="020B0604020202020204" pitchFamily="34" charset="-128"/>
                  <a:cs typeface="Consolas" panose="020B0609020204030204" pitchFamily="49" charset="0"/>
                </a:rPr>
                <a:t>, </a:t>
              </a:r>
              <a:r>
                <a:rPr lang="en-US" sz="1600" dirty="0">
                  <a:solidFill>
                    <a:prstClr val="black"/>
                  </a:solidFill>
                  <a:latin typeface="Consolas" panose="020B0609020204030204" pitchFamily="49" charset="0"/>
                  <a:ea typeface="Arial Unicode MS" panose="020B0604020202020204" pitchFamily="34" charset="-128"/>
                  <a:cs typeface="Consolas" panose="020B0609020204030204" pitchFamily="49" charset="0"/>
                </a:rPr>
                <a:t>'</a:t>
              </a:r>
              <a:r>
                <a:rPr lang="en-US" sz="1600" dirty="0" err="1">
                  <a:solidFill>
                    <a:prstClr val="black"/>
                  </a:solidFill>
                  <a:latin typeface="Consolas" panose="020B0609020204030204" pitchFamily="49" charset="0"/>
                  <a:ea typeface="Arial Unicode MS" panose="020B0604020202020204" pitchFamily="34" charset="-128"/>
                  <a:cs typeface="Consolas" panose="020B0609020204030204" pitchFamily="49" charset="0"/>
                </a:rPr>
                <a:t>brewdog</a:t>
              </a:r>
              <a:r>
                <a:rPr lang="en-US" sz="1600" kern="1200" dirty="0">
                  <a:solidFill>
                    <a:prstClr val="black"/>
                  </a:solidFill>
                  <a:latin typeface="Consolas" panose="020B0609020204030204" pitchFamily="49" charset="0"/>
                  <a:ea typeface="Arial Unicode MS" panose="020B0604020202020204" pitchFamily="34" charset="-128"/>
                  <a:cs typeface="Consolas" panose="020B0609020204030204" pitchFamily="49" charset="0"/>
                </a:rPr>
                <a:t>', 0.30)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57E16E0-0E42-427E-A641-3FD778FEFA8D}"/>
                </a:ext>
              </a:extLst>
            </p:cNvPr>
            <p:cNvSpPr/>
            <p:nvPr/>
          </p:nvSpPr>
          <p:spPr>
            <a:xfrm>
              <a:off x="4105701" y="1317234"/>
              <a:ext cx="973540" cy="369058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D7A7185D-FC3A-4F10-8DE7-174F92904FA2}"/>
              </a:ext>
            </a:extLst>
          </p:cNvPr>
          <p:cNvSpPr txBox="1"/>
          <p:nvPr/>
        </p:nvSpPr>
        <p:spPr>
          <a:xfrm>
            <a:off x="259306" y="1319240"/>
            <a:ext cx="8611737" cy="584775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pPr defTabSz="457200"/>
            <a:r>
              <a:rPr lang="en-US" sz="1600" kern="1200" dirty="0">
                <a:solidFill>
                  <a:prstClr val="white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Tuning Parameter: Adjust 0.30  to get the terms that are associated .30 or more with the unexpected term term</a:t>
            </a:r>
            <a:r>
              <a:rPr lang="en-US" sz="1600" dirty="0">
                <a:solidFill>
                  <a:prstClr val="white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s.</a:t>
            </a:r>
            <a:endParaRPr lang="en-US" sz="1600" kern="1200" dirty="0">
              <a:solidFill>
                <a:prstClr val="white"/>
              </a:solidFill>
              <a:latin typeface="+mj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D4763B-7D08-4C14-A8ED-25C6AD97BD71}"/>
              </a:ext>
            </a:extLst>
          </p:cNvPr>
          <p:cNvSpPr txBox="1"/>
          <p:nvPr/>
        </p:nvSpPr>
        <p:spPr>
          <a:xfrm>
            <a:off x="0" y="3034780"/>
            <a:ext cx="8983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Any word that appears at least 30% of the time with “</a:t>
            </a:r>
            <a:r>
              <a:rPr lang="en-US" i="1" dirty="0" err="1"/>
              <a:t>brewdog</a:t>
            </a:r>
            <a:r>
              <a:rPr lang="en-US" i="1" dirty="0"/>
              <a:t>” in  document will be returned.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C3D6179-EE5A-904E-9A8E-9DC0233554DF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E3AF31B-E833-E346-B8A6-340095944E5E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38848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F061A48-CB41-4DDC-B8B9-5FFA68FF2634}"/>
              </a:ext>
            </a:extLst>
          </p:cNvPr>
          <p:cNvSpPr txBox="1">
            <a:spLocks/>
          </p:cNvSpPr>
          <p:nvPr/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Brewdog</a:t>
            </a:r>
            <a:r>
              <a:rPr lang="en-US" dirty="0"/>
              <a:t>!!  Word Association</a:t>
            </a:r>
          </a:p>
        </p:txBody>
      </p:sp>
      <p:sp>
        <p:nvSpPr>
          <p:cNvPr id="6" name="Date Placeholder 1">
            <a:extLst>
              <a:ext uri="{FF2B5EF4-FFF2-40B4-BE49-F238E27FC236}">
                <a16:creationId xmlns:a16="http://schemas.microsoft.com/office/drawing/2014/main" id="{A5024E83-7248-49C6-83CE-0C52F416F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6/3/20</a:t>
            </a:fld>
            <a:endParaRPr lang="en-US"/>
          </a:p>
        </p:txBody>
      </p:sp>
      <p:sp>
        <p:nvSpPr>
          <p:cNvPr id="15" name="Footer Placeholder 5">
            <a:extLst>
              <a:ext uri="{FF2B5EF4-FFF2-40B4-BE49-F238E27FC236}">
                <a16:creationId xmlns:a16="http://schemas.microsoft.com/office/drawing/2014/main" id="{FD3090C5-5CE1-4A44-97C8-EB04849527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269E8134-5ACB-40D1-8C0C-86324C8FEF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15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6A3BFF8-5C6D-4FAD-980D-98BA8B6D4B46}"/>
              </a:ext>
            </a:extLst>
          </p:cNvPr>
          <p:cNvSpPr/>
          <p:nvPr/>
        </p:nvSpPr>
        <p:spPr>
          <a:xfrm>
            <a:off x="266131" y="1859185"/>
            <a:ext cx="8611738" cy="280076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defTabSz="457200"/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# Make a dot plot</a:t>
            </a:r>
          </a:p>
          <a:p>
            <a:pPr defTabSz="457200"/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assocDF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      </a:t>
            </a:r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&lt;- </a:t>
            </a:r>
            <a:r>
              <a:rPr lang="en-US" sz="16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data.frame</a:t>
            </a:r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(terms=names(associations[[1]]),</a:t>
            </a:r>
          </a:p>
          <a:p>
            <a:pPr defTabSz="457200"/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                            </a:t>
            </a:r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value=</a:t>
            </a:r>
            <a:r>
              <a:rPr lang="en-US" sz="16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unlist</a:t>
            </a:r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(associations))</a:t>
            </a:r>
          </a:p>
          <a:p>
            <a:pPr defTabSz="457200"/>
            <a:endParaRPr lang="en-US" sz="1600" kern="1200" dirty="0">
              <a:solidFill>
                <a:prstClr val="black"/>
              </a:solidFill>
              <a:latin typeface="Consolas" panose="020B0609020204030204" pitchFamily="49" charset="0"/>
              <a:ea typeface="Arial Unicode MS" panose="020B0604020202020204" pitchFamily="34" charset="-128"/>
              <a:cs typeface="Consolas" panose="020B0609020204030204" pitchFamily="49" charset="0"/>
            </a:endParaRPr>
          </a:p>
          <a:p>
            <a:pPr defTabSz="457200"/>
            <a:r>
              <a:rPr lang="en-US" sz="16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assocDF$</a:t>
            </a:r>
            <a:r>
              <a:rPr lang="en-US" sz="1600" kern="12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terms</a:t>
            </a:r>
            <a:r>
              <a:rPr lang="en-US" sz="1600" kern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&lt;- factor(</a:t>
            </a:r>
            <a:r>
              <a:rPr lang="en-US" sz="16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assocDF</a:t>
            </a:r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</a:t>
            </a:r>
            <a:r>
              <a:rPr lang="en-US" sz="1600" kern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$terms, levels=</a:t>
            </a:r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assocDF</a:t>
            </a:r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</a:t>
            </a:r>
            <a:r>
              <a:rPr lang="en-US" sz="1600" kern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$terms)</a:t>
            </a:r>
          </a:p>
          <a:p>
            <a:pPr defTabSz="457200"/>
            <a:endParaRPr lang="en-US" sz="1600" kern="1200" dirty="0">
              <a:solidFill>
                <a:prstClr val="black"/>
              </a:solidFill>
              <a:latin typeface="Consolas" panose="020B0609020204030204" pitchFamily="49" charset="0"/>
              <a:ea typeface="Arial Unicode MS" panose="020B0604020202020204" pitchFamily="34" charset="-128"/>
              <a:cs typeface="Consolas" panose="020B0609020204030204" pitchFamily="49" charset="0"/>
            </a:endParaRPr>
          </a:p>
          <a:p>
            <a:pPr defTabSz="457200"/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ggplot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assocDF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aes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(y=terms)) +  </a:t>
            </a:r>
          </a:p>
          <a:p>
            <a:pPr defTabSz="457200"/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	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geom_point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aes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(x=value), data=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assocDF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, col='#c00c00') +  </a:t>
            </a:r>
          </a:p>
          <a:p>
            <a:pPr defTabSz="457200"/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	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theme_gdocs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() + </a:t>
            </a:r>
          </a:p>
          <a:p>
            <a:pPr defTabSz="457200"/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	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geom_text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aes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(x=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value,label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=value), </a:t>
            </a:r>
          </a:p>
          <a:p>
            <a:pPr defTabSz="457200"/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			  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colour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="red",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hjust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="inward", 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vjust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="inward" , size=3)</a:t>
            </a:r>
            <a:endParaRPr lang="en-US" sz="1600" kern="1200" dirty="0">
              <a:solidFill>
                <a:prstClr val="black"/>
              </a:solidFill>
              <a:latin typeface="Consolas" panose="020B0609020204030204" pitchFamily="49" charset="0"/>
              <a:ea typeface="Arial Unicode MS" panose="020B0604020202020204" pitchFamily="34" charset="-128"/>
              <a:cs typeface="Consolas" panose="020B0609020204030204" pitchFamily="49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247FB40-E1FC-465B-8AC4-135E069F6E7A}"/>
              </a:ext>
            </a:extLst>
          </p:cNvPr>
          <p:cNvSpPr/>
          <p:nvPr/>
        </p:nvSpPr>
        <p:spPr>
          <a:xfrm>
            <a:off x="179917" y="1302982"/>
            <a:ext cx="8784167" cy="25391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Changing terms into factors lets ggplot2 order them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68C1A0A-774F-F241-8E78-4A40880FBE3D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AF2C155-BC5D-784A-A2F0-7EA366D1C884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87212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210D5C-D4DA-42F2-9C4A-993DFC77B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6/3/20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2C34DE6-46FB-47F0-9733-C3D27E997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12873"/>
            <a:ext cx="7886700" cy="591477"/>
          </a:xfrm>
        </p:spPr>
        <p:txBody>
          <a:bodyPr/>
          <a:lstStyle/>
          <a:p>
            <a:r>
              <a:rPr lang="en-US" sz="3200" dirty="0"/>
              <a:t>Back to </a:t>
            </a:r>
            <a:r>
              <a:rPr lang="en-US" sz="3200" dirty="0" err="1"/>
              <a:t>B_Frequency_Associations.R</a:t>
            </a:r>
            <a:r>
              <a:rPr lang="en-US" sz="3200" dirty="0"/>
              <a:t> 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EE3B0A-243D-4D84-82C8-9D72238180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6123B4-98F7-4DC5-97DE-E4E4707179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16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9534B7-F364-47E6-9599-C508EA823E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367" y="1542282"/>
            <a:ext cx="8249265" cy="40698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D38C65D-DB44-46A4-800F-3896BD9C6EA5}"/>
              </a:ext>
            </a:extLst>
          </p:cNvPr>
          <p:cNvSpPr txBox="1"/>
          <p:nvPr/>
        </p:nvSpPr>
        <p:spPr>
          <a:xfrm>
            <a:off x="447367" y="1203728"/>
            <a:ext cx="8249265" cy="338554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pPr defTabSz="457200"/>
            <a:r>
              <a:rPr lang="en-US" sz="1600" kern="1200" dirty="0">
                <a:solidFill>
                  <a:prstClr val="white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“</a:t>
            </a:r>
            <a:r>
              <a:rPr lang="en-US" sz="1600" kern="1200" dirty="0" err="1">
                <a:solidFill>
                  <a:prstClr val="white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thealetrail</a:t>
            </a:r>
            <a:r>
              <a:rPr lang="en-US" sz="1600" kern="1200" dirty="0">
                <a:solidFill>
                  <a:prstClr val="white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” has the highest word association with “</a:t>
            </a:r>
            <a:r>
              <a:rPr lang="en-US" sz="1600" kern="1200" dirty="0" err="1">
                <a:solidFill>
                  <a:prstClr val="white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brewdog</a:t>
            </a:r>
            <a:r>
              <a:rPr lang="en-US" sz="1600" kern="1200" dirty="0">
                <a:solidFill>
                  <a:prstClr val="white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”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18B2B5F-FBAE-46E5-B78D-7D5A889CDB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000" y="6136010"/>
            <a:ext cx="404901" cy="329185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EE08D283-37B7-4151-B8D2-962905F1A10E}"/>
              </a:ext>
            </a:extLst>
          </p:cNvPr>
          <p:cNvSpPr/>
          <p:nvPr/>
        </p:nvSpPr>
        <p:spPr>
          <a:xfrm>
            <a:off x="1283109" y="5654272"/>
            <a:ext cx="540008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@</a:t>
            </a:r>
            <a:r>
              <a:rPr lang="en-US" sz="1100" dirty="0" err="1"/>
              <a:t>TheAleTrail</a:t>
            </a:r>
            <a:r>
              <a:rPr lang="en-US" sz="1100" dirty="0"/>
              <a:t>: Worth the wait. This is excellent. @</a:t>
            </a:r>
            <a:r>
              <a:rPr lang="en-US" sz="1100" dirty="0" err="1"/>
              <a:t>brewdog</a:t>
            </a:r>
            <a:r>
              <a:rPr lang="en-US" sz="1100" dirty="0"/>
              <a:t> @</a:t>
            </a:r>
            <a:r>
              <a:rPr lang="en-US" sz="1100" dirty="0" err="1"/>
              <a:t>British_Airways</a:t>
            </a:r>
            <a:r>
              <a:rPr lang="en-US" sz="1100" dirty="0"/>
              <a:t>  #Speedbird100  balanced juicy hops with a tang of bitterness…</a:t>
            </a:r>
          </a:p>
        </p:txBody>
      </p:sp>
      <p:sp>
        <p:nvSpPr>
          <p:cNvPr id="19" name="Speech Bubble: Oval 18">
            <a:extLst>
              <a:ext uri="{FF2B5EF4-FFF2-40B4-BE49-F238E27FC236}">
                <a16:creationId xmlns:a16="http://schemas.microsoft.com/office/drawing/2014/main" id="{E1250D65-B07D-4E55-86C7-7CA38B54CFFD}"/>
              </a:ext>
            </a:extLst>
          </p:cNvPr>
          <p:cNvSpPr/>
          <p:nvPr/>
        </p:nvSpPr>
        <p:spPr>
          <a:xfrm>
            <a:off x="613901" y="5486400"/>
            <a:ext cx="5491064" cy="649610"/>
          </a:xfrm>
          <a:prstGeom prst="wedgeEllipseCallout">
            <a:avLst>
              <a:gd name="adj1" fmla="val -49331"/>
              <a:gd name="adj2" fmla="val 54336"/>
            </a:avLst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0A92EBE-B569-2742-B935-9900CF11873A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80EB2F3-9756-4E4E-8856-E88DF8B5B7D1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05994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A1E927-42A1-4F18-98B4-B2286686F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6/3/20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9892C0-018C-4DD0-97A5-7FC4FD6EB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Association is NOT frequency.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2500E2-DA47-4E11-95C9-97ABE6F857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0852DE-7F9F-4D93-B347-B6A4CEFF2F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2050" name="Picture 2" descr="Image result for trap meme">
            <a:extLst>
              <a:ext uri="{FF2B5EF4-FFF2-40B4-BE49-F238E27FC236}">
                <a16:creationId xmlns:a16="http://schemas.microsoft.com/office/drawing/2014/main" id="{EDF7E365-FED3-4323-966C-BAFC885B13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2046954"/>
            <a:ext cx="4257368" cy="2394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816C205-326A-44F0-9783-879DB3FC3CCD}"/>
              </a:ext>
            </a:extLst>
          </p:cNvPr>
          <p:cNvSpPr txBox="1"/>
          <p:nvPr/>
        </p:nvSpPr>
        <p:spPr>
          <a:xfrm>
            <a:off x="5126600" y="2046954"/>
            <a:ext cx="35199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“</a:t>
            </a:r>
            <a:r>
              <a:rPr lang="en-US" dirty="0" err="1"/>
              <a:t>brewdog</a:t>
            </a:r>
            <a:r>
              <a:rPr lang="en-US" dirty="0"/>
              <a:t>” appears 16 times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“</a:t>
            </a:r>
            <a:r>
              <a:rPr lang="en-US" dirty="0" err="1"/>
              <a:t>thealetrail</a:t>
            </a:r>
            <a:r>
              <a:rPr lang="en-US" dirty="0"/>
              <a:t>” is the most associated term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948CBF8-7AD5-452D-AE91-266CDE3F3E88}"/>
              </a:ext>
            </a:extLst>
          </p:cNvPr>
          <p:cNvSpPr/>
          <p:nvPr/>
        </p:nvSpPr>
        <p:spPr>
          <a:xfrm>
            <a:off x="5201265" y="3244339"/>
            <a:ext cx="3086100" cy="13142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</a:t>
            </a:r>
            <a:r>
              <a:rPr lang="en-US" dirty="0" err="1"/>
              <a:t>thealetrail</a:t>
            </a:r>
            <a:r>
              <a:rPr lang="en-US" dirty="0"/>
              <a:t>” appears 5 times.  There are other, more numerous terms that appear in the corpus but just less often with “</a:t>
            </a:r>
            <a:r>
              <a:rPr lang="en-US" dirty="0" err="1"/>
              <a:t>brewdog</a:t>
            </a:r>
            <a:r>
              <a:rPr lang="en-US" dirty="0"/>
              <a:t>”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AF50721-4658-F94D-A1CB-0E9CB433E144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56B0906-93BE-FC4B-8CE5-5506712BAE8B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834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F061A48-CB41-4DDC-B8B9-5FFA68FF2634}"/>
              </a:ext>
            </a:extLst>
          </p:cNvPr>
          <p:cNvSpPr txBox="1">
            <a:spLocks/>
          </p:cNvSpPr>
          <p:nvPr/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Getting a Word Frequency Matrix</a:t>
            </a:r>
          </a:p>
        </p:txBody>
      </p:sp>
      <p:sp>
        <p:nvSpPr>
          <p:cNvPr id="6" name="Date Placeholder 1">
            <a:extLst>
              <a:ext uri="{FF2B5EF4-FFF2-40B4-BE49-F238E27FC236}">
                <a16:creationId xmlns:a16="http://schemas.microsoft.com/office/drawing/2014/main" id="{A5024E83-7248-49C6-83CE-0C52F416F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6/3/20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831F0EBF-9545-4BDE-B6B2-0D32BABD56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CSCI -96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269E8134-5ACB-40D1-8C0C-86324C8FEF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2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5CD4F4D-781D-474A-9BAC-BB83839CDCE1}"/>
              </a:ext>
            </a:extLst>
          </p:cNvPr>
          <p:cNvSpPr/>
          <p:nvPr/>
        </p:nvSpPr>
        <p:spPr>
          <a:xfrm>
            <a:off x="365758" y="1102344"/>
            <a:ext cx="7653397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defTabSz="457200"/>
            <a:r>
              <a:rPr lang="en-US" sz="16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beerFreq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</a:rPr>
              <a:t>&lt;-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</a:rPr>
              <a:t>colSums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</a:rPr>
              <a:t>(</a:t>
            </a:r>
            <a:r>
              <a:rPr lang="en-US" sz="16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beerDTMm</a:t>
            </a:r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</a:t>
            </a:r>
          </a:p>
          <a:p>
            <a:pPr defTabSz="457200"/>
            <a:r>
              <a:rPr lang="en-US" sz="16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beerFreq</a:t>
            </a:r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&lt;-</a:t>
            </a:r>
            <a:r>
              <a:rPr lang="en-US" sz="16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data.frame</a:t>
            </a:r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(word=names(</a:t>
            </a:r>
            <a:r>
              <a:rPr lang="en-US" sz="16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beerFreq</a:t>
            </a:r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),frequency=</a:t>
            </a:r>
            <a:r>
              <a:rPr lang="en-US" sz="16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beerFreq</a:t>
            </a:r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86C9C44B-67F3-4E36-8102-211D5F3F934C}"/>
              </a:ext>
            </a:extLst>
          </p:cNvPr>
          <p:cNvSpPr/>
          <p:nvPr/>
        </p:nvSpPr>
        <p:spPr>
          <a:xfrm rot="5400000">
            <a:off x="4382414" y="3135665"/>
            <a:ext cx="1339350" cy="402476"/>
          </a:xfrm>
          <a:prstGeom prst="triangl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800" kern="1200" dirty="0">
              <a:solidFill>
                <a:prstClr val="white"/>
              </a:solidFill>
              <a:latin typeface="Arial Unicode MS" panose="020B0604020202020204" pitchFamily="34" charset="-128"/>
            </a:endParaRP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88D87AD9-BE81-4811-80B4-0B3567211C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0914845"/>
              </p:ext>
            </p:extLst>
          </p:nvPr>
        </p:nvGraphicFramePr>
        <p:xfrm>
          <a:off x="5962071" y="2427492"/>
          <a:ext cx="2057083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2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3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rial Unicode MS" panose="020B0604020202020204" pitchFamily="34" charset="-128"/>
                        </a:rPr>
                        <a:t>freq</a:t>
                      </a:r>
                      <a:endParaRPr lang="en-US" dirty="0">
                        <a:latin typeface="Arial Unicode MS" panose="020B0604020202020204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Term1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Term2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Term3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rial Unicode MS" panose="020B0604020202020204" pitchFamily="34" charset="-128"/>
                        </a:rPr>
                        <a:t>Term_n</a:t>
                      </a:r>
                      <a:endParaRPr lang="en-US" dirty="0">
                        <a:latin typeface="Arial Unicode MS" panose="020B060402020202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7" name="Rectangle 16">
            <a:extLst>
              <a:ext uri="{FF2B5EF4-FFF2-40B4-BE49-F238E27FC236}">
                <a16:creationId xmlns:a16="http://schemas.microsoft.com/office/drawing/2014/main" id="{381F82B2-C164-4D27-B9E8-F79273567423}"/>
              </a:ext>
            </a:extLst>
          </p:cNvPr>
          <p:cNvSpPr/>
          <p:nvPr/>
        </p:nvSpPr>
        <p:spPr>
          <a:xfrm>
            <a:off x="5962071" y="2061732"/>
            <a:ext cx="2057083" cy="36576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ctr"/>
          <a:lstStyle/>
          <a:p>
            <a:r>
              <a:rPr lang="en-US" sz="1200" b="1" dirty="0">
                <a:solidFill>
                  <a:schemeClr val="bg1"/>
                </a:solidFill>
              </a:rPr>
              <a:t>Word Frequency Matrix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4C4D17DA-10C0-4D66-98BE-6ADB82890F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9852672"/>
              </p:ext>
            </p:extLst>
          </p:nvPr>
        </p:nvGraphicFramePr>
        <p:xfrm>
          <a:off x="628650" y="2427492"/>
          <a:ext cx="3513457" cy="222504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7019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72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72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72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448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50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000" kern="1200" dirty="0">
                        <a:solidFill>
                          <a:schemeClr val="dk1"/>
                        </a:solidFill>
                        <a:latin typeface="Arial Unicode MS" panose="020B0604020202020204" pitchFamily="34" charset="-128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Term1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Term2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Term3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Term_n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  <a:latin typeface="Arial Unicode MS" panose="020B0604020202020204" pitchFamily="34" charset="-128"/>
                        </a:rPr>
                        <a:t>Tweet1</a:t>
                      </a:r>
                    </a:p>
                  </a:txBody>
                  <a:tcP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  <a:latin typeface="Arial Unicode MS" panose="020B0604020202020204" pitchFamily="34" charset="-128"/>
                        </a:rPr>
                        <a:t>Tweet2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  <a:latin typeface="Arial Unicode MS" panose="020B0604020202020204" pitchFamily="34" charset="-128"/>
                        </a:rPr>
                        <a:t>Tweet3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3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  <a:latin typeface="Arial Unicode MS" panose="020B0604020202020204" pitchFamily="34" charset="-128"/>
                        </a:rPr>
                        <a:t>…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  <a:latin typeface="Arial Unicode MS" panose="020B0604020202020204" pitchFamily="34" charset="-128"/>
                        </a:rPr>
                        <a:t>Tweet_n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8" name="Rectangle 17">
            <a:extLst>
              <a:ext uri="{FF2B5EF4-FFF2-40B4-BE49-F238E27FC236}">
                <a16:creationId xmlns:a16="http://schemas.microsoft.com/office/drawing/2014/main" id="{954BE713-5D5B-4EF8-BA05-3C4EC246EE00}"/>
              </a:ext>
            </a:extLst>
          </p:cNvPr>
          <p:cNvSpPr/>
          <p:nvPr/>
        </p:nvSpPr>
        <p:spPr>
          <a:xfrm>
            <a:off x="628650" y="2047261"/>
            <a:ext cx="3513457" cy="36576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ctr"/>
          <a:lstStyle/>
          <a:p>
            <a:r>
              <a:rPr lang="en-US" sz="1200" b="1" dirty="0">
                <a:solidFill>
                  <a:schemeClr val="bg1"/>
                </a:solidFill>
              </a:rPr>
              <a:t>Document Term Matrix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68DCEDB-E716-0F41-9B9C-F63D6340F5FE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E639B12-F934-A24A-A9B8-93C632F5A1D8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8057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BA1056-19FF-48BC-9CC7-3D40BDA50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6/3/20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434F8DF-F554-433A-8EE5-4F16800D1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</a:t>
            </a:r>
            <a:r>
              <a:rPr lang="en-US" dirty="0" err="1"/>
              <a:t>A_text_organization_REVIEW.R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CE5D42-20B5-4E71-B2A5-D0861AA68D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D746E4-0630-4728-A9B3-035C2C9630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3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DE617B1-ABCB-4F13-8496-D34B559E009A}"/>
              </a:ext>
            </a:extLst>
          </p:cNvPr>
          <p:cNvSpPr/>
          <p:nvPr/>
        </p:nvSpPr>
        <p:spPr>
          <a:xfrm>
            <a:off x="179917" y="3133261"/>
            <a:ext cx="8784167" cy="59147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Learning Objective: Review text cleaning, organization and the word frequency matrix.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07B37BB-F347-7B41-A2AB-4DCECF5E1F5B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B3A5F92-42FF-2246-8A72-BC1CA952A359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2306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AF5771-B35D-48F0-A28C-C4C255046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6/3/20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0305F6F-3594-4B08-9795-F573A3B35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Bar Charts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CFD30B-27DE-41D3-A458-E7DAF56D70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3F46B-C5EC-4EE1-A910-C4D3B2512E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4</a:t>
            </a:fld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36558CE-E1C9-4FC3-B1BA-AEE7B52A01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121032"/>
            <a:ext cx="4257675" cy="2632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7693E49B-DFB8-4430-AE8B-129A5819C4E0}"/>
              </a:ext>
            </a:extLst>
          </p:cNvPr>
          <p:cNvSpPr/>
          <p:nvPr/>
        </p:nvSpPr>
        <p:spPr>
          <a:xfrm rot="5400000">
            <a:off x="3130800" y="3236273"/>
            <a:ext cx="1339350" cy="402476"/>
          </a:xfrm>
          <a:prstGeom prst="triangl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800" kern="1200" dirty="0">
              <a:solidFill>
                <a:prstClr val="white"/>
              </a:solidFill>
              <a:latin typeface="Arial Unicode MS" panose="020B0604020202020204" pitchFamily="34" charset="-128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6885211-A7A4-4ACC-A3CE-396B10F4E1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8804876"/>
              </p:ext>
            </p:extLst>
          </p:nvPr>
        </p:nvGraphicFramePr>
        <p:xfrm>
          <a:off x="971867" y="2558964"/>
          <a:ext cx="2057083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2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3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rial Unicode MS" panose="020B0604020202020204" pitchFamily="34" charset="-128"/>
                        </a:rPr>
                        <a:t>freq</a:t>
                      </a:r>
                      <a:endParaRPr lang="en-US" dirty="0">
                        <a:latin typeface="Arial Unicode MS" panose="020B0604020202020204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Term1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Term2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Term3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rial Unicode MS" panose="020B0604020202020204" pitchFamily="34" charset="-128"/>
                        </a:rPr>
                        <a:t>Term_n</a:t>
                      </a:r>
                      <a:endParaRPr lang="en-US" dirty="0">
                        <a:latin typeface="Arial Unicode MS" panose="020B060402020202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4A43C334-E1CB-40E7-A933-85F785969827}"/>
              </a:ext>
            </a:extLst>
          </p:cNvPr>
          <p:cNvSpPr/>
          <p:nvPr/>
        </p:nvSpPr>
        <p:spPr>
          <a:xfrm>
            <a:off x="971867" y="2222938"/>
            <a:ext cx="2039347" cy="31531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ctr"/>
          <a:lstStyle/>
          <a:p>
            <a:r>
              <a:rPr lang="en-US" sz="1200" b="1" dirty="0">
                <a:solidFill>
                  <a:schemeClr val="bg1"/>
                </a:solidFill>
              </a:rPr>
              <a:t>Word Frequency Matrix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1615A4-7D78-40B9-8D26-9E13A200687F}"/>
              </a:ext>
            </a:extLst>
          </p:cNvPr>
          <p:cNvSpPr/>
          <p:nvPr/>
        </p:nvSpPr>
        <p:spPr>
          <a:xfrm>
            <a:off x="179917" y="1285465"/>
            <a:ext cx="8784167" cy="25038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Rectangles are representative of frequency of term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7C19FF0-5A9E-C246-B52E-D9577CE39A33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550BB3C-E54A-D048-9842-95E681E868EC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1350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57B443-9142-4AAE-B588-62F144112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6/3/20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B10CCF3-C862-49D6-924F-A68171325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Side by Side Charts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5EE7B4-1BDD-443B-AACB-4CD383F9A9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4A4C85-9C36-4C31-98DD-184F2BE826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5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A1AB944-CD57-4BCD-8927-ADAFAA8C82F2}"/>
              </a:ext>
            </a:extLst>
          </p:cNvPr>
          <p:cNvSpPr/>
          <p:nvPr/>
        </p:nvSpPr>
        <p:spPr>
          <a:xfrm>
            <a:off x="179917" y="1191336"/>
            <a:ext cx="8784167" cy="25038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Side by Side bar charts let you compare frequency by category</a:t>
            </a:r>
          </a:p>
        </p:txBody>
      </p:sp>
      <p:pic>
        <p:nvPicPr>
          <p:cNvPr id="1026" name="Picture 2" descr="enter image description he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501611"/>
            <a:ext cx="6553200" cy="4067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1817D92-A472-A948-8D93-083D69AC0A8F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9439165-2954-AF4B-8729-CE57A94DBEA3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39431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F8B3E3-365C-48CC-ACC2-5A49D428A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6/3/20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1198A7C-9056-41AA-81EE-0A923F1F9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Stacked Bar Charts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3115E9-36AC-4130-B5E5-0233B14BC6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6858DC-289D-4205-97DF-6D198382AD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6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2B0F298-4595-4EDA-9FF2-6C47C2C2404E}"/>
              </a:ext>
            </a:extLst>
          </p:cNvPr>
          <p:cNvSpPr/>
          <p:nvPr/>
        </p:nvSpPr>
        <p:spPr>
          <a:xfrm>
            <a:off x="179917" y="1204782"/>
            <a:ext cx="8784167" cy="25038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Stacked bar charts lets you compare </a:t>
            </a:r>
            <a:r>
              <a:rPr lang="en-US" i="1" dirty="0"/>
              <a:t>proportion</a:t>
            </a:r>
            <a:r>
              <a:rPr lang="en-US" dirty="0"/>
              <a:t> </a:t>
            </a:r>
            <a:r>
              <a:rPr lang="en-US" b="1" u="sng" dirty="0"/>
              <a:t>within</a:t>
            </a:r>
            <a:r>
              <a:rPr lang="en-US" dirty="0"/>
              <a:t> a category</a:t>
            </a:r>
          </a:p>
        </p:txBody>
      </p:sp>
      <p:pic>
        <p:nvPicPr>
          <p:cNvPr id="2050" name="Picture 2" descr="Image result for ggplot2 stacked bar char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3261" y="1502445"/>
            <a:ext cx="5137478" cy="3853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5FC64E2-489A-1A4D-B729-F784EF036696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32F8717-1090-964F-849F-43EFFFECCBB9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57796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6/3/20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Proportional Stacked Bar Charts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2B0F298-4595-4EDA-9FF2-6C47C2C2404E}"/>
              </a:ext>
            </a:extLst>
          </p:cNvPr>
          <p:cNvSpPr/>
          <p:nvPr/>
        </p:nvSpPr>
        <p:spPr>
          <a:xfrm>
            <a:off x="179917" y="1137547"/>
            <a:ext cx="8784167" cy="25038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Proportional stacked bar charts let you compare </a:t>
            </a:r>
            <a:r>
              <a:rPr lang="en-US" i="1" dirty="0"/>
              <a:t>proportion</a:t>
            </a:r>
            <a:r>
              <a:rPr lang="en-US" dirty="0"/>
              <a:t> </a:t>
            </a:r>
            <a:r>
              <a:rPr lang="en-US" b="1" u="sng" dirty="0"/>
              <a:t>across </a:t>
            </a:r>
            <a:r>
              <a:rPr lang="en-US" dirty="0"/>
              <a:t>categories</a:t>
            </a:r>
          </a:p>
        </p:txBody>
      </p:sp>
      <p:pic>
        <p:nvPicPr>
          <p:cNvPr id="3074" name="Picture 2" descr="Image result for ggplot2 stacked bar char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3671" y="1430392"/>
            <a:ext cx="4796659" cy="3997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53356AD-85E2-DC4C-A145-393616D59213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50FD732-7C89-054B-BBAD-86C738CAB797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04549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CAEBDC-A022-42FC-8B92-BDD83F961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6/3/20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7B78173-5947-4F35-9667-F563D71FF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What frequency distribution should we expect?</a:t>
            </a:r>
          </a:p>
        </p:txBody>
      </p:sp>
      <p:sp>
        <p:nvSpPr>
          <p:cNvPr id="14" name="Footer Placeholder 5">
            <a:extLst>
              <a:ext uri="{FF2B5EF4-FFF2-40B4-BE49-F238E27FC236}">
                <a16:creationId xmlns:a16="http://schemas.microsoft.com/office/drawing/2014/main" id="{545F3542-284F-40CB-AA56-2D2C37D0AC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3F5FA2-CF1A-47D7-B82C-0D8B23383A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8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333D30C-20D1-44FC-B08B-ACA17FBC705D}"/>
              </a:ext>
            </a:extLst>
          </p:cNvPr>
          <p:cNvSpPr/>
          <p:nvPr/>
        </p:nvSpPr>
        <p:spPr>
          <a:xfrm>
            <a:off x="0" y="1062757"/>
            <a:ext cx="8651575" cy="31208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Many words in natural language but also a steep decline in actual usage.  Follows a predictable pattern.  </a:t>
            </a:r>
          </a:p>
        </p:txBody>
      </p:sp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46136ABA-20CD-447A-86B8-098953EDEA1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16790837"/>
              </p:ext>
            </p:extLst>
          </p:nvPr>
        </p:nvGraphicFramePr>
        <p:xfrm>
          <a:off x="284194" y="1231643"/>
          <a:ext cx="8608011" cy="41192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3074" name="Picture 2" descr="Image result for super bowl 50">
            <a:extLst>
              <a:ext uri="{FF2B5EF4-FFF2-40B4-BE49-F238E27FC236}">
                <a16:creationId xmlns:a16="http://schemas.microsoft.com/office/drawing/2014/main" id="{B3B529D3-42E8-4F1B-B80F-271ECB39D5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9734" y="2301066"/>
            <a:ext cx="2326078" cy="1308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EA8E469-61AB-9343-9488-4A8E14C75B74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D50CC66-2711-A04F-A974-11F964686EBA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720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16430C-E508-4238-883B-1D404A3AA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6/3/20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CC61181-812B-460C-9982-78B0E319C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100 terms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6557E7-740F-4E78-9E5A-BC2F6699C3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D6AB63-6B8D-4C52-88BF-3ED38FA269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9</a:t>
            </a:fld>
            <a:endParaRPr lang="en-US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8CF6CE9C-A57B-4745-A109-34703F38C5D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91329876"/>
              </p:ext>
            </p:extLst>
          </p:nvPr>
        </p:nvGraphicFramePr>
        <p:xfrm>
          <a:off x="840940" y="1111050"/>
          <a:ext cx="7462121" cy="35147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32D70CB0-BE1E-4D83-B964-8AD7B68B9253}"/>
              </a:ext>
            </a:extLst>
          </p:cNvPr>
          <p:cNvSpPr/>
          <p:nvPr/>
        </p:nvSpPr>
        <p:spPr>
          <a:xfrm>
            <a:off x="179917" y="1097205"/>
            <a:ext cx="8784167" cy="25038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This predictable pattern is called “</a:t>
            </a:r>
            <a:r>
              <a:rPr lang="en-US" dirty="0" err="1"/>
              <a:t>Zipf’s</a:t>
            </a:r>
            <a:r>
              <a:rPr lang="en-US" dirty="0"/>
              <a:t> Law”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58CB044-EC12-614D-9AD6-10DF05F047F2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2CFB61F-A670-614F-B8CE-7D7D9AAA4B39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4906289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Harvar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1C30"/>
      </a:accent1>
      <a:accent2>
        <a:srgbClr val="8C8179"/>
      </a:accent2>
      <a:accent3>
        <a:srgbClr val="293352"/>
      </a:accent3>
      <a:accent4>
        <a:srgbClr val="8996A0"/>
      </a:accent4>
      <a:accent5>
        <a:srgbClr val="BAC5C6"/>
      </a:accent5>
      <a:accent6>
        <a:srgbClr val="4E84C4"/>
      </a:accent6>
      <a:hlink>
        <a:srgbClr val="52854C"/>
      </a:hlink>
      <a:folHlink>
        <a:srgbClr val="E87D1E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5885</TotalTime>
  <Words>795</Words>
  <Application>Microsoft Macintosh PowerPoint</Application>
  <PresentationFormat>On-screen Show (4:3)</PresentationFormat>
  <Paragraphs>183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 Unicode MS</vt:lpstr>
      <vt:lpstr>Arial</vt:lpstr>
      <vt:lpstr>Calibri</vt:lpstr>
      <vt:lpstr>Calibri Light</vt:lpstr>
      <vt:lpstr>Consolas</vt:lpstr>
      <vt:lpstr>1_Office Theme</vt:lpstr>
      <vt:lpstr>GSERM: Text Mining &amp; NLP Common TM Visuals</vt:lpstr>
      <vt:lpstr>PowerPoint Presentation</vt:lpstr>
      <vt:lpstr>Open A_text_organization_REVIEW.R</vt:lpstr>
      <vt:lpstr>Basic Bar Charts</vt:lpstr>
      <vt:lpstr>Side by Side Charts</vt:lpstr>
      <vt:lpstr>Stacked Bar Charts</vt:lpstr>
      <vt:lpstr>Proportional Stacked Bar Charts</vt:lpstr>
      <vt:lpstr>What frequency distribution should we expect?</vt:lpstr>
      <vt:lpstr>Top 100 terms</vt:lpstr>
      <vt:lpstr>Zipf’s Law is observed in human behavior</vt:lpstr>
      <vt:lpstr>Zipf’s Law is observed in business</vt:lpstr>
      <vt:lpstr>Zipf’s Law: The frequency of a word is inversely related to its rank in a word frequency matrix. </vt:lpstr>
      <vt:lpstr>PowerPoint Presentation</vt:lpstr>
      <vt:lpstr>PowerPoint Presentation</vt:lpstr>
      <vt:lpstr>PowerPoint Presentation</vt:lpstr>
      <vt:lpstr>Back to B_Frequency_Associations.R </vt:lpstr>
      <vt:lpstr>Association is NOT frequency.</vt:lpstr>
    </vt:vector>
  </TitlesOfParts>
  <Company>Liberty Mutual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Kwartler, Edward</dc:creator>
  <cp:lastModifiedBy>Edward Kwartler</cp:lastModifiedBy>
  <cp:revision>337</cp:revision>
  <dcterms:created xsi:type="dcterms:W3CDTF">2018-05-23T17:24:59Z</dcterms:created>
  <dcterms:modified xsi:type="dcterms:W3CDTF">2020-06-03T21:11:40Z</dcterms:modified>
</cp:coreProperties>
</file>