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36" r:id="rId2"/>
    <p:sldId id="735" r:id="rId3"/>
    <p:sldId id="808" r:id="rId4"/>
    <p:sldId id="833" r:id="rId5"/>
    <p:sldId id="834" r:id="rId6"/>
    <p:sldId id="837" r:id="rId7"/>
    <p:sldId id="838" r:id="rId8"/>
    <p:sldId id="835" r:id="rId9"/>
    <p:sldId id="832" r:id="rId10"/>
    <p:sldId id="820" r:id="rId11"/>
    <p:sldId id="819" r:id="rId12"/>
    <p:sldId id="821" r:id="rId13"/>
    <p:sldId id="740" r:id="rId14"/>
    <p:sldId id="822" r:id="rId15"/>
    <p:sldId id="823" r:id="rId16"/>
    <p:sldId id="824" r:id="rId17"/>
    <p:sldId id="83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0" autoAdjust="0"/>
    <p:restoredTop sz="91574" autoAdjust="0"/>
  </p:normalViewPr>
  <p:slideViewPr>
    <p:cSldViewPr snapToGrid="0">
      <p:cViewPr varScale="1">
        <p:scale>
          <a:sx n="94" d="100"/>
          <a:sy n="94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Swiss Cities</a:t>
            </a:r>
          </a:p>
        </c:rich>
      </c:tx>
      <c:layout>
        <c:manualLayout>
          <c:xMode val="edge"/>
          <c:yMode val="edge"/>
          <c:x val="4.071522309711284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Sheet2!$B$19:$B$27</c:f>
              <c:strCache>
                <c:ptCount val="9"/>
                <c:pt idx="0">
                  <c:v>Zurich</c:v>
                </c:pt>
                <c:pt idx="1">
                  <c:v>Genève (CH)</c:v>
                </c:pt>
                <c:pt idx="2">
                  <c:v>Basel (CH)</c:v>
                </c:pt>
                <c:pt idx="3">
                  <c:v>Lausanne</c:v>
                </c:pt>
                <c:pt idx="4">
                  <c:v>Bern</c:v>
                </c:pt>
                <c:pt idx="5">
                  <c:v>Winterthur</c:v>
                </c:pt>
                <c:pt idx="6">
                  <c:v>Lucerne</c:v>
                </c:pt>
                <c:pt idx="7">
                  <c:v>St. Gallen</c:v>
                </c:pt>
                <c:pt idx="8">
                  <c:v>Lugano (CH)</c:v>
                </c:pt>
              </c:strCache>
            </c:strRef>
          </c:cat>
          <c:val>
            <c:numRef>
              <c:f>Sheet2!$C$19:$C$27</c:f>
              <c:numCache>
                <c:formatCode>#,##0</c:formatCode>
                <c:ptCount val="9"/>
                <c:pt idx="0">
                  <c:v>1334269</c:v>
                </c:pt>
                <c:pt idx="1">
                  <c:v>579227</c:v>
                </c:pt>
                <c:pt idx="2">
                  <c:v>541011</c:v>
                </c:pt>
                <c:pt idx="3">
                  <c:v>409295</c:v>
                </c:pt>
                <c:pt idx="4">
                  <c:v>410894</c:v>
                </c:pt>
                <c:pt idx="5">
                  <c:v>138252</c:v>
                </c:pt>
                <c:pt idx="6">
                  <c:v>226091</c:v>
                </c:pt>
                <c:pt idx="7">
                  <c:v>165860</c:v>
                </c:pt>
                <c:pt idx="8">
                  <c:v>151037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8-C048-B524-6CCA71FB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679184"/>
        <c:axId val="300853664"/>
      </c:barChart>
      <c:catAx>
        <c:axId val="30067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53664"/>
        <c:crosses val="autoZero"/>
        <c:auto val="1"/>
        <c:lblAlgn val="ctr"/>
        <c:lblOffset val="100"/>
        <c:noMultiLvlLbl val="0"/>
      </c:catAx>
      <c:valAx>
        <c:axId val="3008536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6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Cloud Providers</a:t>
            </a:r>
          </a:p>
        </c:rich>
      </c:tx>
      <c:layout>
        <c:manualLayout>
          <c:xMode val="edge"/>
          <c:yMode val="edge"/>
          <c:x val="6.7707786526684001E-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Sheet1!$I$5:$I$9</c:f>
              <c:strCache>
                <c:ptCount val="5"/>
                <c:pt idx="0">
                  <c:v>Amazon</c:v>
                </c:pt>
                <c:pt idx="1">
                  <c:v>Microsoft</c:v>
                </c:pt>
                <c:pt idx="2">
                  <c:v>Alibaba</c:v>
                </c:pt>
                <c:pt idx="3">
                  <c:v>Google</c:v>
                </c:pt>
                <c:pt idx="4">
                  <c:v>IBM</c:v>
                </c:pt>
              </c:strCache>
            </c:strRef>
          </c:cat>
          <c:val>
            <c:numRef>
              <c:f>Sheet1!$J$5:$J$9</c:f>
              <c:numCache>
                <c:formatCode>#,##0</c:formatCode>
                <c:ptCount val="5"/>
                <c:pt idx="0">
                  <c:v>15495</c:v>
                </c:pt>
                <c:pt idx="1">
                  <c:v>5038</c:v>
                </c:pt>
                <c:pt idx="2">
                  <c:v>2499</c:v>
                </c:pt>
                <c:pt idx="3">
                  <c:v>1314</c:v>
                </c:pt>
                <c:pt idx="4" formatCode="General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1-3E48-AC70-85DED82C0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1608784"/>
        <c:axId val="1099443039"/>
      </c:barChart>
      <c:catAx>
        <c:axId val="16516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43039"/>
        <c:crosses val="autoZero"/>
        <c:auto val="1"/>
        <c:lblAlgn val="ctr"/>
        <c:lblOffset val="100"/>
        <c:noMultiLvlLbl val="0"/>
      </c:catAx>
      <c:valAx>
        <c:axId val="10994430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 Steel Companies</a:t>
            </a:r>
          </a:p>
        </c:rich>
      </c:tx>
      <c:layout>
        <c:manualLayout>
          <c:xMode val="edge"/>
          <c:yMode val="edge"/>
          <c:x val="2.9076334208223958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Sheet2!$A$1:$A$10</c:f>
              <c:strCache>
                <c:ptCount val="10"/>
                <c:pt idx="0">
                  <c:v>Steel Authority of India</c:v>
                </c:pt>
                <c:pt idx="1">
                  <c:v>Tata Steel </c:v>
                </c:pt>
                <c:pt idx="2">
                  <c:v>JSW Steel</c:v>
                </c:pt>
                <c:pt idx="3">
                  <c:v>Essar Steel</c:v>
                </c:pt>
                <c:pt idx="4">
                  <c:v>JSW Ispat and Steel</c:v>
                </c:pt>
                <c:pt idx="5">
                  <c:v>Rastriya Ispat Nigram</c:v>
                </c:pt>
                <c:pt idx="6">
                  <c:v>Jindal Steel and Power</c:v>
                </c:pt>
                <c:pt idx="7">
                  <c:v>Bhushan Steel</c:v>
                </c:pt>
                <c:pt idx="8">
                  <c:v>Lloyds Steel</c:v>
                </c:pt>
                <c:pt idx="9">
                  <c:v>National Steel and Agro Industries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25.27</c:v>
                </c:pt>
                <c:pt idx="1">
                  <c:v>14.39</c:v>
                </c:pt>
                <c:pt idx="2">
                  <c:v>10.47</c:v>
                </c:pt>
                <c:pt idx="3">
                  <c:v>6.55</c:v>
                </c:pt>
                <c:pt idx="4">
                  <c:v>6.37</c:v>
                </c:pt>
                <c:pt idx="5">
                  <c:v>6.12</c:v>
                </c:pt>
                <c:pt idx="6">
                  <c:v>4.4000000000000004</c:v>
                </c:pt>
                <c:pt idx="7">
                  <c:v>3.24</c:v>
                </c:pt>
                <c:pt idx="8">
                  <c:v>1.76</c:v>
                </c:pt>
                <c:pt idx="9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6-444D-A279-96363131D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235872"/>
        <c:axId val="2137173232"/>
      </c:barChart>
      <c:catAx>
        <c:axId val="21372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173232"/>
        <c:crosses val="autoZero"/>
        <c:auto val="1"/>
        <c:lblAlgn val="ctr"/>
        <c:lblOffset val="100"/>
        <c:noMultiLvlLbl val="0"/>
      </c:catAx>
      <c:valAx>
        <c:axId val="21371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23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Hotel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Sheet2!$A$29:$A$33</c:f>
              <c:strCache>
                <c:ptCount val="5"/>
                <c:pt idx="0">
                  <c:v>Hilton</c:v>
                </c:pt>
                <c:pt idx="1">
                  <c:v>Marriot</c:v>
                </c:pt>
                <c:pt idx="2">
                  <c:v>InterContinental</c:v>
                </c:pt>
                <c:pt idx="3">
                  <c:v>Starwood</c:v>
                </c:pt>
                <c:pt idx="4">
                  <c:v>Wyndham</c:v>
                </c:pt>
              </c:strCache>
            </c:strRef>
          </c:cat>
          <c:val>
            <c:numRef>
              <c:f>Sheet2!$B$29:$B$33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0.13300000000000001</c:v>
                </c:pt>
                <c:pt idx="2">
                  <c:v>8.7999999999999995E-2</c:v>
                </c:pt>
                <c:pt idx="3">
                  <c:v>4.9000000000000002E-2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7-AF4D-9459-66B5FEA6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04367"/>
        <c:axId val="1161408239"/>
      </c:barChart>
      <c:catAx>
        <c:axId val="116140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8239"/>
        <c:crosses val="autoZero"/>
        <c:auto val="1"/>
        <c:lblAlgn val="ctr"/>
        <c:lblOffset val="100"/>
        <c:noMultiLvlLbl val="0"/>
      </c:catAx>
      <c:valAx>
        <c:axId val="116140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Refreshment Mkt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Sheet2!$E$29:$E$34</c:f>
              <c:strCache>
                <c:ptCount val="6"/>
                <c:pt idx="0">
                  <c:v>Pepsi</c:v>
                </c:pt>
                <c:pt idx="1">
                  <c:v>Coke</c:v>
                </c:pt>
                <c:pt idx="2">
                  <c:v>Private Label</c:v>
                </c:pt>
                <c:pt idx="3">
                  <c:v>Cadbury </c:v>
                </c:pt>
                <c:pt idx="4">
                  <c:v>Nestle</c:v>
                </c:pt>
                <c:pt idx="5">
                  <c:v>other</c:v>
                </c:pt>
              </c:strCache>
            </c:strRef>
          </c:cat>
          <c:val>
            <c:numRef>
              <c:f>Sheet2!$F$29:$F$34</c:f>
              <c:numCache>
                <c:formatCode>General</c:formatCode>
                <c:ptCount val="6"/>
                <c:pt idx="0">
                  <c:v>0.25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4-B143-BB85-3B811B6D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331088"/>
        <c:axId val="2137334960"/>
      </c:barChart>
      <c:catAx>
        <c:axId val="21373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4960"/>
        <c:crosses val="autoZero"/>
        <c:auto val="1"/>
        <c:lblAlgn val="ctr"/>
        <c:lblOffset val="100"/>
        <c:noMultiLvlLbl val="0"/>
      </c:catAx>
      <c:valAx>
        <c:axId val="213733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6/14/22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6/14/22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6/14/22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6/14/22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93F023-550A-B048-9F7B-0E6F2A1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dirty="0"/>
              <a:t>Let’s make sure we’re </a:t>
            </a:r>
            <a:r>
              <a:rPr lang="en-US" sz="4700"/>
              <a:t>all present.</a:t>
            </a:r>
            <a:endParaRPr lang="en-US" sz="47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e Looking for your attendance - | Make a Meme">
            <a:extLst>
              <a:ext uri="{FF2B5EF4-FFF2-40B4-BE49-F238E27FC236}">
                <a16:creationId xmlns:a16="http://schemas.microsoft.com/office/drawing/2014/main" id="{D77B21C3-BCF8-D84E-A200-79084351B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r="2758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BCD-5984-1F41-9E08-A18F0C4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0289" y="694944"/>
            <a:ext cx="203761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6/14/22</a:t>
            </a:fld>
            <a:endParaRPr lang="en-US" sz="10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3D85-442E-4140-AD87-016011DFC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100000"/>
                </a:lnSpc>
                <a:spcAft>
                  <a:spcPts val="600"/>
                </a:spcAft>
                <a:defRPr/>
              </a:pPr>
              <a:t>1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4E54-2B74-E246-8B0A-1F75849C0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98459" y="6199631"/>
            <a:ext cx="306547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3636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CA1A6-698F-924B-AD3D-8100CC44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9960-2A4B-5048-B74D-E9186122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use tidy text w/multiple corpora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AC6A0-1E43-344B-98E7-D0BC03F9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F421C-2294-7948-9D47-F1309BC85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Sentiment Analysis - Dr. Evil Air Quotes | Meme Generator">
            <a:extLst>
              <a:ext uri="{FF2B5EF4-FFF2-40B4-BE49-F238E27FC236}">
                <a16:creationId xmlns:a16="http://schemas.microsoft.com/office/drawing/2014/main" id="{1DD7E86F-95E6-AF47-80D4-F819340D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25" y="1813636"/>
            <a:ext cx="4354911" cy="35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34121-B02F-604E-B9F4-587344987F14}"/>
              </a:ext>
            </a:extLst>
          </p:cNvPr>
          <p:cNvSpPr txBox="1"/>
          <p:nvPr/>
        </p:nvSpPr>
        <p:spPr>
          <a:xfrm>
            <a:off x="818866" y="1897039"/>
            <a:ext cx="275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</a:p>
          <a:p>
            <a:r>
              <a:rPr lang="en-US" dirty="0" err="1"/>
              <a:t>live_B_tidy_multipleFiles.R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9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799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25918" y="1696845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/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274707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B585-4B39-5E4F-AB2C-8D9B48B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263CD-ECDF-6847-AF77-B1827A9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we see </a:t>
            </a:r>
            <a:r>
              <a:rPr lang="en-US" dirty="0" err="1"/>
              <a:t>Zipf’s</a:t>
            </a:r>
            <a:r>
              <a:rPr lang="en-US" dirty="0"/>
              <a:t> law?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BFB1-FBC0-4B4B-A8BD-68A3FEC9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DF5E-399C-B846-8906-E65F5BCC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ow to Apply Zipf's Law to Your Finances - Four Pillar Freedom">
            <a:extLst>
              <a:ext uri="{FF2B5EF4-FFF2-40B4-BE49-F238E27FC236}">
                <a16:creationId xmlns:a16="http://schemas.microsoft.com/office/drawing/2014/main" id="{1FCB23D1-1D8C-BA41-81E1-F776C2D5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" y="1364856"/>
            <a:ext cx="2955310" cy="25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C38F0-6A6D-4F41-B70C-7EBB7EC6EB12}"/>
              </a:ext>
            </a:extLst>
          </p:cNvPr>
          <p:cNvSpPr txBox="1"/>
          <p:nvPr/>
        </p:nvSpPr>
        <p:spPr>
          <a:xfrm>
            <a:off x="479976" y="108252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in Personal Finance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8A5E28-421B-994F-B3BA-AEB7C4409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67339"/>
              </p:ext>
            </p:extLst>
          </p:nvPr>
        </p:nvGraphicFramePr>
        <p:xfrm>
          <a:off x="4092024" y="12607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ECDAE7-0D05-644D-957C-3F34A6ED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01131"/>
              </p:ext>
            </p:extLst>
          </p:nvPr>
        </p:nvGraphicFramePr>
        <p:xfrm>
          <a:off x="25203" y="3837012"/>
          <a:ext cx="4220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31CD57-3437-E249-B3D9-A164EC806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6442"/>
              </p:ext>
            </p:extLst>
          </p:nvPr>
        </p:nvGraphicFramePr>
        <p:xfrm>
          <a:off x="4168727" y="4003942"/>
          <a:ext cx="4855530" cy="247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09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C874-C638-3342-BD36-970F222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C78A0-B317-C945-8DBB-43024DE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" y="365126"/>
            <a:ext cx="9080501" cy="591477"/>
          </a:xfrm>
        </p:spPr>
        <p:txBody>
          <a:bodyPr/>
          <a:lstStyle/>
          <a:p>
            <a:r>
              <a:rPr lang="en-US" dirty="0"/>
              <a:t>Not all industries reach this…hyper competitive!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7C17-60FB-EE45-BA91-8843080F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0103-3354-7347-AE03-5BC9B063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A97E3-9FEF-1040-B389-795973AB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" y="1240970"/>
            <a:ext cx="3907691" cy="295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BF0C0-8479-724B-8351-559CD250F826}"/>
              </a:ext>
            </a:extLst>
          </p:cNvPr>
          <p:cNvSpPr/>
          <p:nvPr/>
        </p:nvSpPr>
        <p:spPr>
          <a:xfrm>
            <a:off x="63499" y="1338943"/>
            <a:ext cx="3879851" cy="947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B31CEE-39E4-E74E-A243-5CF26464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29005"/>
              </p:ext>
            </p:extLst>
          </p:nvPr>
        </p:nvGraphicFramePr>
        <p:xfrm>
          <a:off x="4226378" y="9566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390DC9-49D8-6B46-9F2C-4B4DE2BA91F5}"/>
              </a:ext>
            </a:extLst>
          </p:cNvPr>
          <p:cNvSpPr/>
          <p:nvPr/>
        </p:nvSpPr>
        <p:spPr>
          <a:xfrm>
            <a:off x="4746171" y="1483731"/>
            <a:ext cx="1368879" cy="2188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490666-78E7-3D48-99EB-40AB6972D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43"/>
              </p:ext>
            </p:extLst>
          </p:nvPr>
        </p:nvGraphicFramePr>
        <p:xfrm>
          <a:off x="65313" y="4475368"/>
          <a:ext cx="4572000" cy="211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A3521E-6A71-1141-8A92-2F51C9B4CD4D}"/>
              </a:ext>
            </a:extLst>
          </p:cNvPr>
          <p:cNvSpPr/>
          <p:nvPr/>
        </p:nvSpPr>
        <p:spPr>
          <a:xfrm>
            <a:off x="506184" y="5029200"/>
            <a:ext cx="1216479" cy="15205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omobile market share worldwide 2018 | Statista">
            <a:extLst>
              <a:ext uri="{FF2B5EF4-FFF2-40B4-BE49-F238E27FC236}">
                <a16:creationId xmlns:a16="http://schemas.microsoft.com/office/drawing/2014/main" id="{D8BCCBF3-0249-3D41-A562-E5923067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3" y="3820646"/>
            <a:ext cx="3970135" cy="29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06B295-28C3-4A48-9BE5-AC85224F25D9}"/>
              </a:ext>
            </a:extLst>
          </p:cNvPr>
          <p:cNvSpPr/>
          <p:nvPr/>
        </p:nvSpPr>
        <p:spPr>
          <a:xfrm>
            <a:off x="4980213" y="3977272"/>
            <a:ext cx="3879851" cy="13969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yet effective measure of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7998515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DB7-3CCB-8A49-92E1-10127BE2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365126"/>
            <a:ext cx="8598089" cy="591477"/>
          </a:xfrm>
        </p:spPr>
        <p:txBody>
          <a:bodyPr/>
          <a:lstStyle/>
          <a:p>
            <a:r>
              <a:rPr lang="en-US" dirty="0"/>
              <a:t>There are many other sentiment related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83E5-9E86-1E4B-97F7-CADAA6B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FAB9-3E3D-824B-B486-C526E4C80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D766-011F-6F48-A082-E26A0B2C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One does not simply &quot;do&quot; sentiment analysis - Lord Of The Rings Boromir One  Does Not Simply Mordor | Meme Generator">
            <a:extLst>
              <a:ext uri="{FF2B5EF4-FFF2-40B4-BE49-F238E27FC236}">
                <a16:creationId xmlns:a16="http://schemas.microsoft.com/office/drawing/2014/main" id="{60401C94-0739-BE49-81DE-DA2B8F7F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73" y="1808424"/>
            <a:ext cx="4844543" cy="27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A3998-82F7-0448-AF86-0C4EE053313F}"/>
              </a:ext>
            </a:extLst>
          </p:cNvPr>
          <p:cNvSpPr txBox="1"/>
          <p:nvPr/>
        </p:nvSpPr>
        <p:spPr>
          <a:xfrm>
            <a:off x="491319" y="2565779"/>
            <a:ext cx="320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live_A_other_sentiment.R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797F31-4499-FD45-935F-9DF1509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Tidyverse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idyverse data wrangling | Introduction to R">
            <a:extLst>
              <a:ext uri="{FF2B5EF4-FFF2-40B4-BE49-F238E27FC236}">
                <a16:creationId xmlns:a16="http://schemas.microsoft.com/office/drawing/2014/main" id="{4034D825-9985-FA4C-BAB5-688006865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/>
        </p:blipFill>
        <p:spPr bwMode="auto">
          <a:xfrm>
            <a:off x="3582987" y="1732758"/>
            <a:ext cx="5085525" cy="33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3E59E-4BA1-8540-9789-AAAF96AA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525" y="6356350"/>
            <a:ext cx="4657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B2B05-3DB3-FB46-A2D2-C168E49D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1686" y="6356350"/>
            <a:ext cx="1497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6/14/22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8564-8FBB-4644-BE97-81A814F6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2087"/>
              </p:ext>
            </p:extLst>
          </p:nvPr>
        </p:nvGraphicFramePr>
        <p:xfrm>
          <a:off x="1178559" y="2103647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1178559" y="1723416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110904" y="2948431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1650"/>
              </p:ext>
            </p:extLst>
          </p:nvPr>
        </p:nvGraphicFramePr>
        <p:xfrm>
          <a:off x="5610467" y="1798847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5624362" y="1418615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5591945" y="4855029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1162809" y="4855029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8176119" y="502399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764</Words>
  <Application>Microsoft Macintosh PowerPoint</Application>
  <PresentationFormat>On-screen Show (4:3)</PresentationFormat>
  <Paragraphs>205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Let’s make sure we’re all present.</vt:lpstr>
      <vt:lpstr>Zipf’s Law: Our words  are less diverse than we think</vt:lpstr>
      <vt:lpstr>Why do we see Zipf’s law in linguistics?</vt:lpstr>
      <vt:lpstr>Where else do we see Zipf’s law?</vt:lpstr>
      <vt:lpstr>Not all industries reach this…hyper competitive!</vt:lpstr>
      <vt:lpstr>A simple yet effective measure of polarity</vt:lpstr>
      <vt:lpstr>There are many other sentiment related packages</vt:lpstr>
      <vt:lpstr>Tidyverse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Now let’s use tidy text w/multiple corpora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sure we’re all present.</dc:title>
  <dc:creator>Kwartler, Edward</dc:creator>
  <cp:lastModifiedBy>Kwartler, Edward</cp:lastModifiedBy>
  <cp:revision>4</cp:revision>
  <dcterms:created xsi:type="dcterms:W3CDTF">2021-01-10T22:09:26Z</dcterms:created>
  <dcterms:modified xsi:type="dcterms:W3CDTF">2022-06-15T01:24:12Z</dcterms:modified>
</cp:coreProperties>
</file>