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593" r:id="rId2"/>
    <p:sldId id="811" r:id="rId3"/>
    <p:sldId id="815" r:id="rId4"/>
    <p:sldId id="397" r:id="rId5"/>
    <p:sldId id="447" r:id="rId6"/>
    <p:sldId id="400" r:id="rId7"/>
    <p:sldId id="809" r:id="rId8"/>
    <p:sldId id="350" r:id="rId9"/>
    <p:sldId id="383" r:id="rId10"/>
    <p:sldId id="384" r:id="rId11"/>
    <p:sldId id="357" r:id="rId12"/>
    <p:sldId id="81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80400" autoAdjust="0"/>
  </p:normalViewPr>
  <p:slideViewPr>
    <p:cSldViewPr snapToGrid="0">
      <p:cViewPr varScale="1">
        <p:scale>
          <a:sx n="85" d="100"/>
          <a:sy n="85" d="100"/>
        </p:scale>
        <p:origin x="244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6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5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  <a:p>
            <a:r>
              <a:rPr lang="en-US" dirty="0"/>
              <a:t>For large</a:t>
            </a:r>
            <a:r>
              <a:rPr lang="en-US" baseline="0" dirty="0"/>
              <a:t> data – production, 10% improvement = $500M; 10% overfitting = $-500m</a:t>
            </a:r>
          </a:p>
          <a:p>
            <a:r>
              <a:rPr lang="en-US" baseline="0" dirty="0"/>
              <a:t>Additional layer of </a:t>
            </a:r>
            <a:r>
              <a:rPr lang="en-US" baseline="0" dirty="0" err="1"/>
              <a:t>partitionoing</a:t>
            </a:r>
            <a:r>
              <a:rPr lang="en-US" baseline="0" dirty="0"/>
              <a:t> CV discussed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0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6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expect the</a:t>
            </a:r>
            <a:r>
              <a:rPr lang="en-US" baseline="0" dirty="0"/>
              <a:t> beta signs to be?  </a:t>
            </a:r>
            <a:r>
              <a:rPr lang="en-US" baseline="0" dirty="0" err="1"/>
              <a:t>Whats</a:t>
            </a:r>
            <a:r>
              <a:rPr lang="en-US" baseline="0" dirty="0"/>
              <a:t> the relationship the information has with ice cream sales?</a:t>
            </a:r>
          </a:p>
          <a:p>
            <a:r>
              <a:rPr lang="en-US" baseline="0" dirty="0"/>
              <a:t>Temp goes up? Sales go up.  Temp goes down? Sales go down.  Positive relationship</a:t>
            </a:r>
          </a:p>
          <a:p>
            <a:r>
              <a:rPr lang="en-US" baseline="0" dirty="0"/>
              <a:t>Price goes up?  Sales go down.  Price goes down?  Sales go up.  Negative 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3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1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1/2/21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1/2/21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1/2/21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1/2/21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1/2/21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1/2/21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1/2/21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1/2/21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GSERM: Text Mining &amp; NLP</a:t>
            </a:r>
            <a:br>
              <a:rPr lang="en-US"/>
            </a:br>
            <a:r>
              <a:rPr lang="en-US"/>
              <a:t>ElasticNet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1/2/21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94623"/>
            <a:ext cx="9144000" cy="591477"/>
          </a:xfrm>
        </p:spPr>
        <p:txBody>
          <a:bodyPr/>
          <a:lstStyle/>
          <a:p>
            <a:r>
              <a:rPr lang="en-US" sz="3200"/>
              <a:t>The linear combination equation captures information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6251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27432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outcome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0" y="266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coefficients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3000" y="4114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constant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733800" y="48006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predictors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781800" y="41910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error (noise)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47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24200" y="31242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14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76800" y="31242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52800" y="38100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67200" y="3810000"/>
            <a:ext cx="76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00600" y="38100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9812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7818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CEAD72-6A90-B14E-BDC8-D99A947BC6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7E0CA4-7D82-764E-9AC0-55FB214F9D2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D6BD766B-1A0F-0E48-9B8C-661144D0B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53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 Equation Review</a:t>
            </a:r>
            <a:endParaRPr lang="en-US" alt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63BE0015-3669-4B61-838B-4CD1B6B7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1/2/21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25041F19-D13B-42E7-BAA8-42A5CD271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7FD63EC-965B-4FC7-B0F9-A4AECBAF0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2746056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85B724-6ACD-6246-80B2-C0403B75ACB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3F199F-5569-194A-91C0-C35500FD11B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11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350" y="6356350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Image result for cart before the hors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50" y="1740694"/>
            <a:ext cx="4845300" cy="337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1" y="1185863"/>
            <a:ext cx="2861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Open </a:t>
            </a:r>
            <a:r>
              <a:rPr lang="en-US" sz="2400" u="sng" dirty="0" err="1"/>
              <a:t>A_Regression.R</a:t>
            </a:r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322538" y="5619404"/>
            <a:ext cx="449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Diamond Prices with linear regression.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EA7CF-7C85-6C46-8297-0D6E255502E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F9567F-C37F-FE44-85AA-6F46BCA481A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3087149-DB3A-244E-8D9D-0ECD6ABDE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3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1889388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3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2907125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Bag of Words organization as a modeling matrix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1/2/21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69744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335623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297379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611973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250148"/>
            <a:ext cx="3857625" cy="5715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254914"/>
            <a:ext cx="381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Measure Accuracy but there are others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24037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261541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Very basic EDA to get familiar w/data but more needs to be done in reality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2935700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57863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578639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Other methods exist but we only use LASSO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23586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635539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087845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087845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C33FEC-AA1C-BE43-8C10-3537AA1D44B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5AB9F1-1DC5-5E42-A9DC-21677E2B2B6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2CE3A57F-E6C2-9444-8FDE-E3332673C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9" grpId="0" animBg="1"/>
      <p:bldP spid="10" grpId="0" animBg="1"/>
      <p:bldP spid="11" grpId="0" animBg="1"/>
      <p:bldP spid="12" grpId="0" animBg="1"/>
      <p:bldP spid="4" grpId="0"/>
      <p:bldP spid="16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4">
            <a:extLst>
              <a:ext uri="{FF2B5EF4-FFF2-40B4-BE49-F238E27FC236}">
                <a16:creationId xmlns:a16="http://schemas.microsoft.com/office/drawing/2014/main" id="{85B66C39-0CE5-450D-9865-91A8C3D2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Step: Basic Partitioning Schema</a:t>
            </a:r>
          </a:p>
        </p:txBody>
      </p:sp>
      <p:sp>
        <p:nvSpPr>
          <p:cNvPr id="33" name="Footer Placeholder 5">
            <a:extLst>
              <a:ext uri="{FF2B5EF4-FFF2-40B4-BE49-F238E27FC236}">
                <a16:creationId xmlns:a16="http://schemas.microsoft.com/office/drawing/2014/main" id="{34025AF9-D517-4374-858B-15C7F77DA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49EBAA47-39C6-4528-94CE-7B820D1C7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114420"/>
            <a:ext cx="7772400" cy="68580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/>
              <a:t>Divide data into training portion and validation portion</a:t>
            </a:r>
          </a:p>
          <a:p>
            <a:pPr>
              <a:buFont typeface="Wingdings 2" pitchFamily="18" charset="2"/>
              <a:buNone/>
            </a:pPr>
            <a:r>
              <a:rPr lang="en-US"/>
              <a:t>Test model on the validation portion</a:t>
            </a:r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 b="1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BE92A4-CCFD-A64D-A649-7B7E3BA61BF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AD637B-2FF9-4142-B544-7B393ECF37F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3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4">
            <a:extLst>
              <a:ext uri="{FF2B5EF4-FFF2-40B4-BE49-F238E27FC236}">
                <a16:creationId xmlns:a16="http://schemas.microsoft.com/office/drawing/2014/main" id="{48AD8924-F799-462A-8F21-C03801A5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for prod deployments</a:t>
            </a:r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id="{B38A4CE5-E84E-4B34-BAB1-8021C5ADF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5" name="Slide Number Placeholder 6">
            <a:extLst>
              <a:ext uri="{FF2B5EF4-FFF2-40B4-BE49-F238E27FC236}">
                <a16:creationId xmlns:a16="http://schemas.microsoft.com/office/drawing/2014/main" id="{6234B450-33F5-4610-8807-E214E859A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042980"/>
            <a:ext cx="7772400" cy="98584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1800" dirty="0"/>
              <a:t>Divide data into training portion , validation &amp; test portions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Tune a model and/or compare models with the a validation portion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The “true” way a model will behave when launched on new data.</a:t>
            </a:r>
          </a:p>
          <a:p>
            <a:pPr>
              <a:buFont typeface="Wingdings 2" pitchFamily="18" charset="2"/>
              <a:buNone/>
            </a:pPr>
            <a:endParaRPr lang="en-US" sz="1800" dirty="0"/>
          </a:p>
          <a:p>
            <a:pPr>
              <a:buFont typeface="Wingdings 2" pitchFamily="18" charset="2"/>
              <a:buNone/>
            </a:pPr>
            <a:endParaRPr lang="en-US" sz="1800" b="1" dirty="0"/>
          </a:p>
          <a:p>
            <a:pPr>
              <a:buFont typeface="Wingdings 2" pitchFamily="18" charset="2"/>
              <a:buNone/>
            </a:pP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2028825"/>
            <a:ext cx="4567238" cy="43005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91900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351230" y="5157001"/>
            <a:ext cx="1123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Data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ED22FF-EA50-5A4E-90A8-AD11B1C3B01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8C5E7B-E5E2-CD42-B6EE-804F43F2CC1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4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Magnetic Disk 27"/>
          <p:cNvSpPr/>
          <p:nvPr/>
        </p:nvSpPr>
        <p:spPr>
          <a:xfrm>
            <a:off x="4852409" y="226271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4852409" y="1838325"/>
            <a:ext cx="2000250" cy="609601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2244" y="1853569"/>
            <a:ext cx="2120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Feature Engineering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5" name="Date Placeholder 4">
            <a:extLst>
              <a:ext uri="{FF2B5EF4-FFF2-40B4-BE49-F238E27FC236}">
                <a16:creationId xmlns:a16="http://schemas.microsoft.com/office/drawing/2014/main" id="{FD08C2AC-0E28-4A96-AA74-5306E7FF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when doing very robust analysis</a:t>
            </a:r>
          </a:p>
        </p:txBody>
      </p:sp>
      <p:sp>
        <p:nvSpPr>
          <p:cNvPr id="36" name="Footer Placeholder 5">
            <a:extLst>
              <a:ext uri="{FF2B5EF4-FFF2-40B4-BE49-F238E27FC236}">
                <a16:creationId xmlns:a16="http://schemas.microsoft.com/office/drawing/2014/main" id="{7D5631CB-9987-4DB0-821A-02DFE7F69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7" name="Slide Number Placeholder 6">
            <a:extLst>
              <a:ext uri="{FF2B5EF4-FFF2-40B4-BE49-F238E27FC236}">
                <a16:creationId xmlns:a16="http://schemas.microsoft.com/office/drawing/2014/main" id="{0A87C1F3-9045-4B4B-B1F4-6F059431F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4691" y="1114421"/>
            <a:ext cx="8894618" cy="59800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2" pitchFamily="18" charset="2"/>
              <a:buNone/>
            </a:pPr>
            <a:r>
              <a:rPr lang="en-US" dirty="0"/>
              <a:t>If you have enough data and the model impact is large, this is a good partitioning schema </a:t>
            </a:r>
          </a:p>
          <a:p>
            <a:pPr algn="ctr">
              <a:buFont typeface="Wingdings 2" pitchFamily="18" charset="2"/>
              <a:buNone/>
            </a:pPr>
            <a:r>
              <a:rPr lang="en-US" sz="1700" i="1" dirty="0"/>
              <a:t>However, this much effort is seldom undertaken</a:t>
            </a:r>
            <a:r>
              <a:rPr lang="en-US" dirty="0"/>
              <a:t>.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2288381" y="571977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2288381" y="529538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2288381" y="487098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2288381" y="4446595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2288381" y="402220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2288381" y="3597809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2288381" y="3173416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2288381" y="274902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288381" y="232463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2288381" y="190023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67024" y="4043363"/>
            <a:ext cx="9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Data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3009900" y="4071937"/>
            <a:ext cx="3186112" cy="30003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4852409" y="5657860"/>
            <a:ext cx="2000250" cy="609601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4852409" y="5233469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4852409" y="4809076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4852409" y="438468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4852409" y="396029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4852409" y="353589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4852409" y="3111504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4852409" y="268711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18167" y="3895726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30179" y="5919001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46384" y="5273379"/>
            <a:ext cx="16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Validation Data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B5E2656-5345-F741-94A5-9BACBC744A7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7E452B-B1D9-7A44-9A03-D9788E9192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50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C8292-8044-437F-8196-3A4E6FB3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9A768F-B0FE-409E-A172-AB83EB95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perform sampling?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0BC96-3351-4904-A20A-CA87B459B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A0072-4294-40BF-B8D4-5068C6DB8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778862-3B14-4B4A-97C3-ADFA1E769DA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C5C0E0-FA4C-D04A-8028-F4D4BBE1C58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overfitting meme">
            <a:extLst>
              <a:ext uri="{FF2B5EF4-FFF2-40B4-BE49-F238E27FC236}">
                <a16:creationId xmlns:a16="http://schemas.microsoft.com/office/drawing/2014/main" id="{66F61716-9095-8545-8B79-1FE53D140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843088"/>
            <a:ext cx="47339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73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pic>
        <p:nvPicPr>
          <p:cNvPr id="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50" y="3015925"/>
            <a:ext cx="867523" cy="188447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319"/>
          <p:cNvSpPr txBox="1"/>
          <p:nvPr/>
        </p:nvSpPr>
        <p:spPr>
          <a:xfrm>
            <a:off x="2066775" y="3844762"/>
            <a:ext cx="14472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3000"/>
              <a:t>ƒ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(…)</a:t>
            </a:r>
          </a:p>
        </p:txBody>
      </p:sp>
      <p:sp>
        <p:nvSpPr>
          <p:cNvPr id="10" name="Shape 320"/>
          <p:cNvSpPr txBox="1"/>
          <p:nvPr/>
        </p:nvSpPr>
        <p:spPr>
          <a:xfrm>
            <a:off x="878875" y="3844762"/>
            <a:ext cx="4125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#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70269" y="3192087"/>
            <a:ext cx="2676698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impacts ice cream sales?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F19D0-91F3-EF4E-B14B-48857F955BD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7BF299-BC54-064B-80ED-5DFED0ABE1C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2EE0C2ED-FADE-1B43-963B-4F82699B2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1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for continuous outcomes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497" y="2101524"/>
            <a:ext cx="7699860" cy="1884473"/>
            <a:chOff x="629493" y="1419881"/>
            <a:chExt cx="7699860" cy="1884473"/>
          </a:xfrm>
        </p:grpSpPr>
        <p:pic>
          <p:nvPicPr>
            <p:cNvPr id="6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2168" y="1419881"/>
              <a:ext cx="867523" cy="188447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Shape 319"/>
                <p:cNvSpPr txBox="1"/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*price) + error</a:t>
                  </a:r>
                </a:p>
              </p:txBody>
            </p:sp>
          </mc:Choice>
          <mc:Fallback xmlns="">
            <p:sp>
              <p:nvSpPr>
                <p:cNvPr id="7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blipFill>
                  <a:blip r:embed="rId4"/>
                  <a:stretch>
                    <a:fillRect l="-1030" b="-97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Shape 320"/>
            <p:cNvSpPr txBox="1"/>
            <p:nvPr/>
          </p:nvSpPr>
          <p:spPr>
            <a:xfrm>
              <a:off x="629493" y="2248718"/>
              <a:ext cx="4125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3000">
                  <a:latin typeface="Open Sans"/>
                  <a:ea typeface="Open Sans"/>
                  <a:cs typeface="Open Sans"/>
                  <a:sym typeface="Open Sans"/>
                </a:rPr>
                <a:t># 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706582" y="1273114"/>
            <a:ext cx="7730837" cy="565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linear combination of temperature values, day of the week dummy variables and price estimate the number of cones that will sell.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C043C-207D-2947-9E57-1C316891620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EED5C9-95AE-044F-B86E-30B4AD8F104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BC5E19B5-3C1F-1844-8A05-71C778AAF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5995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6661</TotalTime>
  <Words>627</Words>
  <Application>Microsoft Macintosh PowerPoint</Application>
  <PresentationFormat>On-screen Show (4:3)</PresentationFormat>
  <Paragraphs>133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Franklin Gothic Book</vt:lpstr>
      <vt:lpstr>Open Sans</vt:lpstr>
      <vt:lpstr>Wingdings 2</vt:lpstr>
      <vt:lpstr>1_Office Theme</vt:lpstr>
      <vt:lpstr>GSERM: Text Mining &amp; NLP ElasticNet Regression</vt:lpstr>
      <vt:lpstr>Supervised Learning</vt:lpstr>
      <vt:lpstr>Modeling Process</vt:lpstr>
      <vt:lpstr>Sampling Step: Basic Partitioning Schema</vt:lpstr>
      <vt:lpstr>Good for prod deployments</vt:lpstr>
      <vt:lpstr>Best Practice when doing very robust analysis</vt:lpstr>
      <vt:lpstr>Why perform sampling?</vt:lpstr>
      <vt:lpstr>Supervised Learning Example</vt:lpstr>
      <vt:lpstr>Linear Regression for continuous outcomes</vt:lpstr>
      <vt:lpstr>The linear combination equation captures information</vt:lpstr>
      <vt:lpstr>Regression Equation Review</vt:lpstr>
      <vt:lpstr>Let’s Practice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406</cp:revision>
  <dcterms:created xsi:type="dcterms:W3CDTF">2018-05-23T17:24:59Z</dcterms:created>
  <dcterms:modified xsi:type="dcterms:W3CDTF">2021-01-02T18:33:39Z</dcterms:modified>
</cp:coreProperties>
</file>