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808" r:id="rId2"/>
    <p:sldId id="365" r:id="rId3"/>
    <p:sldId id="355" r:id="rId4"/>
    <p:sldId id="349" r:id="rId5"/>
    <p:sldId id="366" r:id="rId6"/>
    <p:sldId id="358" r:id="rId7"/>
    <p:sldId id="537" r:id="rId8"/>
    <p:sldId id="534" r:id="rId9"/>
    <p:sldId id="81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80394" autoAdjust="0"/>
  </p:normalViewPr>
  <p:slideViewPr>
    <p:cSldViewPr snapToGrid="0">
      <p:cViewPr varScale="1">
        <p:scale>
          <a:sx n="82" d="100"/>
          <a:sy n="82" d="100"/>
        </p:scale>
        <p:origin x="24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Logit = log odds = logarithm of the odds p/(1 − p) </a:t>
            </a:r>
          </a:p>
          <a:p>
            <a:pPr eaLnBrk="1" hangingPunct="1">
              <a:spcBef>
                <a:spcPct val="0"/>
              </a:spcBef>
            </a:pPr>
            <a:endParaRPr lang="en-US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Ln(p/(1-p) = b0 + b1 +</a:t>
            </a:r>
            <a:r>
              <a:rPr lang="en-US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b2 …e</a:t>
            </a:r>
          </a:p>
          <a:p>
            <a:pPr eaLnBrk="1" hangingPunct="1">
              <a:spcBef>
                <a:spcPct val="0"/>
              </a:spcBef>
            </a:pPr>
            <a:endParaRPr lang="en-US" alt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is defined as the probability that Y=1 then we take the log odds</a:t>
            </a:r>
            <a:endParaRPr lang="en-US" alt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94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6/3/20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6/3/20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6/3/20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6/3/20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6/3/20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6/3/20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6/3/20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6/3/20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6/3/20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fivethirtyeight.com/features/how-a-data-scientist-whod-never-heard-of-basketball-mastered-march-madness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3CFAE-EEED-446B-A092-4331B16A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CA9E5E-FF6A-479E-BE28-0287B9A6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C_lm_for</a:t>
            </a:r>
            <a:r>
              <a:rPr lang="en-US" dirty="0"/>
              <a:t> </a:t>
            </a:r>
            <a:r>
              <a:rPr lang="en-US" dirty="0" err="1"/>
              <a:t>classes.R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92735-A0D6-4362-95F6-F32CB9403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E0AE7-CAC9-47B9-A274-B44A13B54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050" name="Picture 2" descr="Image result for regression meme">
            <a:extLst>
              <a:ext uri="{FF2B5EF4-FFF2-40B4-BE49-F238E27FC236}">
                <a16:creationId xmlns:a16="http://schemas.microsoft.com/office/drawing/2014/main" id="{2F1D0213-E5E0-4BFE-84DE-1A11D9255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833563"/>
            <a:ext cx="54102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97006A-4A94-BE46-989D-21A6AF7E493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A5C2DC-139D-0642-BFBB-53902B7B3E9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9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1: Logistic Response Function</a:t>
            </a:r>
          </a:p>
        </p:txBody>
      </p:sp>
      <p:sp>
        <p:nvSpPr>
          <p:cNvPr id="27" name="Date Placeholder 4">
            <a:extLst>
              <a:ext uri="{FF2B5EF4-FFF2-40B4-BE49-F238E27FC236}">
                <a16:creationId xmlns:a16="http://schemas.microsoft.com/office/drawing/2014/main" id="{BF6F864E-EC48-4E08-B7F3-6E907D5C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28" name="Footer Placeholder 5">
            <a:extLst>
              <a:ext uri="{FF2B5EF4-FFF2-40B4-BE49-F238E27FC236}">
                <a16:creationId xmlns:a16="http://schemas.microsoft.com/office/drawing/2014/main" id="{A23A7B91-306A-41EF-AC4A-BFA66F36C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id="{7E8E2364-DAEF-4A72-9EA2-853378EC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81351" y="1585871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116623" y="3042080"/>
            <a:ext cx="6910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-44337" y="3806986"/>
            <a:ext cx="9007268" cy="1166855"/>
            <a:chOff x="-759635" y="2037702"/>
            <a:chExt cx="8178676" cy="11668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Shape 319"/>
                <p:cNvSpPr txBox="1"/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9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blipFill>
                  <a:blip r:embed="rId5"/>
                  <a:stretch>
                    <a:fillRect l="-1097" b="-84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Shape 320"/>
            <p:cNvSpPr txBox="1"/>
            <p:nvPr/>
          </p:nvSpPr>
          <p:spPr>
            <a:xfrm>
              <a:off x="-759635" y="2037702"/>
              <a:ext cx="803673" cy="116685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Logit of </a:t>
              </a:r>
            </a:p>
          </p:txBody>
        </p:sp>
      </p:grpSp>
      <p:pic>
        <p:nvPicPr>
          <p:cNvPr id="21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585" y="3766365"/>
            <a:ext cx="636521" cy="12017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6846" y="3391225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pic>
        <p:nvPicPr>
          <p:cNvPr id="24" name="Picture 2" descr="Image result for logi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11" y="4012549"/>
            <a:ext cx="1121561" cy="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40344" y="338756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they buy a cone Y/N?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7538" y="5518312"/>
            <a:ext cx="6431201" cy="495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will let R handle calculating the equation output </a:t>
            </a:r>
            <a:r>
              <a:rPr lang="en-US" dirty="0" err="1"/>
              <a:t>logOdds</a:t>
            </a:r>
            <a:r>
              <a:rPr lang="en-US" dirty="0"/>
              <a:t> to the more understandable probability of an event.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3D1260B-DDF3-0D4D-8C3C-5153BC4B584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E9BD1A-E52C-0142-9B00-C79EE390808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3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2A65B911-9982-4A89-9B53-F535584E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380AF3B-4CCA-4756-901C-4F89996B3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3CA6B3B4-818A-47FC-85CE-C6388340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738554" y="1453662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Extends idea of linear regression to situation where outcome variable is </a:t>
            </a:r>
            <a:r>
              <a:rPr lang="en-US" altLang="en-US" b="1" dirty="0"/>
              <a:t>categorical</a:t>
            </a:r>
          </a:p>
          <a:p>
            <a:endParaRPr lang="en-US" altLang="en-US" dirty="0"/>
          </a:p>
          <a:p>
            <a:r>
              <a:rPr lang="en-US" altLang="en-US" dirty="0"/>
              <a:t>Instead of ordinary least squares, </a:t>
            </a:r>
            <a:r>
              <a:rPr lang="en-US" altLang="en-US" i="1" dirty="0">
                <a:latin typeface="Symbol" panose="05050102010706020507" pitchFamily="18" charset="2"/>
              </a:rPr>
              <a:t>b </a:t>
            </a:r>
            <a:r>
              <a:rPr lang="en-US" altLang="en-US" dirty="0"/>
              <a:t>are derived through an iterative process called </a:t>
            </a:r>
            <a:r>
              <a:rPr lang="en-US" altLang="en-US" i="1" dirty="0"/>
              <a:t>maximum likelihood estimation</a:t>
            </a:r>
          </a:p>
          <a:p>
            <a:endParaRPr lang="en-US" altLang="en-US" dirty="0"/>
          </a:p>
          <a:p>
            <a:r>
              <a:rPr lang="en-US" altLang="en-US" dirty="0"/>
              <a:t>We focus on binary classification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dirty="0"/>
              <a:t>i.e.  </a:t>
            </a:r>
            <a:r>
              <a:rPr lang="en-US" altLang="en-US" i="1" dirty="0"/>
              <a:t>Y</a:t>
            </a:r>
            <a:r>
              <a:rPr lang="en-US" altLang="en-US" dirty="0"/>
              <a:t>=0 or </a:t>
            </a:r>
            <a:r>
              <a:rPr lang="en-US" altLang="en-US" i="1" dirty="0"/>
              <a:t>Y</a:t>
            </a:r>
            <a:r>
              <a:rPr lang="en-US" altLang="en-US" dirty="0"/>
              <a:t>=1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4CC003-053E-094C-A6A1-B39704A798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999C00-0EBB-4549-AFA0-7FB0E2EB59D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03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D4843871-DD57-49EE-8EA2-9C7012BE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binary relationship between carat and price</a:t>
            </a:r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4DBA96E0-A9ED-461D-BA8F-0898E3B96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79FF8EFC-2D5B-483F-B22E-995CB252A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986" y="1690891"/>
            <a:ext cx="5492029" cy="30954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95767" y="1328738"/>
            <a:ext cx="31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Diamonds above or below $11K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DB353A-1157-DE42-83F1-27421DF30D1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B818E0-3BF8-F542-85CE-94085EF4046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62125963-ACAB-4657-A16F-BEB01B8C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binary relationship between carat and price</a:t>
            </a:r>
            <a:endParaRPr lang="en-US" dirty="0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E1DE0E99-225C-41F0-8428-177D6B604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55B7368E-28D8-4125-9A7F-3CBA8ABD9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09" y="1540280"/>
            <a:ext cx="5070760" cy="28579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25256" y="1178127"/>
            <a:ext cx="31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Diamonds above or below $11K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641369" y="1363851"/>
            <a:ext cx="4320240" cy="28228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96580" y="2054494"/>
            <a:ext cx="3476939" cy="16805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“is this diamond worth more than $11K or not.”   Predicting 2 means 2 </a:t>
            </a:r>
            <a:r>
              <a:rPr lang="en-US" dirty="0" err="1"/>
              <a:t>yes’es</a:t>
            </a:r>
            <a:r>
              <a:rPr lang="en-US" dirty="0"/>
              <a:t>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A676B7-FE05-1048-BDF7-A0AA9AC8C2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117576-559D-904C-9DBC-C206F52C2E16}"/>
              </a:ext>
            </a:extLst>
          </p:cNvPr>
          <p:cNvCxnSpPr/>
          <p:nvPr/>
        </p:nvCxnSpPr>
        <p:spPr>
          <a:xfrm>
            <a:off x="2710049" y="4199816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8BC5C0-9691-3E40-9802-2B289BCB17C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4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6C57D140-CB2D-43E9-B930-4847B406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5D31558E-2632-44A4-A6D7-C3BB76AF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CC962340-904A-4174-837D-ADE8E072F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A9AC2CB2-130D-485E-9A4E-D6F286DCA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3442093"/>
            <a:ext cx="4662488" cy="2696770"/>
          </a:xfrm>
          <a:prstGeom prst="rect">
            <a:avLst/>
          </a:prstGeom>
        </p:spPr>
      </p:pic>
      <p:pic>
        <p:nvPicPr>
          <p:cNvPr id="8" name="Picture 2" descr="Image result for log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48" y="1155044"/>
            <a:ext cx="1121561" cy="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114551" y="1300163"/>
            <a:ext cx="641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log-odds of the price above $11K? = Beta + Beta*Carat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27158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1" y="2057400"/>
            <a:ext cx="664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Convert to </a:t>
            </a:r>
            <a:r>
              <a:rPr lang="en-US" b="1" u="sng" dirty="0"/>
              <a:t>probability</a:t>
            </a:r>
            <a:r>
              <a:rPr lang="en-US" dirty="0"/>
              <a:t> with logistic response function (</a:t>
            </a:r>
            <a:r>
              <a:rPr lang="en-US" dirty="0" err="1"/>
              <a:t>e^l</a:t>
            </a:r>
            <a:r>
              <a:rPr lang="en-US" dirty="0"/>
              <a:t> / (1+e^l)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857500"/>
            <a:ext cx="719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The probabilities are more intuitive than the log-odds from the equation.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7E3965-7AA2-5E4D-8277-6E00552BDE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F4EDAD-40E0-3B47-BBC6-C0127781D57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24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NCAA Classification Madness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809120" y="1754862"/>
            <a:ext cx="2714964" cy="362990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College Basketball</a:t>
            </a:r>
          </a:p>
          <a:p>
            <a:r>
              <a:rPr lang="en-US" sz="1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Annual 64 team tournament</a:t>
            </a:r>
          </a:p>
          <a:p>
            <a:pPr marL="0" indent="0">
              <a:buNone/>
            </a:pPr>
            <a:endParaRPr lang="en-US" sz="18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sz="1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Business Impact:</a:t>
            </a:r>
          </a:p>
          <a:p>
            <a:r>
              <a:rPr lang="en-US" sz="1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$1B wagered</a:t>
            </a:r>
          </a:p>
          <a:p>
            <a:r>
              <a:rPr lang="en-US" sz="1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$2B in lost productivity</a:t>
            </a:r>
          </a:p>
          <a:p>
            <a:r>
              <a:rPr lang="en-US" sz="1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Bragging Rights</a:t>
            </a:r>
          </a:p>
        </p:txBody>
      </p:sp>
      <p:pic>
        <p:nvPicPr>
          <p:cNvPr id="7" name="Picture 2" descr="http://ll-media.tmz.com/2013/02/28/0228-adidas-ncaa-jerseys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29" y="1808592"/>
            <a:ext cx="5029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79565" y="1145978"/>
            <a:ext cx="8071339" cy="4044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Objective: Identify the probability of a team winning in Round 1.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241E83-00A6-7947-93EE-E56E5CA45A5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63C8FE-9D67-7540-9C6B-0BE174B2686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21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friend Mandy is next level.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22148"/>
            <a:ext cx="8818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https://fivethirtyeight.com/features/how-a-data-scientist-whod-never-heard-of-basketball-mastered-march-madness/</a:t>
            </a:r>
            <a:endParaRPr lang="en-US" sz="1400" dirty="0"/>
          </a:p>
        </p:txBody>
      </p:sp>
      <p:pic>
        <p:nvPicPr>
          <p:cNvPr id="7" name="Picture 6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623" y="1479982"/>
            <a:ext cx="6910754" cy="389803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CECB81-A14A-A04B-937B-B821FF1632D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AB4E43-4819-9F48-AA08-B1427AD6609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036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AB8AA-287A-4F43-B280-22ADBC0B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91EA20-A3BE-4327-B75E-B8492FAC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D_fullyMarchMadnessREVISED.R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19BF5-385F-4EE6-8C99-0D051D044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01687-B018-483D-AFD3-D8B5D669E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100" name="Picture 4" descr="Image result for logistic regression meme">
            <a:extLst>
              <a:ext uri="{FF2B5EF4-FFF2-40B4-BE49-F238E27FC236}">
                <a16:creationId xmlns:a16="http://schemas.microsoft.com/office/drawing/2014/main" id="{C6366623-2697-4C05-99E4-C1A7E38B2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202" y="1568245"/>
            <a:ext cx="3795596" cy="372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0C9D5-5795-7742-B451-E547ABD9E5A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4D3A04-8309-C940-9821-75531555200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16733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7797</TotalTime>
  <Words>368</Words>
  <Application>Microsoft Macintosh PowerPoint</Application>
  <PresentationFormat>On-screen Show (4:3)</PresentationFormat>
  <Paragraphs>76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Open Sans</vt:lpstr>
      <vt:lpstr>Symbol</vt:lpstr>
      <vt:lpstr>Wingdings 2</vt:lpstr>
      <vt:lpstr>1_Office Theme</vt:lpstr>
      <vt:lpstr>Open C_lm_for classes.R</vt:lpstr>
      <vt:lpstr>Step 1: Logistic Response Function</vt:lpstr>
      <vt:lpstr>Logistic Regression</vt:lpstr>
      <vt:lpstr>A binary relationship between carat and price</vt:lpstr>
      <vt:lpstr>A binary relationship between carat and price</vt:lpstr>
      <vt:lpstr>PowerPoint Presentation</vt:lpstr>
      <vt:lpstr>NCAA Classification Madness</vt:lpstr>
      <vt:lpstr>My friend Mandy is next level.</vt:lpstr>
      <vt:lpstr>D_fullyMarchMadnessREVISED.R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407</cp:revision>
  <dcterms:created xsi:type="dcterms:W3CDTF">2018-05-23T17:24:59Z</dcterms:created>
  <dcterms:modified xsi:type="dcterms:W3CDTF">2020-06-03T19:51:06Z</dcterms:modified>
</cp:coreProperties>
</file>