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593" r:id="rId2"/>
    <p:sldId id="811" r:id="rId3"/>
    <p:sldId id="815" r:id="rId4"/>
    <p:sldId id="397" r:id="rId5"/>
    <p:sldId id="447" r:id="rId6"/>
    <p:sldId id="400" r:id="rId7"/>
    <p:sldId id="809" r:id="rId8"/>
    <p:sldId id="395" r:id="rId9"/>
    <p:sldId id="350" r:id="rId10"/>
    <p:sldId id="383" r:id="rId11"/>
    <p:sldId id="384" r:id="rId12"/>
    <p:sldId id="357" r:id="rId13"/>
    <p:sldId id="448" r:id="rId14"/>
    <p:sldId id="449" r:id="rId15"/>
    <p:sldId id="816" r:id="rId16"/>
    <p:sldId id="372" r:id="rId17"/>
    <p:sldId id="392" r:id="rId18"/>
    <p:sldId id="450" r:id="rId19"/>
    <p:sldId id="386" r:id="rId20"/>
    <p:sldId id="817" r:id="rId21"/>
    <p:sldId id="423" r:id="rId22"/>
    <p:sldId id="424" r:id="rId23"/>
    <p:sldId id="425" r:id="rId24"/>
    <p:sldId id="432" r:id="rId25"/>
    <p:sldId id="438" r:id="rId26"/>
    <p:sldId id="454" r:id="rId27"/>
    <p:sldId id="459" r:id="rId28"/>
    <p:sldId id="457" r:id="rId29"/>
    <p:sldId id="808" r:id="rId30"/>
    <p:sldId id="365" r:id="rId31"/>
    <p:sldId id="355" r:id="rId32"/>
    <p:sldId id="349" r:id="rId33"/>
    <p:sldId id="366" r:id="rId34"/>
    <p:sldId id="358" r:id="rId35"/>
    <p:sldId id="537" r:id="rId36"/>
    <p:sldId id="534" r:id="rId37"/>
    <p:sldId id="8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0" autoAdjust="0"/>
    <p:restoredTop sz="80395" autoAdjust="0"/>
  </p:normalViewPr>
  <p:slideViewPr>
    <p:cSldViewPr snapToGrid="0">
      <p:cViewPr varScale="1">
        <p:scale>
          <a:sx n="119" d="100"/>
          <a:sy n="119" d="100"/>
        </p:scale>
        <p:origin x="15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891"/>
          <c:y val="6.6157925209539031E-2"/>
          <c:w val="0.777551795232578"/>
          <c:h val="0.7582716043247197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04-457B-9C26-7CB189637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614680"/>
        <c:axId val="389618992"/>
      </c:scatterChart>
      <c:valAx>
        <c:axId val="389614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9618992"/>
        <c:crosses val="autoZero"/>
        <c:crossBetween val="midCat"/>
      </c:valAx>
      <c:valAx>
        <c:axId val="3896189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45E-2"/>
              <c:y val="0.3689576598224303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961468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38F2CF-F941-4458-88EA-D525D13A94C6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15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drop</a:t>
            </a:r>
            <a:r>
              <a:rPr lang="en-US" baseline="0" dirty="0"/>
              <a:t> yet another engineered variable but let’s continue. P =.175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5/28/23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5/28/23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5/28/23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5/28/23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5/28/23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5/28/23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pic>
        <p:nvPicPr>
          <p:cNvPr id="7" name="Picture 4" descr="Image result for gserm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13"/>
          <a:stretch/>
        </p:blipFill>
        <p:spPr bwMode="auto">
          <a:xfrm>
            <a:off x="8182940" y="6288258"/>
            <a:ext cx="961060" cy="5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GSERM: Text Mining &amp; NLP</a:t>
            </a:r>
            <a:br>
              <a:rPr lang="en-US"/>
            </a:br>
            <a:r>
              <a:rPr lang="en-US"/>
              <a:t>ElasticNet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C5E19B5-3C1F-1844-8A05-71C778AA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D6BD766B-1A0F-0E48-9B8C-661144D0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8230896" cy="1884473"/>
            <a:chOff x="629493" y="1419881"/>
            <a:chExt cx="823089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3" y="2248718"/>
                  <a:ext cx="704299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7042996" cy="504600"/>
                </a:xfrm>
                <a:prstGeom prst="rect">
                  <a:avLst/>
                </a:prstGeom>
                <a:blipFill>
                  <a:blip r:embed="rId3"/>
                  <a:stretch>
                    <a:fillRect l="-901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89265" y="315929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Saturday_dummy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C4699AA-68E6-96AD-DB0A-440CE11BD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918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8134076" cy="1884473"/>
            <a:chOff x="629493" y="1419881"/>
            <a:chExt cx="813407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2" y="2248718"/>
                  <a:ext cx="6946177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2" y="2248718"/>
                  <a:ext cx="6946177" cy="504600"/>
                </a:xfrm>
                <a:prstGeom prst="rect">
                  <a:avLst/>
                </a:prstGeom>
                <a:blipFill>
                  <a:blip r:embed="rId3"/>
                  <a:stretch>
                    <a:fillRect l="-912" r="-182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7A9D26-5911-402B-B52F-D0DC2E5F903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968078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158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Fit Prediction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7EC099-E780-95C7-5668-F7609A9B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2779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3087149-DB3A-244E-8D9D-0ECD6ABD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2257850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798526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638553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639939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726971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726971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5052040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915982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56658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562192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714715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580953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500364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3397410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504753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933503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511008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622144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623530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710562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710562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40" y="1761431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9"/>
            <a:ext cx="1184400" cy="340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B_newCar.R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9403-8033-6A46-8310-CE67411062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668BBE-B24A-BD43-AED1-831C03D746C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D3115-D611-CA2D-B06E-94D178C7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6" y="1068669"/>
            <a:ext cx="7167281" cy="50836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16" idx="3"/>
            <a:endCxn id="13" idx="2"/>
          </p:cNvCxnSpPr>
          <p:nvPr/>
        </p:nvCxnSpPr>
        <p:spPr>
          <a:xfrm flipV="1">
            <a:off x="3064042" y="2011680"/>
            <a:ext cx="4882925" cy="23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8650" y="2409716"/>
            <a:ext cx="2435392" cy="3854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B008A-FAA6-EF4B-8FC5-AA7CC51E57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CEAD-9FFF-984C-A9A9-9AA60B6B393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ACA25-2DEE-EADC-37DD-A9751103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6" y="1068669"/>
            <a:ext cx="7167281" cy="50836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16" idx="3"/>
            <a:endCxn id="13" idx="2"/>
          </p:cNvCxnSpPr>
          <p:nvPr/>
        </p:nvCxnSpPr>
        <p:spPr>
          <a:xfrm flipV="1">
            <a:off x="4753576" y="2011680"/>
            <a:ext cx="3193391" cy="234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23298" y="2452744"/>
            <a:ext cx="1230278" cy="38116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EC679-A7DA-BB49-B2C7-101E0D399A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2551E-DF8F-1C4D-9FC3-5A96A11AC20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88B4E-EB34-816E-4581-33154161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09" y="1272666"/>
            <a:ext cx="7167281" cy="50836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16" idx="3"/>
            <a:endCxn id="13" idx="2"/>
          </p:cNvCxnSpPr>
          <p:nvPr/>
        </p:nvCxnSpPr>
        <p:spPr>
          <a:xfrm>
            <a:off x="4604084" y="1988062"/>
            <a:ext cx="3168316" cy="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730367"/>
            <a:ext cx="3506805" cy="515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30F46-618E-5144-A15A-C47543BBEC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CAED0-17FA-9743-9EBA-A20CD1853D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Parsimonious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458" y="3054927"/>
            <a:ext cx="7631083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Parsimony or compactness is desirable in models.  The more features in a model, the more complexity we introduce, data integrity, data interactions, time to fit and time to predict are all impacted.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9C6AEA1-4BBC-C4CF-6AFE-160A51812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B6BE5-8D12-0D3A-2C07-A26DAB8E0E73}"/>
              </a:ext>
            </a:extLst>
          </p:cNvPr>
          <p:cNvSpPr/>
          <p:nvPr/>
        </p:nvSpPr>
        <p:spPr>
          <a:xfrm>
            <a:off x="628650" y="5666573"/>
            <a:ext cx="763108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the script.</a:t>
            </a:r>
          </a:p>
        </p:txBody>
      </p:sp>
    </p:spTree>
    <p:extLst>
      <p:ext uri="{BB962C8B-B14F-4D97-AF65-F5344CB8AC3E}">
        <p14:creationId xmlns:p14="http://schemas.microsoft.com/office/powerpoint/2010/main" val="356298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two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8043" y="179671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Fit1 – 98 variables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043" y="3585410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Fit2 – 29 variables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93558" y="3336758"/>
            <a:ext cx="80050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213CC-C0E5-1070-7A99-E9033775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2121247"/>
            <a:ext cx="7772400" cy="96684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457950" y="2384278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8DE2A-33CD-BD0A-5B58-54C6B1C30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3" y="4398950"/>
            <a:ext cx="7772400" cy="96684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536479" y="4729970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BFFC4BB-5590-FD46-BECF-C5BE52679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6548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211" y="5261811"/>
            <a:ext cx="8983579" cy="6416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Besides P-Values which is a variable level KPI, and adjusted R-</a:t>
            </a:r>
            <a:r>
              <a:rPr lang="en-US" dirty="0" err="1">
                <a:solidFill>
                  <a:schemeClr val="tx1"/>
                </a:solidFill>
              </a:rPr>
              <a:t>Sq</a:t>
            </a:r>
            <a:r>
              <a:rPr lang="en-US" dirty="0">
                <a:solidFill>
                  <a:schemeClr val="tx1"/>
                </a:solidFill>
              </a:rPr>
              <a:t> there are two popular KPI for evaluating continuous model predictions.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30526" y="2910472"/>
          <a:ext cx="2915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14350" y="2085975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7179" y="2490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8779" y="249053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F4A4EC7-AFD4-14B7-BDDE-F4D13648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8086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8572" y="28003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manually calculate RMSE, work the acronym backwards.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76" y="20047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1220" y="2004752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2829" y="199047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4379" y="1990473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ERROR-SQ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8AA6D31-4E3C-D0D7-DE20-8B9E7D5CC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4136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same units being measured, tells you +/- the prediction error.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8572" y="24550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85310" y="3170630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296" y="2469355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43838" y="3571875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=4.03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57088-B8D5-F347-8350-2DFAB51DB8CE}"/>
              </a:ext>
            </a:extLst>
          </p:cNvPr>
          <p:cNvSpPr txBox="1"/>
          <p:nvPr/>
        </p:nvSpPr>
        <p:spPr>
          <a:xfrm>
            <a:off x="7823834" y="1664193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83CBF-9523-364B-9D90-246B5F626CBA}"/>
              </a:ext>
            </a:extLst>
          </p:cNvPr>
          <p:cNvSpPr txBox="1"/>
          <p:nvPr/>
        </p:nvSpPr>
        <p:spPr>
          <a:xfrm>
            <a:off x="5868688" y="1664193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9DB7D-EBDB-0841-B41E-6AED61445CFA}"/>
              </a:ext>
            </a:extLst>
          </p:cNvPr>
          <p:cNvSpPr txBox="1"/>
          <p:nvPr/>
        </p:nvSpPr>
        <p:spPr>
          <a:xfrm>
            <a:off x="3929679" y="1664193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SQUARED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C5549-F28C-B54C-9215-B7DF0E2F8C70}"/>
              </a:ext>
            </a:extLst>
          </p:cNvPr>
          <p:cNvSpPr txBox="1"/>
          <p:nvPr/>
        </p:nvSpPr>
        <p:spPr>
          <a:xfrm>
            <a:off x="2949245" y="1664193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ERROR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F87193D-A297-4F76-BEF4-28CE5DA4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8071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7006A-4A94-BE46-989D-21A6AF7E49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A5C2DC-139D-0642-BFBB-53902B7B3E9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6924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4827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312093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7591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3972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50354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5040225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30256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3046852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7210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3639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3639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50211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420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8731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8731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5450074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CE3A57F-E6C2-9444-8FDE-E3332673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863C22-A166-08FA-5A61-E3D95E82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53" y="1827357"/>
            <a:ext cx="5080294" cy="4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2594534"/>
            <a:ext cx="5070760" cy="2857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256" y="2232381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2418105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3108748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5254070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5719017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754862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808592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65" y="1145978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41E83-00A6-7947-93EE-E56E5CA45A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3C8FE-9D67-7540-9C6B-0BE174B2686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22148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ECB81-A14A-A04B-937B-B821FF1632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B4E43-4819-9F48-AA08-B1427AD660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D_teamProbabilities.R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0C9D5-5795-7742-B451-E547ABD9E5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3A04-8309-C940-9821-7553155520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5/28/23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100% fit – not useful for </a:t>
            </a:r>
            <a:r>
              <a:rPr lang="en-US" altLang="en-US" u="sng"/>
              <a:t>new</a:t>
            </a:r>
            <a:r>
              <a:rPr lang="en-US" altLang="en-US"/>
              <a:t>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D0A394D-5250-C030-DB2F-86E8C687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7384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5/28/23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EE0C2ED-FADE-1B43-963B-4F82699B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6696</TotalTime>
  <Words>1577</Words>
  <Application>Microsoft Macintosh PowerPoint</Application>
  <PresentationFormat>On-screen Show (4:3)</PresentationFormat>
  <Paragraphs>414</Paragraphs>
  <Slides>37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think-cell Slide</vt:lpstr>
      <vt:lpstr>GSERM: 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100% fit – not useful for new data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PowerPoint Presentation</vt:lpstr>
      <vt:lpstr>PowerPoint Presentation</vt:lpstr>
      <vt:lpstr>Let’s Practice</vt:lpstr>
      <vt:lpstr>Linear Regression</vt:lpstr>
      <vt:lpstr>Minimizing the Sum of Ordinary Least Squared Errors</vt:lpstr>
      <vt:lpstr>Big Errors</vt:lpstr>
      <vt:lpstr>So what is really going on?</vt:lpstr>
      <vt:lpstr>Open B_newCar.R</vt:lpstr>
      <vt:lpstr>Highlights of a fit summary</vt:lpstr>
      <vt:lpstr>Highlights of a fit summary</vt:lpstr>
      <vt:lpstr>Highlights of a fit summary</vt:lpstr>
      <vt:lpstr>Parsimonious Model</vt:lpstr>
      <vt:lpstr>Compare the two models</vt:lpstr>
      <vt:lpstr>Evaluating a Prediction Model</vt:lpstr>
      <vt:lpstr>RMSE</vt:lpstr>
      <vt:lpstr>RMSE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D_teamProbabilities.R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409</cp:revision>
  <dcterms:created xsi:type="dcterms:W3CDTF">2018-05-23T17:24:59Z</dcterms:created>
  <dcterms:modified xsi:type="dcterms:W3CDTF">2023-05-28T22:07:30Z</dcterms:modified>
</cp:coreProperties>
</file>