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593" r:id="rId2"/>
    <p:sldId id="814" r:id="rId3"/>
    <p:sldId id="822" r:id="rId4"/>
    <p:sldId id="823" r:id="rId5"/>
    <p:sldId id="815" r:id="rId6"/>
    <p:sldId id="816" r:id="rId7"/>
    <p:sldId id="818" r:id="rId8"/>
    <p:sldId id="819" r:id="rId9"/>
    <p:sldId id="817" r:id="rId10"/>
    <p:sldId id="820" r:id="rId11"/>
    <p:sldId id="821" r:id="rId12"/>
    <p:sldId id="809" r:id="rId13"/>
    <p:sldId id="826" r:id="rId14"/>
    <p:sldId id="827" r:id="rId15"/>
    <p:sldId id="825" r:id="rId16"/>
    <p:sldId id="867" r:id="rId17"/>
    <p:sldId id="864" r:id="rId18"/>
    <p:sldId id="837" r:id="rId19"/>
    <p:sldId id="831" r:id="rId20"/>
    <p:sldId id="838" r:id="rId21"/>
    <p:sldId id="839" r:id="rId22"/>
    <p:sldId id="840" r:id="rId23"/>
    <p:sldId id="842" r:id="rId24"/>
    <p:sldId id="846" r:id="rId25"/>
    <p:sldId id="849" r:id="rId26"/>
    <p:sldId id="850" r:id="rId27"/>
    <p:sldId id="851" r:id="rId28"/>
    <p:sldId id="860" r:id="rId29"/>
    <p:sldId id="845" r:id="rId30"/>
    <p:sldId id="844" r:id="rId31"/>
    <p:sldId id="853" r:id="rId32"/>
    <p:sldId id="833" r:id="rId33"/>
    <p:sldId id="854" r:id="rId34"/>
    <p:sldId id="861" r:id="rId35"/>
    <p:sldId id="857" r:id="rId36"/>
    <p:sldId id="862" r:id="rId37"/>
    <p:sldId id="858" r:id="rId38"/>
    <p:sldId id="863" r:id="rId39"/>
    <p:sldId id="859" r:id="rId40"/>
    <p:sldId id="832" r:id="rId41"/>
    <p:sldId id="855" r:id="rId42"/>
    <p:sldId id="856" r:id="rId43"/>
    <p:sldId id="865" r:id="rId44"/>
    <p:sldId id="866" r:id="rId45"/>
    <p:sldId id="83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2" d="100"/>
          <a:sy n="112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6/5/23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6/5/23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6/5/23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6/5/23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6/5/23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928D4DA-33D6-5D49-9B0E-02163F5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Modeling!</a:t>
            </a:r>
          </a:p>
        </p:txBody>
      </p: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468"/>
            <a:ext cx="7886700" cy="591477"/>
          </a:xfrm>
        </p:spPr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741894"/>
            <a:ext cx="8936471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D351435-B27B-0363-B4EA-063189E9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5"/>
          <a:stretch/>
        </p:blipFill>
        <p:spPr>
          <a:xfrm>
            <a:off x="1657350" y="1029759"/>
            <a:ext cx="5600700" cy="39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9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up…Clustering!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0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6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2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39" y="5812217"/>
            <a:ext cx="8279673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8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19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7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2"/>
            <a:ext cx="8540923" cy="36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G_kmediods.R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1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9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04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3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460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</a:t>
            </a:r>
            <a:r>
              <a:rPr lang="en-US" strike="sngStrike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Similarity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8766266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39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H_spherical_kmeans.R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07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E29F9-76B3-5241-A85F-F076151EE622}"/>
              </a:ext>
            </a:extLst>
          </p:cNvPr>
          <p:cNvSpPr txBox="1"/>
          <p:nvPr/>
        </p:nvSpPr>
        <p:spPr>
          <a:xfrm>
            <a:off x="4557712" y="167005"/>
            <a:ext cx="4089400" cy="10160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The methods you have learned are not exclusive and can interact to help you uncover more novel insights.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9D727-F77A-E04E-9EB0-4A7C53E6688B}"/>
              </a:ext>
            </a:extLst>
          </p:cNvPr>
          <p:cNvSpPr txBox="1"/>
          <p:nvPr/>
        </p:nvSpPr>
        <p:spPr>
          <a:xfrm>
            <a:off x="4202112" y="1534477"/>
            <a:ext cx="4800600" cy="4470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Use unsupervised to define clusters and assign each document to a cluster.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document1 is in cluster1 i.e. “Fashion”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Apply sentiment analysis to each document.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mostly “joy”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Intersect the meta data, clusters and sentiment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from cluster 1, has “joy” words and is from the Washington Post.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all documents to a single cluster.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documents to a single source like Washington Post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FC9D-168E-F74C-83E7-4F30FFB6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7712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6/5/23</a:t>
            </a:fld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C4856-31D8-5441-BF50-6B608C54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Intersecting multiple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3F0D-2E46-ED40-971C-D98E6AEE5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2C91-ECC1-0941-83D6-424EB5E33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43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40228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E58F-5141-4F07-8F09-E6A08FAF5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09A0D-1EE8-E14B-9972-2B9DCCD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>
                <a:solidFill>
                  <a:srgbClr val="FFFFFF"/>
                </a:solidFill>
              </a:rPr>
              <a:t>Along the way plot the tables &amp; findings…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346C-6662-EE4C-BB20-424E4F90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6/5/23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0611-A4E6-F045-B3EA-E040C359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645B-2067-E34F-A680-BB6B3310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lnSpc>
                  <a:spcPct val="100000"/>
                </a:lnSpc>
                <a:spcAft>
                  <a:spcPts val="600"/>
                </a:spcAft>
                <a:defRPr/>
              </a:pPr>
              <a:t>44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7ACD8-5E19-6F49-88C9-9E2186681281}"/>
              </a:ext>
            </a:extLst>
          </p:cNvPr>
          <p:cNvSpPr/>
          <p:nvPr/>
        </p:nvSpPr>
        <p:spPr>
          <a:xfrm>
            <a:off x="160020" y="5995333"/>
            <a:ext cx="876626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I_Clustering_Sentiment.R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37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lexicon or polarity analysis to </a:t>
            </a:r>
            <a:r>
              <a:rPr lang="en-US" dirty="0" err="1"/>
              <a:t>news.csv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1 clustering method with the </a:t>
            </a:r>
            <a:r>
              <a:rPr lang="en-US" dirty="0" err="1"/>
              <a:t>news.csv</a:t>
            </a:r>
            <a:r>
              <a:rPr lang="en-US" dirty="0"/>
              <a:t>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title, description and content columns are all ok to use as well as the combined </a:t>
            </a:r>
            <a:r>
              <a:rPr lang="en-US" dirty="0" err="1"/>
              <a:t>title_description_content</a:t>
            </a:r>
            <a:r>
              <a:rPr lang="en-US" dirty="0"/>
              <a:t> column.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column called </a:t>
            </a:r>
            <a:r>
              <a:rPr lang="en-US" dirty="0" err="1"/>
              <a:t>newsSite</a:t>
            </a:r>
            <a:r>
              <a:rPr lang="en-US" dirty="0"/>
              <a:t> with sources </a:t>
            </a:r>
            <a:r>
              <a:rPr lang="en-US" dirty="0" err="1"/>
              <a:t>cnn</a:t>
            </a:r>
            <a:r>
              <a:rPr lang="en-US" dirty="0"/>
              <a:t>, fox-news, </a:t>
            </a:r>
            <a:r>
              <a:rPr lang="en-US" dirty="0" err="1"/>
              <a:t>msnbc</a:t>
            </a:r>
            <a:r>
              <a:rPr lang="en-US" dirty="0"/>
              <a:t>, the-</a:t>
            </a:r>
            <a:r>
              <a:rPr lang="en-US" dirty="0" err="1"/>
              <a:t>american</a:t>
            </a:r>
            <a:r>
              <a:rPr lang="en-US" dirty="0"/>
              <a:t>-conservative.  You may analyze each news source individually for your analysis (full credit) or individually as a single document set regardless of the source (-3 pts because its easiest)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lowest point in the center of the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2380</Words>
  <Application>Microsoft Macintosh PowerPoint</Application>
  <PresentationFormat>On-screen Show (4:3)</PresentationFormat>
  <Paragraphs>465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Open Sans</vt:lpstr>
      <vt:lpstr>Wingdings 2</vt:lpstr>
      <vt:lpstr>1_Office Theme</vt:lpstr>
      <vt:lpstr>Document</vt:lpstr>
      <vt:lpstr>GSERM: Text &amp;  Un-Supervised Learning</vt:lpstr>
      <vt:lpstr>Unsupervised Learning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Topic Modeling!</vt:lpstr>
      <vt:lpstr>LDAvis: PCA of topics need to be interpreted</vt:lpstr>
      <vt:lpstr>LDAvis: Interactive to show term distribution</vt:lpstr>
      <vt:lpstr>Interpreting a TreeMap: Multi-dimensional</vt:lpstr>
      <vt:lpstr>Open E_topicmodeling.R</vt:lpstr>
      <vt:lpstr>Next up…Clustering!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Intersecting multiple methods</vt:lpstr>
      <vt:lpstr>Along the way plot the tables &amp; findings…</vt:lpstr>
      <vt:lpstr>Lab/Homework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GSERM: Text &amp;  Un-Supervised Learning</dc:title>
  <dc:creator>Kwartler, Edward</dc:creator>
  <cp:lastModifiedBy>Kwartler, Edward</cp:lastModifiedBy>
  <cp:revision>8</cp:revision>
  <dcterms:created xsi:type="dcterms:W3CDTF">2021-01-06T01:25:30Z</dcterms:created>
  <dcterms:modified xsi:type="dcterms:W3CDTF">2023-06-05T22:34:38Z</dcterms:modified>
</cp:coreProperties>
</file>