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593" r:id="rId2"/>
    <p:sldId id="833" r:id="rId3"/>
    <p:sldId id="299" r:id="rId4"/>
    <p:sldId id="327" r:id="rId5"/>
    <p:sldId id="812" r:id="rId6"/>
    <p:sldId id="813" r:id="rId7"/>
    <p:sldId id="814" r:id="rId8"/>
    <p:sldId id="815" r:id="rId9"/>
    <p:sldId id="397" r:id="rId10"/>
    <p:sldId id="447" r:id="rId11"/>
    <p:sldId id="400" r:id="rId12"/>
    <p:sldId id="809" r:id="rId13"/>
    <p:sldId id="810" r:id="rId14"/>
    <p:sldId id="350" r:id="rId15"/>
    <p:sldId id="383" r:id="rId16"/>
    <p:sldId id="384" r:id="rId17"/>
    <p:sldId id="357" r:id="rId18"/>
    <p:sldId id="816" r:id="rId19"/>
    <p:sldId id="444" r:id="rId20"/>
    <p:sldId id="372" r:id="rId21"/>
    <p:sldId id="392" r:id="rId22"/>
    <p:sldId id="450" r:id="rId23"/>
    <p:sldId id="386" r:id="rId24"/>
    <p:sldId id="817" r:id="rId25"/>
    <p:sldId id="423" r:id="rId26"/>
    <p:sldId id="424" r:id="rId27"/>
    <p:sldId id="425" r:id="rId28"/>
    <p:sldId id="808" r:id="rId29"/>
    <p:sldId id="365" r:id="rId30"/>
    <p:sldId id="355" r:id="rId31"/>
    <p:sldId id="349" r:id="rId32"/>
    <p:sldId id="366" r:id="rId33"/>
    <p:sldId id="358" r:id="rId34"/>
    <p:sldId id="537" r:id="rId35"/>
    <p:sldId id="534" r:id="rId36"/>
    <p:sldId id="818" r:id="rId37"/>
    <p:sldId id="834" r:id="rId38"/>
    <p:sldId id="820" r:id="rId39"/>
    <p:sldId id="821" r:id="rId40"/>
    <p:sldId id="822" r:id="rId41"/>
    <p:sldId id="835" r:id="rId42"/>
    <p:sldId id="827" r:id="rId43"/>
    <p:sldId id="823" r:id="rId44"/>
    <p:sldId id="824" r:id="rId45"/>
    <p:sldId id="829" r:id="rId46"/>
    <p:sldId id="828" r:id="rId47"/>
    <p:sldId id="830" r:id="rId48"/>
    <p:sldId id="831" r:id="rId49"/>
    <p:sldId id="819" r:id="rId50"/>
    <p:sldId id="825" r:id="rId51"/>
    <p:sldId id="826" r:id="rId52"/>
    <p:sldId id="83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0380" autoAdjust="0"/>
  </p:normalViewPr>
  <p:slideViewPr>
    <p:cSldViewPr snapToGrid="0">
      <p:cViewPr varScale="1">
        <p:scale>
          <a:sx n="82" d="100"/>
          <a:sy n="82" d="100"/>
        </p:scale>
        <p:origin x="24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5EBEA-1279-4717-BD27-C7EE495077B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97FBB-70E8-484D-ADDA-349C5C5EC0DA}">
      <dgm:prSet phldrT="[Text]"/>
      <dgm:spPr/>
      <dgm:t>
        <a:bodyPr/>
        <a:lstStyle/>
        <a:p>
          <a:r>
            <a:rPr lang="en-US" dirty="0"/>
            <a:t>Best Possible Model</a:t>
          </a:r>
        </a:p>
      </dgm:t>
    </dgm:pt>
    <dgm:pt modelId="{23DED236-7B76-43EA-AFA6-B4812BAB3BCB}" type="parTrans" cxnId="{A7002C5F-88B1-4ACC-8329-9D655579EE97}">
      <dgm:prSet/>
      <dgm:spPr/>
      <dgm:t>
        <a:bodyPr/>
        <a:lstStyle/>
        <a:p>
          <a:endParaRPr lang="en-US"/>
        </a:p>
      </dgm:t>
    </dgm:pt>
    <dgm:pt modelId="{B9E7B344-52DB-41A9-AAEF-106B6B018EB2}" type="sibTrans" cxnId="{A7002C5F-88B1-4ACC-8329-9D655579EE97}">
      <dgm:prSet/>
      <dgm:spPr/>
      <dgm:t>
        <a:bodyPr/>
        <a:lstStyle/>
        <a:p>
          <a:endParaRPr lang="en-US"/>
        </a:p>
      </dgm:t>
    </dgm:pt>
    <dgm:pt modelId="{F0C3C22E-A72F-42E3-A5D8-EAA1324E493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Patient Factor Information</a:t>
          </a:r>
        </a:p>
      </dgm:t>
    </dgm:pt>
    <dgm:pt modelId="{49654E44-832B-48D8-8A88-7432BEEA0E73}" type="parTrans" cxnId="{69AC3E77-ABAE-45D3-84D5-F50844D5597C}">
      <dgm:prSet/>
      <dgm:spPr/>
      <dgm:t>
        <a:bodyPr/>
        <a:lstStyle/>
        <a:p>
          <a:endParaRPr lang="en-US"/>
        </a:p>
      </dgm:t>
    </dgm:pt>
    <dgm:pt modelId="{4B9BB6FB-1477-4FDE-A007-2D1D941AEBFD}" type="sibTrans" cxnId="{69AC3E77-ABAE-45D3-84D5-F50844D5597C}">
      <dgm:prSet/>
      <dgm:spPr/>
      <dgm:t>
        <a:bodyPr/>
        <a:lstStyle/>
        <a:p>
          <a:endParaRPr lang="en-US"/>
        </a:p>
      </dgm:t>
    </dgm:pt>
    <dgm:pt modelId="{76C31FE6-5829-4489-A402-945C32DE474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Numeric Information</a:t>
          </a:r>
        </a:p>
      </dgm:t>
    </dgm:pt>
    <dgm:pt modelId="{59C22A17-0850-49C4-8783-ED057382F21E}" type="parTrans" cxnId="{2F432543-80D3-497D-A9EB-2FAF5BB3BCF1}">
      <dgm:prSet/>
      <dgm:spPr/>
      <dgm:t>
        <a:bodyPr/>
        <a:lstStyle/>
        <a:p>
          <a:endParaRPr lang="en-US"/>
        </a:p>
      </dgm:t>
    </dgm:pt>
    <dgm:pt modelId="{F2B9525B-0B5E-4B84-A400-C71062C12E54}" type="sibTrans" cxnId="{2F432543-80D3-497D-A9EB-2FAF5BB3BCF1}">
      <dgm:prSet/>
      <dgm:spPr/>
      <dgm:t>
        <a:bodyPr/>
        <a:lstStyle/>
        <a:p>
          <a:endParaRPr lang="en-US"/>
        </a:p>
      </dgm:t>
    </dgm:pt>
    <dgm:pt modelId="{F315DE48-E7DC-4B9D-AA90-BEEB45CC9F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Information from text</a:t>
          </a:r>
        </a:p>
      </dgm:t>
    </dgm:pt>
    <dgm:pt modelId="{6DE10D35-E2C0-4531-B887-4F26096BB81C}" type="parTrans" cxnId="{26E6FA02-9B15-4A58-94D1-3CB65B58C195}">
      <dgm:prSet/>
      <dgm:spPr/>
      <dgm:t>
        <a:bodyPr/>
        <a:lstStyle/>
        <a:p>
          <a:endParaRPr lang="en-US"/>
        </a:p>
      </dgm:t>
    </dgm:pt>
    <dgm:pt modelId="{4453BA22-6599-45AB-8D06-B14386241D2E}" type="sibTrans" cxnId="{26E6FA02-9B15-4A58-94D1-3CB65B58C195}">
      <dgm:prSet/>
      <dgm:spPr/>
      <dgm:t>
        <a:bodyPr/>
        <a:lstStyle/>
        <a:p>
          <a:endParaRPr lang="en-US"/>
        </a:p>
      </dgm:t>
    </dgm:pt>
    <dgm:pt modelId="{A5FC397E-4FE7-4D3A-AB2C-094C077EECF4}" type="pres">
      <dgm:prSet presAssocID="{1465EBEA-1279-4717-BD27-C7EE495077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A9081B5-F627-460B-B42D-CA1BBAC2009F}" type="pres">
      <dgm:prSet presAssocID="{8E297FBB-70E8-484D-ADDA-349C5C5EC0DA}" presName="singleCycle" presStyleCnt="0"/>
      <dgm:spPr/>
    </dgm:pt>
    <dgm:pt modelId="{999BCBA0-BD09-4951-8BEA-D7F0F8386C69}" type="pres">
      <dgm:prSet presAssocID="{8E297FBB-70E8-484D-ADDA-349C5C5EC0DA}" presName="singleCenter" presStyleLbl="node1" presStyleIdx="0" presStyleCnt="4" custScaleX="149068" custLinFactNeighborX="0" custLinFactNeighborY="-13800">
        <dgm:presLayoutVars>
          <dgm:chMax val="7"/>
          <dgm:chPref val="7"/>
        </dgm:presLayoutVars>
      </dgm:prSet>
      <dgm:spPr/>
    </dgm:pt>
    <dgm:pt modelId="{266CC23F-8EE7-4220-A778-40047914545C}" type="pres">
      <dgm:prSet presAssocID="{49654E44-832B-48D8-8A88-7432BEEA0E73}" presName="Name56" presStyleLbl="parChTrans1D2" presStyleIdx="0" presStyleCnt="3"/>
      <dgm:spPr/>
    </dgm:pt>
    <dgm:pt modelId="{27261355-E33A-4B4A-B454-3F0124F10E10}" type="pres">
      <dgm:prSet presAssocID="{F0C3C22E-A72F-42E3-A5D8-EAA1324E493B}" presName="text0" presStyleLbl="node1" presStyleIdx="1" presStyleCnt="4" custScaleX="222490">
        <dgm:presLayoutVars>
          <dgm:bulletEnabled val="1"/>
        </dgm:presLayoutVars>
      </dgm:prSet>
      <dgm:spPr/>
    </dgm:pt>
    <dgm:pt modelId="{C61EB7C8-4F12-44FC-8F53-5AADCCEF3A7B}" type="pres">
      <dgm:prSet presAssocID="{59C22A17-0850-49C4-8783-ED057382F21E}" presName="Name56" presStyleLbl="parChTrans1D2" presStyleIdx="1" presStyleCnt="3"/>
      <dgm:spPr/>
    </dgm:pt>
    <dgm:pt modelId="{8EFE59FE-7F14-4698-9B8A-BE834E15010C}" type="pres">
      <dgm:prSet presAssocID="{76C31FE6-5829-4489-A402-945C32DE4741}" presName="text0" presStyleLbl="node1" presStyleIdx="2" presStyleCnt="4" custScaleX="222490">
        <dgm:presLayoutVars>
          <dgm:bulletEnabled val="1"/>
        </dgm:presLayoutVars>
      </dgm:prSet>
      <dgm:spPr/>
    </dgm:pt>
    <dgm:pt modelId="{7365E4B8-67AF-4B74-B4DC-BE28DDEAAE6F}" type="pres">
      <dgm:prSet presAssocID="{6DE10D35-E2C0-4531-B887-4F26096BB81C}" presName="Name56" presStyleLbl="parChTrans1D2" presStyleIdx="2" presStyleCnt="3"/>
      <dgm:spPr/>
    </dgm:pt>
    <dgm:pt modelId="{795AE095-0DDB-495C-B54B-B3F2F1A07408}" type="pres">
      <dgm:prSet presAssocID="{F315DE48-E7DC-4B9D-AA90-BEEB45CC9F8B}" presName="text0" presStyleLbl="node1" presStyleIdx="3" presStyleCnt="4" custScaleX="222490">
        <dgm:presLayoutVars>
          <dgm:bulletEnabled val="1"/>
        </dgm:presLayoutVars>
      </dgm:prSet>
      <dgm:spPr/>
    </dgm:pt>
  </dgm:ptLst>
  <dgm:cxnLst>
    <dgm:cxn modelId="{26E6FA02-9B15-4A58-94D1-3CB65B58C195}" srcId="{8E297FBB-70E8-484D-ADDA-349C5C5EC0DA}" destId="{F315DE48-E7DC-4B9D-AA90-BEEB45CC9F8B}" srcOrd="2" destOrd="0" parTransId="{6DE10D35-E2C0-4531-B887-4F26096BB81C}" sibTransId="{4453BA22-6599-45AB-8D06-B14386241D2E}"/>
    <dgm:cxn modelId="{D5622825-0DB4-48EA-AEB5-BCFA2E942A6E}" type="presOf" srcId="{F315DE48-E7DC-4B9D-AA90-BEEB45CC9F8B}" destId="{795AE095-0DDB-495C-B54B-B3F2F1A07408}" srcOrd="0" destOrd="0" presId="urn:microsoft.com/office/officeart/2008/layout/RadialCluster"/>
    <dgm:cxn modelId="{72FA942B-9893-486D-8C58-9313F146ED56}" type="presOf" srcId="{8E297FBB-70E8-484D-ADDA-349C5C5EC0DA}" destId="{999BCBA0-BD09-4951-8BEA-D7F0F8386C69}" srcOrd="0" destOrd="0" presId="urn:microsoft.com/office/officeart/2008/layout/RadialCluster"/>
    <dgm:cxn modelId="{D0447430-E18B-473F-9087-B013AEE0E78A}" type="presOf" srcId="{76C31FE6-5829-4489-A402-945C32DE4741}" destId="{8EFE59FE-7F14-4698-9B8A-BE834E15010C}" srcOrd="0" destOrd="0" presId="urn:microsoft.com/office/officeart/2008/layout/RadialCluster"/>
    <dgm:cxn modelId="{2F432543-80D3-497D-A9EB-2FAF5BB3BCF1}" srcId="{8E297FBB-70E8-484D-ADDA-349C5C5EC0DA}" destId="{76C31FE6-5829-4489-A402-945C32DE4741}" srcOrd="1" destOrd="0" parTransId="{59C22A17-0850-49C4-8783-ED057382F21E}" sibTransId="{F2B9525B-0B5E-4B84-A400-C71062C12E54}"/>
    <dgm:cxn modelId="{A7002C5F-88B1-4ACC-8329-9D655579EE97}" srcId="{1465EBEA-1279-4717-BD27-C7EE495077BF}" destId="{8E297FBB-70E8-484D-ADDA-349C5C5EC0DA}" srcOrd="0" destOrd="0" parTransId="{23DED236-7B76-43EA-AFA6-B4812BAB3BCB}" sibTransId="{B9E7B344-52DB-41A9-AAEF-106B6B018EB2}"/>
    <dgm:cxn modelId="{69AC3E77-ABAE-45D3-84D5-F50844D5597C}" srcId="{8E297FBB-70E8-484D-ADDA-349C5C5EC0DA}" destId="{F0C3C22E-A72F-42E3-A5D8-EAA1324E493B}" srcOrd="0" destOrd="0" parTransId="{49654E44-832B-48D8-8A88-7432BEEA0E73}" sibTransId="{4B9BB6FB-1477-4FDE-A007-2D1D941AEBFD}"/>
    <dgm:cxn modelId="{4C0C4893-76A7-413C-A1E4-D6DA7F0ACC7D}" type="presOf" srcId="{59C22A17-0850-49C4-8783-ED057382F21E}" destId="{C61EB7C8-4F12-44FC-8F53-5AADCCEF3A7B}" srcOrd="0" destOrd="0" presId="urn:microsoft.com/office/officeart/2008/layout/RadialCluster"/>
    <dgm:cxn modelId="{6DF40F96-250F-4D3C-8A46-52C9DAAF41A6}" type="presOf" srcId="{F0C3C22E-A72F-42E3-A5D8-EAA1324E493B}" destId="{27261355-E33A-4B4A-B454-3F0124F10E10}" srcOrd="0" destOrd="0" presId="urn:microsoft.com/office/officeart/2008/layout/RadialCluster"/>
    <dgm:cxn modelId="{EBF33CBE-17BB-4239-85E4-990CC6B9B202}" type="presOf" srcId="{1465EBEA-1279-4717-BD27-C7EE495077BF}" destId="{A5FC397E-4FE7-4D3A-AB2C-094C077EECF4}" srcOrd="0" destOrd="0" presId="urn:microsoft.com/office/officeart/2008/layout/RadialCluster"/>
    <dgm:cxn modelId="{EAB95AC5-33EC-4191-823A-8FDF69FC2220}" type="presOf" srcId="{6DE10D35-E2C0-4531-B887-4F26096BB81C}" destId="{7365E4B8-67AF-4B74-B4DC-BE28DDEAAE6F}" srcOrd="0" destOrd="0" presId="urn:microsoft.com/office/officeart/2008/layout/RadialCluster"/>
    <dgm:cxn modelId="{C29415E2-9021-4BD8-9D56-9D9659A59193}" type="presOf" srcId="{49654E44-832B-48D8-8A88-7432BEEA0E73}" destId="{266CC23F-8EE7-4220-A778-40047914545C}" srcOrd="0" destOrd="0" presId="urn:microsoft.com/office/officeart/2008/layout/RadialCluster"/>
    <dgm:cxn modelId="{8E748920-5F9C-40B9-A725-24CB01F8D230}" type="presParOf" srcId="{A5FC397E-4FE7-4D3A-AB2C-094C077EECF4}" destId="{1A9081B5-F627-460B-B42D-CA1BBAC2009F}" srcOrd="0" destOrd="0" presId="urn:microsoft.com/office/officeart/2008/layout/RadialCluster"/>
    <dgm:cxn modelId="{A4881FDB-E024-4F0D-B153-A3A8CB63E71F}" type="presParOf" srcId="{1A9081B5-F627-460B-B42D-CA1BBAC2009F}" destId="{999BCBA0-BD09-4951-8BEA-D7F0F8386C69}" srcOrd="0" destOrd="0" presId="urn:microsoft.com/office/officeart/2008/layout/RadialCluster"/>
    <dgm:cxn modelId="{715DA0BF-6C85-417D-B0C1-6F21BA85770D}" type="presParOf" srcId="{1A9081B5-F627-460B-B42D-CA1BBAC2009F}" destId="{266CC23F-8EE7-4220-A778-40047914545C}" srcOrd="1" destOrd="0" presId="urn:microsoft.com/office/officeart/2008/layout/RadialCluster"/>
    <dgm:cxn modelId="{3CA38A3A-CC1E-4592-B99A-315BCC40B75D}" type="presParOf" srcId="{1A9081B5-F627-460B-B42D-CA1BBAC2009F}" destId="{27261355-E33A-4B4A-B454-3F0124F10E10}" srcOrd="2" destOrd="0" presId="urn:microsoft.com/office/officeart/2008/layout/RadialCluster"/>
    <dgm:cxn modelId="{B9442AF5-10F2-402E-8424-5EE17CC689CA}" type="presParOf" srcId="{1A9081B5-F627-460B-B42D-CA1BBAC2009F}" destId="{C61EB7C8-4F12-44FC-8F53-5AADCCEF3A7B}" srcOrd="3" destOrd="0" presId="urn:microsoft.com/office/officeart/2008/layout/RadialCluster"/>
    <dgm:cxn modelId="{0871B468-957F-4D2D-A675-4F8B88818FB3}" type="presParOf" srcId="{1A9081B5-F627-460B-B42D-CA1BBAC2009F}" destId="{8EFE59FE-7F14-4698-9B8A-BE834E15010C}" srcOrd="4" destOrd="0" presId="urn:microsoft.com/office/officeart/2008/layout/RadialCluster"/>
    <dgm:cxn modelId="{CAD9DC6E-A4B6-459B-9F78-5536343C94F6}" type="presParOf" srcId="{1A9081B5-F627-460B-B42D-CA1BBAC2009F}" destId="{7365E4B8-67AF-4B74-B4DC-BE28DDEAAE6F}" srcOrd="5" destOrd="0" presId="urn:microsoft.com/office/officeart/2008/layout/RadialCluster"/>
    <dgm:cxn modelId="{AD1090A9-D1B1-4068-83BC-FA0A2AE4232D}" type="presParOf" srcId="{1A9081B5-F627-460B-B42D-CA1BBAC2009F}" destId="{795AE095-0DDB-495C-B54B-B3F2F1A074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CBA0-BD09-4951-8BEA-D7F0F8386C69}">
      <dsp:nvSpPr>
        <dsp:cNvPr id="0" name=""/>
        <dsp:cNvSpPr/>
      </dsp:nvSpPr>
      <dsp:spPr>
        <a:xfrm>
          <a:off x="3405353" y="1382281"/>
          <a:ext cx="1828796" cy="122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Possible Model</a:t>
          </a:r>
        </a:p>
      </dsp:txBody>
      <dsp:txXfrm>
        <a:off x="3465241" y="1442169"/>
        <a:ext cx="1709020" cy="1107044"/>
      </dsp:txXfrm>
    </dsp:sp>
    <dsp:sp modelId="{266CC23F-8EE7-4220-A778-40047914545C}">
      <dsp:nvSpPr>
        <dsp:cNvPr id="0" name=""/>
        <dsp:cNvSpPr/>
      </dsp:nvSpPr>
      <dsp:spPr>
        <a:xfrm rot="16200000">
          <a:off x="4149594" y="1212123"/>
          <a:ext cx="340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3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61355-E33A-4B4A-B454-3F0124F10E10}">
      <dsp:nvSpPr>
        <dsp:cNvPr id="0" name=""/>
        <dsp:cNvSpPr/>
      </dsp:nvSpPr>
      <dsp:spPr>
        <a:xfrm>
          <a:off x="3405352" y="219996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Patient Factor Information</a:t>
          </a:r>
        </a:p>
      </dsp:txBody>
      <dsp:txXfrm>
        <a:off x="3445477" y="260121"/>
        <a:ext cx="1748549" cy="741719"/>
      </dsp:txXfrm>
    </dsp:sp>
    <dsp:sp modelId="{C61EB7C8-4F12-44FC-8F53-5AADCCEF3A7B}">
      <dsp:nvSpPr>
        <dsp:cNvPr id="0" name=""/>
        <dsp:cNvSpPr/>
      </dsp:nvSpPr>
      <dsp:spPr>
        <a:xfrm rot="2511711">
          <a:off x="492049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59FE-7F14-4698-9B8A-BE834E15010C}">
      <dsp:nvSpPr>
        <dsp:cNvPr id="0" name=""/>
        <dsp:cNvSpPr/>
      </dsp:nvSpPr>
      <dsp:spPr>
        <a:xfrm>
          <a:off x="5037773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Numeric Information</a:t>
          </a:r>
        </a:p>
      </dsp:txBody>
      <dsp:txXfrm>
        <a:off x="5077898" y="3087558"/>
        <a:ext cx="1748549" cy="741719"/>
      </dsp:txXfrm>
    </dsp:sp>
    <dsp:sp modelId="{7365E4B8-67AF-4B74-B4DC-BE28DDEAAE6F}">
      <dsp:nvSpPr>
        <dsp:cNvPr id="0" name=""/>
        <dsp:cNvSpPr/>
      </dsp:nvSpPr>
      <dsp:spPr>
        <a:xfrm rot="8288289">
          <a:off x="306216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E095-0DDB-495C-B54B-B3F2F1A07408}">
      <dsp:nvSpPr>
        <dsp:cNvPr id="0" name=""/>
        <dsp:cNvSpPr/>
      </dsp:nvSpPr>
      <dsp:spPr>
        <a:xfrm>
          <a:off x="1772930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Information from text</a:t>
          </a:r>
        </a:p>
      </dsp:txBody>
      <dsp:txXfrm>
        <a:off x="1813055" y="3087558"/>
        <a:ext cx="1748549" cy="74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45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2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3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7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6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0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1/15/20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1/15/20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1/15/20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1/15/20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1/15/20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1/15/20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1/15/20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GSERM: Text Mining &amp; NLP</a:t>
            </a:r>
            <a:br>
              <a:rPr lang="en-US"/>
            </a:br>
            <a:r>
              <a:rPr lang="en-US"/>
              <a:t>ElasticNet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C84E3-1F3D-4C86-A58B-30722E8E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68662B-EBAE-4D88-9D66-7D29AC86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AC1C3-AD39-412A-BF73-8858DEF08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3C3B8-CC28-4794-849F-9420A4DC1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 descr="Image result for overfitting meme">
            <a:extLst>
              <a:ext uri="{FF2B5EF4-FFF2-40B4-BE49-F238E27FC236}">
                <a16:creationId xmlns:a16="http://schemas.microsoft.com/office/drawing/2014/main" id="{03CF62D9-8329-41BA-80A4-8051394B4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9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31767" y="5519650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Practice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2861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1506" name="Picture 2" descr="Image result for diamond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77" y="1849957"/>
            <a:ext cx="4857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7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246529"/>
              </p:ext>
            </p:extLst>
          </p:nvPr>
        </p:nvGraphicFramePr>
        <p:xfrm>
          <a:off x="628650" y="1111250"/>
          <a:ext cx="7887506" cy="2971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Ethics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Reflection Time </a:t>
                      </a:r>
                      <a:r>
                        <a:rPr lang="en-US" sz="18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start your reflection paper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methods for text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48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Minimizing the Sum of Ordinary Least Squared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531183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531321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540024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540024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</p:spTree>
    <p:extLst>
      <p:ext uri="{BB962C8B-B14F-4D97-AF65-F5344CB8AC3E}">
        <p14:creationId xmlns:p14="http://schemas.microsoft.com/office/powerpoint/2010/main" val="406535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531183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531321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540024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540024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sp>
        <p:nvSpPr>
          <p:cNvPr id="19" name="Oval 18"/>
          <p:cNvSpPr/>
          <p:nvPr/>
        </p:nvSpPr>
        <p:spPr>
          <a:xfrm>
            <a:off x="4203349" y="206733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77080" y="2219862"/>
            <a:ext cx="0" cy="219973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71810" y="3086100"/>
            <a:ext cx="13317" cy="137160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96076" y="3005511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2401" y="2902557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76500" y="3009900"/>
            <a:ext cx="1" cy="142875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8374" y="4438650"/>
            <a:ext cx="0" cy="2103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14976" y="4615236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007" y="5203768"/>
            <a:ext cx="8512233" cy="964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24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338A7-2631-4CAB-8FD1-FA2B9EFB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D96815-0C83-42CE-AC07-527ACA7F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B_Regression_v1.R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2987C-E3A6-42DD-AFFF-EB8A2EBC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7633-B0A8-4E26-B238-66B7D58C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7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15" y="1306930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3064042" y="2011680"/>
            <a:ext cx="4882925" cy="19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Treated Variable Names i.e. informative features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80" y="2826327"/>
            <a:ext cx="1966762" cy="2242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5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114425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344780" y="2011680"/>
            <a:ext cx="3602187" cy="168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Coefficients or Beta values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14502" y="2537569"/>
            <a:ext cx="1230278" cy="2327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47" y="1355057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604084" y="2011680"/>
            <a:ext cx="3168316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16684" y="1496291"/>
            <a:ext cx="2111432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Another name for errors.</a:t>
            </a:r>
          </a:p>
          <a:p>
            <a:pPr algn="ctr"/>
            <a:r>
              <a:rPr lang="en-US" sz="1200" dirty="0"/>
              <a:t>Summary stats for the errors.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79" y="1945178"/>
            <a:ext cx="3506805" cy="6317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2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3CFAE-EEED-446B-A092-4331B16A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CA9E5E-FF6A-479E-BE28-0287B9A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2735-A0D6-4362-95F6-F32CB940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E0AE7-CAC9-47B9-A274-B44A13B5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 descr="Image result for regression meme">
            <a:extLst>
              <a:ext uri="{FF2B5EF4-FFF2-40B4-BE49-F238E27FC236}">
                <a16:creationId xmlns:a16="http://schemas.microsoft.com/office/drawing/2014/main" id="{2F1D0213-E5E0-4BFE-84DE-1A11D925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33563"/>
            <a:ext cx="5410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9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8071339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/>
          <p:cNvGrpSpPr/>
          <p:nvPr/>
        </p:nvGrpSpPr>
        <p:grpSpPr>
          <a:xfrm>
            <a:off x="3168253" y="3206413"/>
            <a:ext cx="980217" cy="916620"/>
            <a:chOff x="4044175" y="930800"/>
            <a:chExt cx="806099" cy="730199"/>
          </a:xfrm>
        </p:grpSpPr>
        <p:sp>
          <p:nvSpPr>
            <p:cNvPr id="9" name="Shape 281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/>
          <p:cNvSpPr txBox="1"/>
          <p:nvPr/>
        </p:nvSpPr>
        <p:spPr>
          <a:xfrm>
            <a:off x="3217045" y="2180174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/>
          <p:cNvSpPr txBox="1"/>
          <p:nvPr/>
        </p:nvSpPr>
        <p:spPr>
          <a:xfrm>
            <a:off x="5133549" y="2305933"/>
            <a:ext cx="1403458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Algorithm</a:t>
            </a:r>
          </a:p>
        </p:txBody>
      </p:sp>
      <p:sp>
        <p:nvSpPr>
          <p:cNvPr id="15" name="Shape 287"/>
          <p:cNvSpPr txBox="1"/>
          <p:nvPr/>
        </p:nvSpPr>
        <p:spPr>
          <a:xfrm>
            <a:off x="2843237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/>
          <p:cNvSpPr txBox="1"/>
          <p:nvPr/>
        </p:nvSpPr>
        <p:spPr>
          <a:xfrm>
            <a:off x="5053179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/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/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24" name="Shape 296"/>
          <p:cNvSpPr/>
          <p:nvPr/>
        </p:nvSpPr>
        <p:spPr>
          <a:xfrm>
            <a:off x="4287424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4086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83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99"/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8" name="Shape 300"/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2" name="Shape 301"/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2"/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hape 303"/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04"/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9" name="Shape 3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6"/>
            <p:cNvCxnSpPr>
              <a:endCxn id="31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Shape 307"/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6" name="Shape 308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Shape 292"/>
          <p:cNvSpPr txBox="1"/>
          <p:nvPr/>
        </p:nvSpPr>
        <p:spPr>
          <a:xfrm>
            <a:off x="144127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Context</a:t>
            </a:r>
          </a:p>
        </p:txBody>
      </p:sp>
      <p:sp>
        <p:nvSpPr>
          <p:cNvPr id="38" name="Shape 293"/>
          <p:cNvSpPr txBox="1"/>
          <p:nvPr/>
        </p:nvSpPr>
        <p:spPr>
          <a:xfrm>
            <a:off x="188827" y="2748906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39" name="Shape 294"/>
          <p:cNvSpPr txBox="1"/>
          <p:nvPr/>
        </p:nvSpPr>
        <p:spPr>
          <a:xfrm>
            <a:off x="188827" y="3156119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40" name="Shape 295"/>
          <p:cNvSpPr txBox="1"/>
          <p:nvPr/>
        </p:nvSpPr>
        <p:spPr>
          <a:xfrm>
            <a:off x="188827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Sports Analytics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How many points will the Bears’ QB score?  What is the Bears’ probability of winning? </a:t>
            </a:r>
          </a:p>
        </p:txBody>
      </p:sp>
      <p:sp>
        <p:nvSpPr>
          <p:cNvPr id="41" name="Shape 288"/>
          <p:cNvSpPr txBox="1"/>
          <p:nvPr/>
        </p:nvSpPr>
        <p:spPr>
          <a:xfrm>
            <a:off x="635781" y="4574525"/>
            <a:ext cx="172629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Requires expertise and stakeholder buy in</a:t>
            </a:r>
          </a:p>
        </p:txBody>
      </p:sp>
    </p:spTree>
    <p:extLst>
      <p:ext uri="{BB962C8B-B14F-4D97-AF65-F5344CB8AC3E}">
        <p14:creationId xmlns:p14="http://schemas.microsoft.com/office/powerpoint/2010/main" val="3904230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4843871-DD57-49EE-8EA2-9C7012B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DBA96E0-A9ED-461D-BA8F-0898E3B9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FF8EFC-2D5B-483F-B22E-995CB252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2125963-ACAB-4657-A16F-BEB01B8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1DE0E99-225C-41F0-8428-177D6B60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5B7368E-28D8-4125-9A7F-3CBA8AB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2005227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643074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57425" y="1443049"/>
            <a:ext cx="5029200" cy="3286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143" y="5200649"/>
            <a:ext cx="8441714" cy="1171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data only has two values, 0/1 but the regression equation goes to infinity. </a:t>
            </a:r>
          </a:p>
          <a:p>
            <a:pPr algn="ctr"/>
            <a:r>
              <a:rPr lang="en-US" dirty="0"/>
              <a:t> </a:t>
            </a:r>
            <a:r>
              <a:rPr lang="en-US" b="1" u="sng" dirty="0"/>
              <a:t>This  makes no sense!  </a:t>
            </a:r>
          </a:p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C57D140-CB2D-43E9-B930-4847B40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D31558E-2632-44A4-A6D7-C3BB76AF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C962340-904A-4174-837D-ADE8E072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9AC2CB2-130D-485E-9A4E-D6F286DC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NCAA Classification Madness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522390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452131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7538" y="5609492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</p:spTree>
    <p:extLst>
      <p:ext uri="{BB962C8B-B14F-4D97-AF65-F5344CB8AC3E}">
        <p14:creationId xmlns:p14="http://schemas.microsoft.com/office/powerpoint/2010/main" val="3191210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friend Mandy is next level.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58" y="5833633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6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AB8AA-287A-4F43-B280-22ADBC0B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1EA20-A3BE-4327-B75E-B8492FAC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D_fullyMarchMadnessREVISED.R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19BF5-385F-4EE6-8C99-0D051D0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01687-B018-483D-AFD3-D8B5D669E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100" name="Picture 4" descr="Image result for logistic regression meme">
            <a:extLst>
              <a:ext uri="{FF2B5EF4-FFF2-40B4-BE49-F238E27FC236}">
                <a16:creationId xmlns:a16="http://schemas.microsoft.com/office/drawing/2014/main" id="{C6366623-2697-4C05-99E4-C1A7E38B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02" y="1568245"/>
            <a:ext cx="3795596" cy="37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67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533690"/>
              </p:ext>
            </p:extLst>
          </p:nvPr>
        </p:nvGraphicFramePr>
        <p:xfrm>
          <a:off x="628650" y="1111250"/>
          <a:ext cx="7887506" cy="2971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Ethics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Reflection Time </a:t>
                      </a:r>
                      <a:r>
                        <a:rPr lang="en-US" sz="18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start your reflection paper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methods for text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00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501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</a:t>
            </a:r>
          </a:p>
        </p:txBody>
      </p: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 is a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patient hardship, stress &amp; strain</a:t>
            </a:r>
          </a:p>
        </p:txBody>
      </p:sp>
    </p:spTree>
    <p:extLst>
      <p:ext uri="{BB962C8B-B14F-4D97-AF65-F5344CB8AC3E}">
        <p14:creationId xmlns:p14="http://schemas.microsoft.com/office/powerpoint/2010/main" val="40809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1966872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</a:t>
            </a:r>
            <a:r>
              <a:rPr lang="en-US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“L2” penalty: alpha =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Ordinary Least </a:t>
            </a:r>
            <a:r>
              <a:rPr lang="en-US" u="sng" dirty="0" err="1"/>
              <a:t>Sq</a:t>
            </a:r>
            <a:r>
              <a:rPr lang="en-US" u="sng" dirty="0"/>
              <a:t> Fit = 0 Error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77559" y="3605042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Biased Fit generalizes to new data points better therefore less variance</a:t>
            </a:r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850525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66290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13131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47945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897821" y="4645572"/>
            <a:ext cx="2984938" cy="12822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299434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10400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934607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0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/>
              <a:t>|slope|)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“L1” penalty: alpha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77" y="3380162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34256" y="4700016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>
                <a:solidFill>
                  <a:schemeClr val="bg1"/>
                </a:solidFill>
              </a:rPr>
              <a:t>xValue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3803904" y="5047488"/>
            <a:ext cx="530352" cy="11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95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slide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9362" y="114142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580" y="153991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|slope|)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05" y="1539917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slope^2)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280" y="2388270"/>
            <a:ext cx="39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 for some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72" y="232627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shrink slopes but not remove them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69E5C-F007-D74C-804B-003634D374BD}"/>
              </a:ext>
            </a:extLst>
          </p:cNvPr>
          <p:cNvGrpSpPr/>
          <p:nvPr/>
        </p:nvGrpSpPr>
        <p:grpSpPr>
          <a:xfrm>
            <a:off x="607709" y="3564346"/>
            <a:ext cx="3032234" cy="1671145"/>
            <a:chOff x="607709" y="4385756"/>
            <a:chExt cx="3032234" cy="16711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7709" y="4385756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3474" y="6056901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70315" y="4669536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129" y="5200308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005" y="4590708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056618" y="5021632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84" y="5016377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91791" y="4863977"/>
              <a:ext cx="2932386" cy="536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B3B8D-E2B3-624E-9E81-25A998CF156D}"/>
              </a:ext>
            </a:extLst>
          </p:cNvPr>
          <p:cNvSpPr txBox="1"/>
          <p:nvPr/>
        </p:nvSpPr>
        <p:spPr>
          <a:xfrm>
            <a:off x="931857" y="1141425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617C-18AA-264B-9A32-74C16C022405}"/>
              </a:ext>
            </a:extLst>
          </p:cNvPr>
          <p:cNvGrpSpPr/>
          <p:nvPr/>
        </p:nvGrpSpPr>
        <p:grpSpPr>
          <a:xfrm>
            <a:off x="5378604" y="3670251"/>
            <a:ext cx="3141331" cy="1671145"/>
            <a:chOff x="5378604" y="3670251"/>
            <a:chExt cx="3141331" cy="16711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609E7B-F88B-2941-BF5D-7C5D14DAF9D8}"/>
                </a:ext>
              </a:extLst>
            </p:cNvPr>
            <p:cNvCxnSpPr/>
            <p:nvPr/>
          </p:nvCxnSpPr>
          <p:spPr>
            <a:xfrm>
              <a:off x="5378604" y="3670251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9B5DCE-4777-BA4D-8FB5-10BB5244AB0D}"/>
                </a:ext>
              </a:extLst>
            </p:cNvPr>
            <p:cNvCxnSpPr/>
            <p:nvPr/>
          </p:nvCxnSpPr>
          <p:spPr>
            <a:xfrm>
              <a:off x="5394369" y="5341396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AE3ED-A362-B944-8A1B-C8647532E85B}"/>
                </a:ext>
              </a:extLst>
            </p:cNvPr>
            <p:cNvSpPr/>
            <p:nvPr/>
          </p:nvSpPr>
          <p:spPr>
            <a:xfrm>
              <a:off x="5741210" y="3954031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1664E4-50D0-CF40-B455-8A1DB770CA78}"/>
                </a:ext>
              </a:extLst>
            </p:cNvPr>
            <p:cNvSpPr/>
            <p:nvPr/>
          </p:nvSpPr>
          <p:spPr>
            <a:xfrm>
              <a:off x="7076024" y="4484803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6EF33-DB5E-4246-892C-CA3E462F9CA0}"/>
                </a:ext>
              </a:extLst>
            </p:cNvPr>
            <p:cNvCxnSpPr/>
            <p:nvPr/>
          </p:nvCxnSpPr>
          <p:spPr>
            <a:xfrm>
              <a:off x="5425900" y="3875203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E422E3-CE40-9B49-8292-3BB61F4A158E}"/>
                </a:ext>
              </a:extLst>
            </p:cNvPr>
            <p:cNvSpPr/>
            <p:nvPr/>
          </p:nvSpPr>
          <p:spPr>
            <a:xfrm>
              <a:off x="7827513" y="4306127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EEC6B-360E-5E4E-8C1A-C56FEF29C4EA}"/>
                </a:ext>
              </a:extLst>
            </p:cNvPr>
            <p:cNvSpPr txBox="1"/>
            <p:nvPr/>
          </p:nvSpPr>
          <p:spPr>
            <a:xfrm>
              <a:off x="7538479" y="4300872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E7C3B0-ADA8-BA47-AD94-9313FEC275D1}"/>
                </a:ext>
              </a:extLst>
            </p:cNvPr>
            <p:cNvCxnSpPr/>
            <p:nvPr/>
          </p:nvCxnSpPr>
          <p:spPr>
            <a:xfrm>
              <a:off x="5468782" y="4264296"/>
              <a:ext cx="3051153" cy="4939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9F9AE-690E-3E4D-8D35-1EBC3B673343}"/>
              </a:ext>
            </a:extLst>
          </p:cNvPr>
          <p:cNvSpPr/>
          <p:nvPr/>
        </p:nvSpPr>
        <p:spPr>
          <a:xfrm>
            <a:off x="356461" y="5470902"/>
            <a:ext cx="8183105" cy="58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both cases, the algorithm will try multiple lambda for you and choose the best one that maintains reasonable accuracy but has the highest penalty.</a:t>
            </a:r>
          </a:p>
        </p:txBody>
      </p:sp>
    </p:spTree>
    <p:extLst>
      <p:ext uri="{BB962C8B-B14F-4D97-AF65-F5344CB8AC3E}">
        <p14:creationId xmlns:p14="http://schemas.microsoft.com/office/powerpoint/2010/main" val="169067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records &amp; test set could have less than full X terms and/or new terms Y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model will expect the same matrix X-variables </a:t>
            </a:r>
            <a:r>
              <a:rPr lang="en-US" sz="1600" dirty="0" err="1"/>
              <a:t>ie</a:t>
            </a:r>
            <a:r>
              <a:rPr lang="en-US" sz="1600" dirty="0"/>
              <a:t> same number of columns as the training set.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14789" y="2496212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Identify terms in new </a:t>
              </a:r>
            </a:p>
            <a:p>
              <a:pPr algn="ctr"/>
              <a:r>
                <a:rPr lang="en-US" sz="1200" dirty="0"/>
                <a:t>records shared in the training set.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2496212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Fill in 0s for terms in </a:t>
              </a:r>
            </a:p>
            <a:p>
              <a:pPr algn="ctr"/>
              <a:r>
                <a:rPr lang="en-US" sz="1200" dirty="0"/>
                <a:t>training not in new records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2032" y="4483608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5712" y="4483608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0944" y="4434840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4624" y="4434840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</p:spTree>
    <p:extLst>
      <p:ext uri="{BB962C8B-B14F-4D97-AF65-F5344CB8AC3E}">
        <p14:creationId xmlns:p14="http://schemas.microsoft.com/office/powerpoint/2010/main" val="3157834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7587"/>
              </p:ext>
            </p:extLst>
          </p:nvPr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Probabilities are 0-1 so a “cutoff threshold” is used to classify into 1 or 0 in the matrix.</a:t>
            </a:r>
          </a:p>
        </p:txBody>
      </p:sp>
    </p:spTree>
    <p:extLst>
      <p:ext uri="{BB962C8B-B14F-4D97-AF65-F5344CB8AC3E}">
        <p14:creationId xmlns:p14="http://schemas.microsoft.com/office/powerpoint/2010/main" val="1722948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52670"/>
              </p:ext>
            </p:extLst>
          </p:nvPr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Adjusting the cutoff impacts the numbers in the confusion matrix.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98246"/>
              </p:ext>
            </p:extLst>
          </p:nvPr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0.01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16536"/>
              </p:ext>
            </p:extLst>
          </p:nvPr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0.75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42601"/>
              </p:ext>
            </p:extLst>
          </p:nvPr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0.99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92441"/>
              </p:ext>
            </p:extLst>
          </p:nvPr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0.50</a:t>
            </a:r>
          </a:p>
        </p:txBody>
      </p:sp>
    </p:spTree>
    <p:extLst>
      <p:ext uri="{BB962C8B-B14F-4D97-AF65-F5344CB8AC3E}">
        <p14:creationId xmlns:p14="http://schemas.microsoft.com/office/powerpoint/2010/main" val="1839704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True/False Positive Rates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57364"/>
              </p:ext>
            </p:extLst>
          </p:nvPr>
        </p:nvGraphicFramePr>
        <p:xfrm>
          <a:off x="2806100" y="1382986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406" y="3855408"/>
            <a:ext cx="855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Sensitivity or </a:t>
            </a:r>
          </a:p>
          <a:p>
            <a:r>
              <a:rPr lang="en-US" sz="2000" dirty="0"/>
              <a:t>True Positive Rate = </a:t>
            </a:r>
            <a:r>
              <a:rPr lang="en-US" sz="2000" dirty="0" err="1"/>
              <a:t>TruePos</a:t>
            </a:r>
            <a:r>
              <a:rPr lang="en-US" sz="2000" dirty="0"/>
              <a:t> / (</a:t>
            </a:r>
            <a:r>
              <a:rPr lang="en-US" sz="2000" dirty="0" err="1"/>
              <a:t>TruePos</a:t>
            </a:r>
            <a:r>
              <a:rPr lang="en-US" sz="2000" dirty="0"/>
              <a:t> + </a:t>
            </a:r>
            <a:r>
              <a:rPr lang="en-US" sz="2000" dirty="0" err="1"/>
              <a:t>FalseNeg</a:t>
            </a:r>
            <a:r>
              <a:rPr lang="en-US" sz="20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06" y="4497170"/>
            <a:ext cx="647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“1” classifications among all “1” actuals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0118" y="5194006"/>
            <a:ext cx="5615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Specificity or</a:t>
            </a:r>
          </a:p>
          <a:p>
            <a:r>
              <a:rPr lang="en-US" sz="2000" dirty="0"/>
              <a:t>False Positive Rate = </a:t>
            </a:r>
            <a:r>
              <a:rPr lang="en-US" sz="2000" dirty="0" err="1"/>
              <a:t>FalsePos</a:t>
            </a:r>
            <a:r>
              <a:rPr lang="en-US" sz="2000" dirty="0"/>
              <a:t> / (</a:t>
            </a:r>
            <a:r>
              <a:rPr lang="en-US" sz="2000" dirty="0" err="1"/>
              <a:t>FalsePos</a:t>
            </a:r>
            <a:r>
              <a:rPr lang="en-US" sz="2000" dirty="0"/>
              <a:t> + </a:t>
            </a:r>
            <a:r>
              <a:rPr lang="en-US" sz="2000" dirty="0" err="1"/>
              <a:t>TrueNeg</a:t>
            </a:r>
            <a:r>
              <a:rPr lang="en-US" sz="20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406" y="5842704"/>
            <a:ext cx="652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“0” classifications among all “0” actuals.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1021" y="1324303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65835" y="1319048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09849" y="2409497"/>
            <a:ext cx="1094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TruePosRate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8898" y="2409497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FalsePosRate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2396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different cutoff thresholds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14334" y="2377440"/>
            <a:ext cx="3389586" cy="2642301"/>
            <a:chOff x="725214" y="3017520"/>
            <a:chExt cx="3389586" cy="264230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40979" y="3017520"/>
              <a:ext cx="0" cy="26107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5214" y="5659821"/>
              <a:ext cx="338958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40979" y="3236976"/>
              <a:ext cx="2422845" cy="2422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16200000">
            <a:off x="3957147" y="3499945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6662" y="4981904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883" y="2089648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2/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883" y="2333488"/>
            <a:ext cx="226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1/2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90680"/>
              </p:ext>
            </p:extLst>
          </p:nvPr>
        </p:nvGraphicFramePr>
        <p:xfrm>
          <a:off x="388883" y="113763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16566" y="2790492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141" y="2264960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83" y="3928965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0/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883" y="4141280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0/2</a:t>
            </a:r>
          </a:p>
        </p:txBody>
      </p:sp>
      <p:sp>
        <p:nvSpPr>
          <p:cNvPr id="28" name="Oval 27"/>
          <p:cNvSpPr/>
          <p:nvPr/>
        </p:nvSpPr>
        <p:spPr>
          <a:xfrm>
            <a:off x="147141" y="4104279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60731" y="4918838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61591"/>
              </p:ext>
            </p:extLst>
          </p:nvPr>
        </p:nvGraphicFramePr>
        <p:xfrm>
          <a:off x="388883" y="294542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95984"/>
              </p:ext>
            </p:extLst>
          </p:nvPr>
        </p:nvGraphicFramePr>
        <p:xfrm>
          <a:off x="352096" y="4768977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9035" y="5784041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3/ 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9035" y="5996356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2/2</a:t>
            </a:r>
          </a:p>
        </p:txBody>
      </p:sp>
      <p:sp>
        <p:nvSpPr>
          <p:cNvPr id="34" name="Oval 33"/>
          <p:cNvSpPr/>
          <p:nvPr/>
        </p:nvSpPr>
        <p:spPr>
          <a:xfrm>
            <a:off x="147141" y="5959355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483366" y="2469921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29" idx="0"/>
            <a:endCxn id="6" idx="1"/>
          </p:cNvCxnSpPr>
          <p:nvPr/>
        </p:nvCxnSpPr>
        <p:spPr>
          <a:xfrm flipV="1">
            <a:off x="5139559" y="2813580"/>
            <a:ext cx="1300095" cy="210525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0"/>
            <a:endCxn id="35" idx="1"/>
          </p:cNvCxnSpPr>
          <p:nvPr/>
        </p:nvCxnSpPr>
        <p:spPr>
          <a:xfrm flipV="1">
            <a:off x="6495394" y="2493009"/>
            <a:ext cx="1011060" cy="2974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7168" y="5907024"/>
            <a:ext cx="191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Highly Sensitive not specific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1552" y="4029456"/>
            <a:ext cx="1669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Not sensitive or specific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3760" y="5321808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*not proportional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4224" y="2261616"/>
            <a:ext cx="2434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More balanced, optimizing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D0BD7-89B2-2449-8115-D731674CB44D}"/>
              </a:ext>
            </a:extLst>
          </p:cNvPr>
          <p:cNvSpPr txBox="1"/>
          <p:nvPr/>
        </p:nvSpPr>
        <p:spPr>
          <a:xfrm>
            <a:off x="7594170" y="257271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4FFED9-93ED-5B4D-94A7-D999DE154FD7}"/>
              </a:ext>
            </a:extLst>
          </p:cNvPr>
          <p:cNvSpPr txBox="1"/>
          <p:nvPr/>
        </p:nvSpPr>
        <p:spPr>
          <a:xfrm>
            <a:off x="5111860" y="501886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32AA1-1F92-8843-86A6-B1304578CBCB}"/>
              </a:ext>
            </a:extLst>
          </p:cNvPr>
          <p:cNvSpPr txBox="1"/>
          <p:nvPr/>
        </p:nvSpPr>
        <p:spPr>
          <a:xfrm>
            <a:off x="6305228" y="291109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.5, .66</a:t>
            </a:r>
          </a:p>
        </p:txBody>
      </p:sp>
    </p:spTree>
    <p:extLst>
      <p:ext uri="{BB962C8B-B14F-4D97-AF65-F5344CB8AC3E}">
        <p14:creationId xmlns:p14="http://schemas.microsoft.com/office/powerpoint/2010/main" val="2650005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Conceptually ROC &amp; AUC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31" y="2216632"/>
            <a:ext cx="3443189" cy="2607614"/>
            <a:chOff x="5060731" y="2468880"/>
            <a:chExt cx="3443189" cy="2607614"/>
          </a:xfrm>
        </p:grpSpPr>
        <p:grpSp>
          <p:nvGrpSpPr>
            <p:cNvPr id="16" name="Group 15"/>
            <p:cNvGrpSpPr/>
            <p:nvPr/>
          </p:nvGrpSpPr>
          <p:grpSpPr>
            <a:xfrm>
              <a:off x="5114334" y="2468880"/>
              <a:ext cx="3389586" cy="2550861"/>
              <a:chOff x="725214" y="3108960"/>
              <a:chExt cx="3389586" cy="255086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40979" y="3108960"/>
                <a:ext cx="0" cy="251933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25214" y="5659821"/>
                <a:ext cx="338958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740979" y="3236976"/>
                <a:ext cx="2422845" cy="2422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416566" y="2790492"/>
              <a:ext cx="157655" cy="157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60731" y="4918838"/>
              <a:ext cx="157655" cy="15765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83366" y="2469921"/>
              <a:ext cx="157655" cy="1576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29" idx="0"/>
              <a:endCxn id="6" idx="1"/>
            </p:cNvCxnSpPr>
            <p:nvPr/>
          </p:nvCxnSpPr>
          <p:spPr>
            <a:xfrm flipV="1">
              <a:off x="5139559" y="2813580"/>
              <a:ext cx="1300095" cy="210525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0"/>
              <a:endCxn id="35" idx="1"/>
            </p:cNvCxnSpPr>
            <p:nvPr/>
          </p:nvCxnSpPr>
          <p:spPr>
            <a:xfrm flipV="1">
              <a:off x="6495394" y="2493009"/>
              <a:ext cx="1011060" cy="29748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56690" y="3153104"/>
            <a:ext cx="34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 Line: flipping a coin 50/50</a:t>
            </a:r>
          </a:p>
        </p:txBody>
      </p:sp>
      <p:cxnSp>
        <p:nvCxnSpPr>
          <p:cNvPr id="20" name="Curved Connector 19"/>
          <p:cNvCxnSpPr>
            <a:stCxn id="13" idx="1"/>
          </p:cNvCxnSpPr>
          <p:nvPr/>
        </p:nvCxnSpPr>
        <p:spPr>
          <a:xfrm rot="10800000">
            <a:off x="3216166" y="2648660"/>
            <a:ext cx="1040524" cy="689111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14497" y="3636578"/>
            <a:ext cx="43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“lift” better than random chance w/different cutoffs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2617076" y="2490952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1933903" y="3132083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>
            <a:off x="2822029" y="2790498"/>
            <a:ext cx="1492469" cy="1169247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7" idx="1"/>
          </p:cNvCxnSpPr>
          <p:nvPr/>
        </p:nvCxnSpPr>
        <p:spPr>
          <a:xfrm rot="10800000">
            <a:off x="2207173" y="3452648"/>
            <a:ext cx="2107325" cy="507096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binary classification the AUC (area under the curve) is a KPI</a:t>
            </a:r>
          </a:p>
        </p:txBody>
      </p:sp>
    </p:spTree>
    <p:extLst>
      <p:ext uri="{BB962C8B-B14F-4D97-AF65-F5344CB8AC3E}">
        <p14:creationId xmlns:p14="http://schemas.microsoft.com/office/powerpoint/2010/main" val="1376655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:a16="http://schemas.microsoft.com/office/drawing/2014/main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17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2178418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7408513"/>
              </p:ext>
            </p:extLst>
          </p:nvPr>
        </p:nvGraphicFramePr>
        <p:xfrm>
          <a:off x="189186" y="1371600"/>
          <a:ext cx="8639504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 you would likely make an ensemble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685B8-6D35-0545-82C6-0A4ECB1B6D5C}"/>
              </a:ext>
            </a:extLst>
          </p:cNvPr>
          <p:cNvSpPr txBox="1"/>
          <p:nvPr/>
        </p:nvSpPr>
        <p:spPr>
          <a:xfrm>
            <a:off x="3874576" y="1270861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Male/Female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DBCB7-E410-1045-88E3-7D04B616EECD}"/>
              </a:ext>
            </a:extLst>
          </p:cNvPr>
          <p:cNvSpPr txBox="1"/>
          <p:nvPr/>
        </p:nvSpPr>
        <p:spPr>
          <a:xfrm>
            <a:off x="5576807" y="5204848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Height, </a:t>
            </a:r>
            <a:r>
              <a:rPr lang="en-US" dirty="0" err="1"/>
              <a:t>wgt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6B7D8-B671-C847-854C-DF8BCA7C3A1C}"/>
              </a:ext>
            </a:extLst>
          </p:cNvPr>
          <p:cNvSpPr txBox="1"/>
          <p:nvPr/>
        </p:nvSpPr>
        <p:spPr>
          <a:xfrm>
            <a:off x="1172705" y="5248761"/>
            <a:ext cx="28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 notes “patient exhibits…”</a:t>
            </a:r>
          </a:p>
        </p:txBody>
      </p:sp>
    </p:spTree>
    <p:extLst>
      <p:ext uri="{BB962C8B-B14F-4D97-AF65-F5344CB8AC3E}">
        <p14:creationId xmlns:p14="http://schemas.microsoft.com/office/powerpoint/2010/main" val="937886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F_ElasticNetExample_ensemble.R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026" name="Picture 2" descr="Image result for ensemble model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14" y="1296714"/>
            <a:ext cx="4264573" cy="42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061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07" y="1686910"/>
            <a:ext cx="5430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 your ethics reflection paper </a:t>
            </a:r>
            <a:r>
              <a:rPr lang="en-US" i="1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clickbait classifier with “all_3k_headlines.csv”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007" y="3389586"/>
            <a:ext cx="8671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for the final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may handwrite a notecard as a refresher, no phones, books </a:t>
            </a:r>
            <a:r>
              <a:rPr lang="en-US" dirty="0" err="1"/>
              <a:t>etc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Sections: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30 multiple choice ; 2pts </a:t>
            </a:r>
            <a:r>
              <a:rPr lang="en-US" dirty="0" err="1"/>
              <a:t>ea</a:t>
            </a:r>
            <a:r>
              <a:rPr lang="en-US" dirty="0"/>
              <a:t>  = 60pts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 short response (1-2 sentences);  5pts </a:t>
            </a:r>
            <a:r>
              <a:rPr lang="en-US" dirty="0" err="1"/>
              <a:t>ea</a:t>
            </a:r>
            <a:r>
              <a:rPr lang="en-US" dirty="0"/>
              <a:t> = 20pts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 Code review sections (code is done, you explain steps being taken) = 20pts</a:t>
            </a:r>
          </a:p>
        </p:txBody>
      </p:sp>
    </p:spTree>
    <p:extLst>
      <p:ext uri="{BB962C8B-B14F-4D97-AF65-F5344CB8AC3E}">
        <p14:creationId xmlns:p14="http://schemas.microsoft.com/office/powerpoint/2010/main" val="134386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403069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074582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304498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403069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074582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40745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 regression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73180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149814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403069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750858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We will use simple accuracy but there are other KPI covered in more traditional ML courses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074582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40745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 regression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73180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6654</TotalTime>
  <Words>2607</Words>
  <Application>Microsoft Macintosh PowerPoint</Application>
  <PresentationFormat>On-screen Show (4:3)</PresentationFormat>
  <Paragraphs>651</Paragraphs>
  <Slides>52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Franklin Gothic Book</vt:lpstr>
      <vt:lpstr>Open Sans</vt:lpstr>
      <vt:lpstr>Symbol</vt:lpstr>
      <vt:lpstr>Wingdings 2</vt:lpstr>
      <vt:lpstr>1_Office Theme</vt:lpstr>
      <vt:lpstr>GSERM: Text Mining &amp; NLP ElasticNet Regression</vt:lpstr>
      <vt:lpstr>Agenda – all times are suggested</vt:lpstr>
      <vt:lpstr>Supervised Learning</vt:lpstr>
      <vt:lpstr>Modeling Process</vt:lpstr>
      <vt:lpstr>Modeling Process</vt:lpstr>
      <vt:lpstr>Modeling Process</vt:lpstr>
      <vt:lpstr>Modeling Process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PowerPoint Presentation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Let’s Practice</vt:lpstr>
      <vt:lpstr>PowerPoint Presentation</vt:lpstr>
      <vt:lpstr>Linear Regression</vt:lpstr>
      <vt:lpstr>Minimizing the Sum of Ordinary Least Squared Errors</vt:lpstr>
      <vt:lpstr>Big Errors</vt:lpstr>
      <vt:lpstr>So what is really going on?</vt:lpstr>
      <vt:lpstr>Open B_Regression_v1.R</vt:lpstr>
      <vt:lpstr>Highlights of a fit summary</vt:lpstr>
      <vt:lpstr>Highlights of a fit summary</vt:lpstr>
      <vt:lpstr>Highlights of a fit summary</vt:lpstr>
      <vt:lpstr>Open C_lm_for classes.R</vt:lpstr>
      <vt:lpstr>Step 1: Logistic Response Function</vt:lpstr>
      <vt:lpstr>Logistic Regression</vt:lpstr>
      <vt:lpstr>A binary relationship between carat and price</vt:lpstr>
      <vt:lpstr>A binary relationship between carat and price</vt:lpstr>
      <vt:lpstr>PowerPoint Presentation</vt:lpstr>
      <vt:lpstr>NCAA Classification Madness</vt:lpstr>
      <vt:lpstr>My friend Mandy is next level.</vt:lpstr>
      <vt:lpstr>D_fullyMarchMadnessREVISED.R</vt:lpstr>
      <vt:lpstr>Agenda – all times are suggested</vt:lpstr>
      <vt:lpstr>Applying these concepts to text</vt:lpstr>
      <vt:lpstr>Hospital Readmissions is a problem</vt:lpstr>
      <vt:lpstr>Ridge Regression</vt:lpstr>
      <vt:lpstr>Lasso Regression</vt:lpstr>
      <vt:lpstr>Lasso/Ridge Regression slide</vt:lpstr>
      <vt:lpstr>Matrix Matching</vt:lpstr>
      <vt:lpstr>The confusion matrix</vt:lpstr>
      <vt:lpstr>The confusion matrix</vt:lpstr>
      <vt:lpstr>True/False Positive Rates</vt:lpstr>
      <vt:lpstr>Plotting the different cutoff thresholds</vt:lpstr>
      <vt:lpstr>Conceptually ROC &amp; AUC</vt:lpstr>
      <vt:lpstr>E_ElasticNetExample.R</vt:lpstr>
      <vt:lpstr>In reality you would likely make an ensemble</vt:lpstr>
      <vt:lpstr>F_ElasticNetExample_ensemble.R</vt:lpstr>
      <vt:lpstr>Lab/Homework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401</cp:revision>
  <dcterms:created xsi:type="dcterms:W3CDTF">2018-05-23T17:24:59Z</dcterms:created>
  <dcterms:modified xsi:type="dcterms:W3CDTF">2020-01-15T22:37:40Z</dcterms:modified>
</cp:coreProperties>
</file>