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593" r:id="rId2"/>
    <p:sldId id="815" r:id="rId3"/>
    <p:sldId id="678" r:id="rId4"/>
    <p:sldId id="752" r:id="rId5"/>
    <p:sldId id="804" r:id="rId6"/>
    <p:sldId id="751" r:id="rId7"/>
    <p:sldId id="754" r:id="rId8"/>
    <p:sldId id="755" r:id="rId9"/>
    <p:sldId id="814" r:id="rId10"/>
    <p:sldId id="756" r:id="rId11"/>
    <p:sldId id="757" r:id="rId12"/>
    <p:sldId id="758" r:id="rId13"/>
    <p:sldId id="759" r:id="rId14"/>
    <p:sldId id="760" r:id="rId15"/>
    <p:sldId id="679" r:id="rId16"/>
    <p:sldId id="681" r:id="rId17"/>
    <p:sldId id="761" r:id="rId18"/>
    <p:sldId id="682" r:id="rId19"/>
    <p:sldId id="762" r:id="rId20"/>
    <p:sldId id="684" r:id="rId21"/>
    <p:sldId id="764" r:id="rId22"/>
    <p:sldId id="765" r:id="rId23"/>
    <p:sldId id="763" r:id="rId24"/>
    <p:sldId id="766" r:id="rId25"/>
    <p:sldId id="768" r:id="rId26"/>
    <p:sldId id="769" r:id="rId27"/>
    <p:sldId id="770" r:id="rId28"/>
    <p:sldId id="685" r:id="rId29"/>
    <p:sldId id="771" r:id="rId30"/>
    <p:sldId id="816" r:id="rId31"/>
    <p:sldId id="773" r:id="rId32"/>
    <p:sldId id="817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800" r:id="rId42"/>
    <p:sldId id="801" r:id="rId43"/>
    <p:sldId id="802" r:id="rId44"/>
    <p:sldId id="803" r:id="rId45"/>
    <p:sldId id="783" r:id="rId46"/>
    <p:sldId id="784" r:id="rId47"/>
    <p:sldId id="786" r:id="rId48"/>
    <p:sldId id="787" r:id="rId49"/>
    <p:sldId id="788" r:id="rId50"/>
    <p:sldId id="789" r:id="rId51"/>
    <p:sldId id="733" r:id="rId52"/>
    <p:sldId id="790" r:id="rId53"/>
    <p:sldId id="792" r:id="rId54"/>
    <p:sldId id="793" r:id="rId55"/>
    <p:sldId id="794" r:id="rId56"/>
    <p:sldId id="797" r:id="rId57"/>
    <p:sldId id="796" r:id="rId58"/>
    <p:sldId id="795" r:id="rId59"/>
    <p:sldId id="791" r:id="rId60"/>
    <p:sldId id="798" r:id="rId61"/>
    <p:sldId id="818" r:id="rId62"/>
    <p:sldId id="808" r:id="rId63"/>
    <p:sldId id="813" r:id="rId64"/>
    <p:sldId id="809" r:id="rId65"/>
    <p:sldId id="810" r:id="rId66"/>
    <p:sldId id="811" r:id="rId67"/>
    <p:sldId id="81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35" autoAdjust="0"/>
  </p:normalViewPr>
  <p:slideViewPr>
    <p:cSldViewPr snapToGrid="0">
      <p:cViewPr varScale="1">
        <p:scale>
          <a:sx n="95" d="100"/>
          <a:sy n="95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Zipf'sExpected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0.32</c:v>
                </c:pt>
                <c:pt idx="1">
                  <c:v>0.16</c:v>
                </c:pt>
                <c:pt idx="2">
                  <c:v>0.10666666666666667</c:v>
                </c:pt>
                <c:pt idx="3">
                  <c:v>0.08</c:v>
                </c:pt>
                <c:pt idx="4">
                  <c:v>6.4000000000000001E-2</c:v>
                </c:pt>
                <c:pt idx="5">
                  <c:v>5.3333333333333337E-2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1/13/20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Common TM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716283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98" y="1763183"/>
            <a:ext cx="2961452" cy="16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484206"/>
              </p:ext>
            </p:extLst>
          </p:nvPr>
        </p:nvGraphicFramePr>
        <p:xfrm>
          <a:off x="364067" y="1111050"/>
          <a:ext cx="8415866" cy="408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733506"/>
              </p:ext>
            </p:extLst>
          </p:nvPr>
        </p:nvGraphicFramePr>
        <p:xfrm>
          <a:off x="285135" y="1624780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222970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044273"/>
              </p:ext>
            </p:extLst>
          </p:nvPr>
        </p:nvGraphicFramePr>
        <p:xfrm>
          <a:off x="4571999" y="1655465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222970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322335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322335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3" y="5324520"/>
            <a:ext cx="8784167" cy="616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0573"/>
              </p:ext>
            </p:extLst>
          </p:nvPr>
        </p:nvGraphicFramePr>
        <p:xfrm>
          <a:off x="0" y="19943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505012"/>
              </p:ext>
            </p:extLst>
          </p:nvPr>
        </p:nvGraphicFramePr>
        <p:xfrm>
          <a:off x="4572000" y="21362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5B208-7BF4-4D83-84BC-616DCCF96F9A}"/>
              </a:ext>
            </a:extLst>
          </p:cNvPr>
          <p:cNvSpPr txBox="1"/>
          <p:nvPr/>
        </p:nvSpPr>
        <p:spPr>
          <a:xfrm>
            <a:off x="628650" y="1504335"/>
            <a:ext cx="783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frequency of a word is inversely related to its rank in a word frequency matrix.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B_Associations_Dendrogram_WordNetworks.R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86600" y="5532798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similar to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3107117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722529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B_Associations_Dendrogram_WordNetworks.R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8" y="5654272"/>
            <a:ext cx="67695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7969660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498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B5EF2F-FF80-494A-A0D1-F2D3D3C883DB}"/>
              </a:ext>
            </a:extLst>
          </p:cNvPr>
          <p:cNvSpPr/>
          <p:nvPr/>
        </p:nvSpPr>
        <p:spPr>
          <a:xfrm>
            <a:off x="179913" y="5349162"/>
            <a:ext cx="8784167" cy="591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thealetrail</a:t>
            </a:r>
            <a:r>
              <a:rPr lang="en-US" sz="1400" dirty="0"/>
              <a:t>” is NOT frequent within the corpus.  Instead given a search term “</a:t>
            </a:r>
            <a:r>
              <a:rPr lang="en-US" sz="1400" dirty="0" err="1"/>
              <a:t>brewdog</a:t>
            </a:r>
            <a:r>
              <a:rPr lang="en-US" sz="1400" dirty="0"/>
              <a:t>” it is highly </a:t>
            </a:r>
            <a:r>
              <a:rPr lang="en-US" sz="1400" i="1" dirty="0"/>
              <a:t>associated</a:t>
            </a:r>
            <a:r>
              <a:rPr lang="en-US" sz="1400" dirty="0"/>
              <a:t>.  “</a:t>
            </a:r>
            <a:r>
              <a:rPr lang="en-US" sz="1400" dirty="0" err="1"/>
              <a:t>thealetrail</a:t>
            </a:r>
            <a:r>
              <a:rPr lang="en-US" sz="1400" dirty="0"/>
              <a:t>” in the context of “</a:t>
            </a:r>
            <a:r>
              <a:rPr lang="en-US" sz="1400" dirty="0" err="1"/>
              <a:t>brewdog</a:t>
            </a:r>
            <a:r>
              <a:rPr lang="en-US" sz="1400" dirty="0"/>
              <a:t>” is frequently associated but still seldom used in the grander context.</a:t>
            </a:r>
          </a:p>
        </p:txBody>
      </p: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6490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EC10D-BA36-46F0-9B26-B7041C9D73F1}"/>
              </a:ext>
            </a:extLst>
          </p:cNvPr>
          <p:cNvSpPr/>
          <p:nvPr/>
        </p:nvSpPr>
        <p:spPr>
          <a:xfrm>
            <a:off x="2514600" y="232308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FAC6F-EF38-48BA-860E-5A21249ABE98}"/>
              </a:ext>
            </a:extLst>
          </p:cNvPr>
          <p:cNvSpPr/>
          <p:nvPr/>
        </p:nvSpPr>
        <p:spPr>
          <a:xfrm>
            <a:off x="2514600" y="195408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9741"/>
              </p:ext>
            </p:extLst>
          </p:nvPr>
        </p:nvGraphicFramePr>
        <p:xfrm>
          <a:off x="2686050" y="2538389"/>
          <a:ext cx="37719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7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 (in)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81012F0F-BB26-479E-89B7-89A1CF7DC8BD}"/>
              </a:ext>
            </a:extLst>
          </p:cNvPr>
          <p:cNvSpPr/>
          <p:nvPr/>
        </p:nvSpPr>
        <p:spPr>
          <a:xfrm>
            <a:off x="179913" y="5643716"/>
            <a:ext cx="8784167" cy="296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 two are most similar?  What approximate value would “connect” the two?</a:t>
            </a:r>
          </a:p>
        </p:txBody>
      </p:sp>
    </p:spTree>
    <p:extLst>
      <p:ext uri="{BB962C8B-B14F-4D97-AF65-F5344CB8AC3E}">
        <p14:creationId xmlns:p14="http://schemas.microsoft.com/office/powerpoint/2010/main" val="68820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40F18D-38DC-4DA2-9A3A-80D0075E556D}"/>
              </a:ext>
            </a:extLst>
          </p:cNvPr>
          <p:cNvGrpSpPr/>
          <p:nvPr/>
        </p:nvGrpSpPr>
        <p:grpSpPr>
          <a:xfrm>
            <a:off x="2514600" y="1128174"/>
            <a:ext cx="4114800" cy="4750503"/>
            <a:chOff x="4660900" y="1128174"/>
            <a:chExt cx="4114800" cy="47505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97406C-DFBC-4F87-B64C-5BFAB29DF079}"/>
                </a:ext>
              </a:extLst>
            </p:cNvPr>
            <p:cNvSpPr/>
            <p:nvPr/>
          </p:nvSpPr>
          <p:spPr>
            <a:xfrm>
              <a:off x="4660900" y="1497176"/>
              <a:ext cx="4114800" cy="4381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marL="114300" lvl="1" indent="-114300">
                <a:spcBef>
                  <a:spcPts val="600"/>
                </a:spcBef>
                <a:buSzPct val="100000"/>
                <a:buFont typeface="Arial"/>
                <a:buChar char="•"/>
              </a:pP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E6A673-DE2C-4210-A54A-DC994611B17B}"/>
                </a:ext>
              </a:extLst>
            </p:cNvPr>
            <p:cNvSpPr/>
            <p:nvPr/>
          </p:nvSpPr>
          <p:spPr>
            <a:xfrm>
              <a:off x="4660900" y="1128174"/>
              <a:ext cx="4114800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Rainfall Data as a Dendrogram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FC863D7-E617-4659-9D8A-5FABFA4A07BF}"/>
                </a:ext>
              </a:extLst>
            </p:cNvPr>
            <p:cNvGrpSpPr/>
            <p:nvPr/>
          </p:nvGrpSpPr>
          <p:grpSpPr>
            <a:xfrm>
              <a:off x="5255809" y="1706449"/>
              <a:ext cx="2924981" cy="2967580"/>
              <a:chOff x="5846529" y="2604459"/>
              <a:chExt cx="2924981" cy="296758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D650F-D200-4398-957F-57CC08202615}"/>
                  </a:ext>
                </a:extLst>
              </p:cNvPr>
              <p:cNvSpPr txBox="1"/>
              <p:nvPr/>
            </p:nvSpPr>
            <p:spPr>
              <a:xfrm rot="5400000">
                <a:off x="5918018" y="4852106"/>
                <a:ext cx="827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Boston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F3D48-AD55-4711-98A2-828AF2F18BB7}"/>
                  </a:ext>
                </a:extLst>
              </p:cNvPr>
              <p:cNvSpPr txBox="1"/>
              <p:nvPr/>
            </p:nvSpPr>
            <p:spPr>
              <a:xfrm rot="5400000">
                <a:off x="6823312" y="4924585"/>
                <a:ext cx="9563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Portland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D15AC0-0BF8-4BAC-8A1F-77E63D3E5E5E}"/>
                  </a:ext>
                </a:extLst>
              </p:cNvPr>
              <p:cNvSpPr txBox="1"/>
              <p:nvPr/>
            </p:nvSpPr>
            <p:spPr>
              <a:xfrm rot="5400000">
                <a:off x="7918767" y="4410664"/>
                <a:ext cx="1366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C2835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New Orleans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59CF335-AD1C-454F-97A3-11B303409528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V="1">
                <a:off x="6331769" y="3822584"/>
                <a:ext cx="507131" cy="785049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74B7F5C-A0F0-4DA9-B65F-D466B9BF7E2D}"/>
                  </a:ext>
                </a:extLst>
              </p:cNvPr>
              <p:cNvCxnSpPr>
                <a:stCxn id="27" idx="1"/>
              </p:cNvCxnSpPr>
              <p:nvPr/>
            </p:nvCxnSpPr>
            <p:spPr>
              <a:xfrm flipH="1" flipV="1">
                <a:off x="6838901" y="3822585"/>
                <a:ext cx="462588" cy="79310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B800819-C322-49A6-80D6-C36B6D86CDE3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7470766" y="2735264"/>
                <a:ext cx="1131467" cy="1161212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C786E0-4C47-4A43-9B51-E0BFCDC8C628}"/>
                  </a:ext>
                </a:extLst>
              </p:cNvPr>
              <p:cNvCxnSpPr/>
              <p:nvPr/>
            </p:nvCxnSpPr>
            <p:spPr>
              <a:xfrm flipV="1">
                <a:off x="6838900" y="2735264"/>
                <a:ext cx="631866" cy="108732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A89C0DF-0B8F-4EFD-909E-70EDD00D765D}"/>
                  </a:ext>
                </a:extLst>
              </p:cNvPr>
              <p:cNvCxnSpPr/>
              <p:nvPr/>
            </p:nvCxnSpPr>
            <p:spPr>
              <a:xfrm flipV="1">
                <a:off x="5944228" y="2735264"/>
                <a:ext cx="0" cy="1880421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2C0F779-1EF3-45FB-BBE4-336B5AC2B2C0}"/>
                  </a:ext>
                </a:extLst>
              </p:cNvPr>
              <p:cNvCxnSpPr/>
              <p:nvPr/>
            </p:nvCxnSpPr>
            <p:spPr>
              <a:xfrm>
                <a:off x="5846529" y="273526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E059EA0-D32B-47D3-A834-27E63151EC4A}"/>
                  </a:ext>
                </a:extLst>
              </p:cNvPr>
              <p:cNvCxnSpPr/>
              <p:nvPr/>
            </p:nvCxnSpPr>
            <p:spPr>
              <a:xfrm>
                <a:off x="5846529" y="382845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CA6445-8623-4C2C-9BE8-9E22F8284B8E}"/>
                  </a:ext>
                </a:extLst>
              </p:cNvPr>
              <p:cNvSpPr txBox="1"/>
              <p:nvPr/>
            </p:nvSpPr>
            <p:spPr>
              <a:xfrm>
                <a:off x="5953048" y="3691779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44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FF05DC-D840-4D92-B3CB-395B42AF6689}"/>
                  </a:ext>
                </a:extLst>
              </p:cNvPr>
              <p:cNvSpPr txBox="1"/>
              <p:nvPr/>
            </p:nvSpPr>
            <p:spPr>
              <a:xfrm>
                <a:off x="5958588" y="2604459"/>
                <a:ext cx="3353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63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E5F1E5-302B-4125-9DFA-549BF3D63329}"/>
                </a:ext>
              </a:extLst>
            </p:cNvPr>
            <p:cNvSpPr txBox="1"/>
            <p:nvPr/>
          </p:nvSpPr>
          <p:spPr>
            <a:xfrm>
              <a:off x="4896751" y="5077411"/>
              <a:ext cx="3643099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 &amp; Portland are a cluster at height ~44, losing precision to create the cluster.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03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488C7-5828-42B9-B9EA-E3E1326F4AA7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Visualizes hierarchical data.  For text, the frequency distances are calculated to create the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object.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EC10D-BA36-46F0-9B26-B7041C9D73F1}"/>
              </a:ext>
            </a:extLst>
          </p:cNvPr>
          <p:cNvSpPr/>
          <p:nvPr/>
        </p:nvSpPr>
        <p:spPr>
          <a:xfrm>
            <a:off x="365760" y="1497177"/>
            <a:ext cx="4114800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31768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FAC6F-EF38-48BA-860E-5A21249ABE98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89846"/>
              </p:ext>
            </p:extLst>
          </p:nvPr>
        </p:nvGraphicFramePr>
        <p:xfrm>
          <a:off x="743136" y="2226262"/>
          <a:ext cx="31862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1FC863D7-E617-4659-9D8A-5FABFA4A07BF}"/>
              </a:ext>
            </a:extLst>
          </p:cNvPr>
          <p:cNvGrpSpPr/>
          <p:nvPr/>
        </p:nvGrpSpPr>
        <p:grpSpPr>
          <a:xfrm>
            <a:off x="5255809" y="1706449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3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43815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B539A-F57E-4022-A051-60008C85B04B}"/>
              </a:ext>
            </a:extLst>
          </p:cNvPr>
          <p:cNvSpPr/>
          <p:nvPr/>
        </p:nvSpPr>
        <p:spPr>
          <a:xfrm>
            <a:off x="365760" y="1493934"/>
            <a:ext cx="4114800" cy="438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Reduces information much like average is a reduction of many observations’ values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sz="1600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Word clusters emerge often showing related terms/phrases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 used to construct the word cluster.  Put another way, term A &amp; term B have similar freq. distances &amp; are considered a cluster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A96B2-C9E8-4690-9E7E-137E9BECBA01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Keep in Mind a Dendrogram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C863D7-E617-4659-9D8A-5FABFA4A07BF}"/>
              </a:ext>
            </a:extLst>
          </p:cNvPr>
          <p:cNvGrpSpPr/>
          <p:nvPr/>
        </p:nvGrpSpPr>
        <p:grpSpPr>
          <a:xfrm>
            <a:off x="5255809" y="2089907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8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default is to use the Euclidean distance although others i.e. Manhattan can be explored.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24" y="2914643"/>
            <a:ext cx="4632433" cy="139771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D3EA9E-5A03-4B56-86D7-1344B3C9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6" y="2109395"/>
            <a:ext cx="4162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 is a symmetrical matrix of distances (1/2) is blank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redundant.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130039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3203057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3500431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36312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243614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273351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80CD4-B12A-46A0-A59F-9D79F8DCD3E9}"/>
              </a:ext>
            </a:extLst>
          </p:cNvPr>
          <p:cNvSpPr/>
          <p:nvPr/>
        </p:nvSpPr>
        <p:spPr>
          <a:xfrm>
            <a:off x="722671" y="3544887"/>
            <a:ext cx="6592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Tweet1: </a:t>
            </a:r>
            <a:r>
              <a:rPr lang="en-US" dirty="0"/>
              <a:t>“thealetrail” = 1; “lost” = 3; (3-1) = 2</a:t>
            </a:r>
          </a:p>
          <a:p>
            <a:r>
              <a:rPr lang="en-US" b="1" dirty="0"/>
              <a:t>Tweet2: </a:t>
            </a: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= 0; “lost” = 0; (0-0) = 0</a:t>
            </a:r>
          </a:p>
          <a:p>
            <a:r>
              <a:rPr lang="en-US" b="1" dirty="0"/>
              <a:t>Tweet3</a:t>
            </a:r>
            <a:r>
              <a:rPr lang="en-US" dirty="0"/>
              <a:t>: “</a:t>
            </a:r>
            <a:r>
              <a:rPr lang="en-US" dirty="0" err="1"/>
              <a:t>thealetrail</a:t>
            </a:r>
            <a:r>
              <a:rPr lang="en-US" dirty="0"/>
              <a:t>” = 2; “lost” = 0; (2-0) = 2</a:t>
            </a:r>
          </a:p>
          <a:p>
            <a:endParaRPr lang="en-US" dirty="0"/>
          </a:p>
          <a:p>
            <a:r>
              <a:rPr lang="en-US" b="1" dirty="0"/>
              <a:t>Calculation:</a:t>
            </a:r>
          </a:p>
          <a:p>
            <a:r>
              <a:rPr lang="en-US" dirty="0"/>
              <a:t>sqrt(2) + </a:t>
            </a:r>
            <a:r>
              <a:rPr lang="en-US" dirty="0" err="1"/>
              <a:t>sqrt</a:t>
            </a:r>
            <a:r>
              <a:rPr lang="en-US" dirty="0"/>
              <a:t>(0) + </a:t>
            </a:r>
            <a:r>
              <a:rPr lang="en-US" dirty="0" err="1"/>
              <a:t>sqrt</a:t>
            </a:r>
            <a:r>
              <a:rPr lang="en-US" dirty="0"/>
              <a:t>(2) = 1.41 + 0 + 1.41 = 2.82</a:t>
            </a:r>
          </a:p>
        </p:txBody>
      </p:sp>
      <p:sp>
        <p:nvSpPr>
          <p:cNvPr id="7" name="Oval 6"/>
          <p:cNvSpPr/>
          <p:nvPr/>
        </p:nvSpPr>
        <p:spPr>
          <a:xfrm>
            <a:off x="7504387" y="2948151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8" idx="6"/>
            <a:endCxn id="7" idx="4"/>
          </p:cNvCxnSpPr>
          <p:nvPr/>
        </p:nvCxnSpPr>
        <p:spPr>
          <a:xfrm flipV="1">
            <a:off x="5733394" y="3326524"/>
            <a:ext cx="2314904" cy="180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645573" y="4945117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2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8CC223-FEE8-4103-90AC-A6CC1BDF351C}"/>
              </a:ext>
            </a:extLst>
          </p:cNvPr>
          <p:cNvSpPr/>
          <p:nvPr/>
        </p:nvSpPr>
        <p:spPr>
          <a:xfrm>
            <a:off x="512916" y="3064577"/>
            <a:ext cx="8118168" cy="25006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174293"/>
            <a:ext cx="8118168" cy="1804881"/>
            <a:chOff x="-1520190" y="1128174"/>
            <a:chExt cx="8118168" cy="18048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143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8134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163161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195436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225173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CD855-1E9B-4B8E-8D79-CDE688C9C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048" y="3271587"/>
            <a:ext cx="5049725" cy="2322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013434-F25C-4C0C-ABE7-9D1E05E85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44" y="3235997"/>
            <a:ext cx="2095500" cy="40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20262" y="563054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Lost luggage has low distances meaning they are together a lot.  Thus lower is smaller distances.</a:t>
            </a:r>
          </a:p>
        </p:txBody>
      </p:sp>
    </p:spTree>
    <p:extLst>
      <p:ext uri="{BB962C8B-B14F-4D97-AF65-F5344CB8AC3E}">
        <p14:creationId xmlns:p14="http://schemas.microsoft.com/office/powerpoint/2010/main" val="745930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/>
              <a:t>B_Associations_Dendrogram_WordNetworks.R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3C996D-351A-43BF-A702-6FD7D909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 descr="Image result for going back meme">
            <a:extLst>
              <a:ext uri="{FF2B5EF4-FFF2-40B4-BE49-F238E27FC236}">
                <a16:creationId xmlns:a16="http://schemas.microsoft.com/office/drawing/2014/main" id="{730B51A6-948A-4318-92F8-7466BD62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657350"/>
            <a:ext cx="4219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770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D46C0-8E38-4AF9-91A2-C689E49D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B1280-9F0B-4734-877D-4543DC2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Networks…Social Network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16D7-7888-4F45-A1B0-1C20F6AB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FCAD-13C0-46BA-8BB3-D4DF932DC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2" y="1072056"/>
            <a:ext cx="5092866" cy="465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5725136"/>
            <a:ext cx="811924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hard to interpret, what terms are associated with the initial string at varying degrees of separation. 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Ie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associations of associations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45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552522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/>
        </p:nvGraphicFramePr>
        <p:xfrm>
          <a:off x="5962071" y="284434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478589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844349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464118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365182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3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0A2C0-2F79-4BE6-A8AF-9D639D6D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05BFB-6AF4-49B0-A5E2-D24E36A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Break!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66B5-A460-4AD1-84C6-3BA32767F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224D-1655-4A64-B17E-366FD2B8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 descr="Image result for take a break meme">
            <a:extLst>
              <a:ext uri="{FF2B5EF4-FFF2-40B4-BE49-F238E27FC236}">
                <a16:creationId xmlns:a16="http://schemas.microsoft.com/office/drawing/2014/main" id="{A4C288B1-0386-4337-9697-0CD68186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8" y="1817687"/>
            <a:ext cx="4910842" cy="32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AE9F0-F985-425A-B35E-8D5C78140C9B}"/>
              </a:ext>
            </a:extLst>
          </p:cNvPr>
          <p:cNvSpPr txBox="1"/>
          <p:nvPr/>
        </p:nvSpPr>
        <p:spPr>
          <a:xfrm>
            <a:off x="5230762" y="1753670"/>
            <a:ext cx="365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practice build a frequency </a:t>
            </a:r>
            <a:r>
              <a:rPr lang="en-US" dirty="0" err="1"/>
              <a:t>barplot</a:t>
            </a:r>
            <a:r>
              <a:rPr lang="en-US" dirty="0"/>
              <a:t> with the “beer.csv”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associations with “zombie” in “beer.csv”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dendrogram to identify any phrases in “beer.csv”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6264" y="4335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6434" y="4713882"/>
            <a:ext cx="32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 break, get some coffee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6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974738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2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6814546" y="52225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5677838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265683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670332"/>
            <a:ext cx="8828688" cy="34080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6121" y="105299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76817"/>
              </p:ext>
            </p:extLst>
          </p:nvPr>
        </p:nvGraphicFramePr>
        <p:xfrm>
          <a:off x="533464" y="3494946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3258925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4382855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67"/>
              </p:ext>
            </p:extLst>
          </p:nvPr>
        </p:nvGraphicFramePr>
        <p:xfrm>
          <a:off x="6101536" y="3494946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3285201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4256727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23291"/>
              </p:ext>
            </p:extLst>
          </p:nvPr>
        </p:nvGraphicFramePr>
        <p:xfrm>
          <a:off x="5092539" y="3368818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5630"/>
              </p:ext>
            </p:extLst>
          </p:nvPr>
        </p:nvGraphicFramePr>
        <p:xfrm>
          <a:off x="1492746" y="337932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C_SimpleWordCloud.R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2056363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WC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D_d3_wordcloud.R</a:t>
            </a:r>
          </a:p>
        </p:txBody>
      </p: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25804" y="1171402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2" y="174334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52414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them into a single list with individual elements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818113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8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9" y="1660142"/>
            <a:ext cx="3889320" cy="38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5707120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F_ComparisonCloud.R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889255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5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proportional similarities?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a pyramid plot…collapse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333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634030" y="3639590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23520" y="1421907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13" y="112876"/>
            <a:ext cx="8576441" cy="591477"/>
          </a:xfrm>
        </p:spPr>
        <p:txBody>
          <a:bodyPr/>
          <a:lstStyle/>
          <a:p>
            <a:r>
              <a:rPr lang="en-US" dirty="0"/>
              <a:t>Steps for a pyramid plot…ID common tokens &amp; frequency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66" y="1826011"/>
            <a:ext cx="4848225" cy="1114425"/>
          </a:xfrm>
          <a:prstGeom prst="rect">
            <a:avLst/>
          </a:prstGeom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8" y="191017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42" y="412785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41" y="4038931"/>
            <a:ext cx="4867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9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“pyramid plot” of frequencies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46622" y="3094638"/>
            <a:ext cx="48482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5758" y="3089875"/>
            <a:ext cx="4867275" cy="11239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60832" y="3074277"/>
            <a:ext cx="836871" cy="1144753"/>
            <a:chOff x="514446" y="2588556"/>
            <a:chExt cx="1405539" cy="1922633"/>
          </a:xfrm>
        </p:grpSpPr>
        <p:sp>
          <p:nvSpPr>
            <p:cNvPr id="8" name="Freeform 7"/>
            <p:cNvSpPr/>
            <p:nvPr/>
          </p:nvSpPr>
          <p:spPr>
            <a:xfrm>
              <a:off x="875768" y="25885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9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46" y="30768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451506" y="3090042"/>
            <a:ext cx="911397" cy="1144753"/>
            <a:chOff x="6025837" y="2283756"/>
            <a:chExt cx="1530708" cy="1922633"/>
          </a:xfrm>
        </p:grpSpPr>
        <p:sp>
          <p:nvSpPr>
            <p:cNvPr id="10" name="Freeform 9"/>
            <p:cNvSpPr/>
            <p:nvPr/>
          </p:nvSpPr>
          <p:spPr>
            <a:xfrm>
              <a:off x="6025837" y="22837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449" y="27720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Brace 13"/>
          <p:cNvSpPr/>
          <p:nvPr/>
        </p:nvSpPr>
        <p:spPr>
          <a:xfrm>
            <a:off x="5627118" y="1507740"/>
            <a:ext cx="693682" cy="4288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176816" y="1436795"/>
            <a:ext cx="441434" cy="4430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58321" y="11824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329" y="3021724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2674" y="43723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1682" y="5628290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7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G_Pyramid_BarBell_plots.R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479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6496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 : Create Tesco &amp; Carrefour or other corpus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Wordcloud</a:t>
            </a:r>
            <a:r>
              <a:rPr lang="en-US" dirty="0"/>
              <a:t>, </a:t>
            </a:r>
            <a:r>
              <a:rPr lang="en-US" dirty="0" err="1"/>
              <a:t>comparison.cloud</a:t>
            </a:r>
            <a:r>
              <a:rPr lang="en-US" dirty="0"/>
              <a:t>(), </a:t>
            </a:r>
            <a:r>
              <a:rPr lang="en-US" dirty="0" err="1"/>
              <a:t>dendrogram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30Min: Read parts of Chapters 4/5 of Text Mining in Practice w/R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sections &amp; subsections within 4.1, 4.2, 4.3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sections &amp; subsections within 5.1, 5.3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5857</TotalTime>
  <Words>3025</Words>
  <Application>Microsoft Macintosh PowerPoint</Application>
  <PresentationFormat>On-screen Show (4:3)</PresentationFormat>
  <Paragraphs>815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 Unicode MS</vt:lpstr>
      <vt:lpstr>Arial</vt:lpstr>
      <vt:lpstr>Calibri</vt:lpstr>
      <vt:lpstr>Calibri Light</vt:lpstr>
      <vt:lpstr>Consolas</vt:lpstr>
      <vt:lpstr>1_Office Theme</vt:lpstr>
      <vt:lpstr>GSERM: Text Mining &amp; NLP Common TM Visuals</vt:lpstr>
      <vt:lpstr>Agenda – all times are suggested</vt:lpstr>
      <vt:lpstr>PowerPoint Presentation</vt:lpstr>
      <vt:lpstr>Open A_text_organization_REVIEW.R</vt:lpstr>
      <vt:lpstr>Agenda – all times are suggested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</vt:lpstr>
      <vt:lpstr>PowerPoint Presentation</vt:lpstr>
      <vt:lpstr>PowerPoint Presentation</vt:lpstr>
      <vt:lpstr>PowerPoint Presentation</vt:lpstr>
      <vt:lpstr>Back to B_Associations_Dendrogram_WordNetworks.R</vt:lpstr>
      <vt:lpstr>Association is NOT frequency.</vt:lpstr>
      <vt:lpstr>PowerPoint Presentation</vt:lpstr>
      <vt:lpstr>PowerPoint Presentation</vt:lpstr>
      <vt:lpstr>PowerPoint Presentation</vt:lpstr>
      <vt:lpstr>PowerPoint Presentation</vt:lpstr>
      <vt:lpstr>Distance Matrix</vt:lpstr>
      <vt:lpstr>Distance Matrix</vt:lpstr>
      <vt:lpstr>Distance Matrix</vt:lpstr>
      <vt:lpstr>Distance Matrix</vt:lpstr>
      <vt:lpstr>B_Associations_Dendrogram_WordNetworks.R</vt:lpstr>
      <vt:lpstr>Word Networks…Social Network Analysis</vt:lpstr>
      <vt:lpstr>Agenda – all times are suggested</vt:lpstr>
      <vt:lpstr>Break!</vt:lpstr>
      <vt:lpstr>Agenda – all times are suggested</vt:lpstr>
      <vt:lpstr>Unigram Tokenization</vt:lpstr>
      <vt:lpstr>Changing Tokenization Schema</vt:lpstr>
      <vt:lpstr>Changing Tokenization Schema</vt:lpstr>
      <vt:lpstr>What is a word cloud?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C_SimpleWordCloud.R</vt:lpstr>
      <vt:lpstr>C_SimpleWordCloud.R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about disjoint tokens?</vt:lpstr>
      <vt:lpstr>What tokens are in not in common (disjoint)?</vt:lpstr>
      <vt:lpstr>Agenda – all times are suggested</vt:lpstr>
      <vt:lpstr>What about proportional similarities?</vt:lpstr>
      <vt:lpstr>Steps for a pyramid plot…collapse</vt:lpstr>
      <vt:lpstr>Steps for a pyramid plot…ID common tokens &amp; frequency</vt:lpstr>
      <vt:lpstr>Build a “pyramid plot” of frequencies</vt:lpstr>
      <vt:lpstr>Open G_Pyramid_BarBell_plots.R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332</cp:revision>
  <dcterms:created xsi:type="dcterms:W3CDTF">2018-05-23T17:24:59Z</dcterms:created>
  <dcterms:modified xsi:type="dcterms:W3CDTF">2020-01-13T20:28:49Z</dcterms:modified>
</cp:coreProperties>
</file>