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75" r:id="rId2"/>
    <p:sldId id="406" r:id="rId3"/>
    <p:sldId id="287" r:id="rId4"/>
    <p:sldId id="309" r:id="rId5"/>
    <p:sldId id="313" r:id="rId6"/>
    <p:sldId id="315" r:id="rId7"/>
    <p:sldId id="288" r:id="rId8"/>
    <p:sldId id="317" r:id="rId9"/>
    <p:sldId id="314" r:id="rId10"/>
    <p:sldId id="291" r:id="rId11"/>
    <p:sldId id="311" r:id="rId12"/>
    <p:sldId id="282" r:id="rId13"/>
    <p:sldId id="283" r:id="rId14"/>
    <p:sldId id="401" r:id="rId15"/>
    <p:sldId id="402" r:id="rId16"/>
    <p:sldId id="409" r:id="rId17"/>
    <p:sldId id="324" r:id="rId18"/>
    <p:sldId id="284" r:id="rId19"/>
    <p:sldId id="285" r:id="rId20"/>
    <p:sldId id="286" r:id="rId21"/>
    <p:sldId id="294" r:id="rId22"/>
    <p:sldId id="319" r:id="rId23"/>
    <p:sldId id="321" r:id="rId24"/>
    <p:sldId id="396" r:id="rId25"/>
    <p:sldId id="296" r:id="rId26"/>
    <p:sldId id="302" r:id="rId27"/>
    <p:sldId id="325" r:id="rId28"/>
    <p:sldId id="405" r:id="rId29"/>
    <p:sldId id="413" r:id="rId30"/>
    <p:sldId id="414" r:id="rId31"/>
    <p:sldId id="328" r:id="rId32"/>
    <p:sldId id="329" r:id="rId33"/>
    <p:sldId id="330" r:id="rId34"/>
    <p:sldId id="326" r:id="rId35"/>
    <p:sldId id="332" r:id="rId36"/>
    <p:sldId id="323" r:id="rId37"/>
    <p:sldId id="407" r:id="rId38"/>
    <p:sldId id="335" r:id="rId39"/>
    <p:sldId id="337" r:id="rId40"/>
    <p:sldId id="342" r:id="rId41"/>
    <p:sldId id="338" r:id="rId42"/>
    <p:sldId id="410" r:id="rId43"/>
    <p:sldId id="411" r:id="rId44"/>
    <p:sldId id="340" r:id="rId45"/>
    <p:sldId id="336" r:id="rId46"/>
    <p:sldId id="408" r:id="rId47"/>
    <p:sldId id="344" r:id="rId48"/>
    <p:sldId id="345" r:id="rId49"/>
    <p:sldId id="346" r:id="rId50"/>
    <p:sldId id="350" r:id="rId51"/>
    <p:sldId id="34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85442" autoAdjust="0"/>
  </p:normalViewPr>
  <p:slideViewPr>
    <p:cSldViewPr snapToGrid="0">
      <p:cViewPr varScale="1">
        <p:scale>
          <a:sx n="104" d="100"/>
          <a:sy n="104" d="100"/>
        </p:scale>
        <p:origin x="2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082B1-427E-41DB-ABE5-DAB9BFFC394E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09448-722B-41B2-BE86-BF6863A1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3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Level - about 1,800,000 passengers per month</a:t>
            </a:r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Appears to have U-shaped trend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forecasts</a:t>
            </a:r>
            <a:r>
              <a:rPr lang="en-US" baseline="0" dirty="0"/>
              <a:t> in business: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life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Level?</a:t>
            </a:r>
          </a:p>
          <a:p>
            <a:r>
              <a:rPr lang="en-US" dirty="0"/>
              <a:t>Trend?</a:t>
            </a:r>
            <a:r>
              <a:rPr lang="en-US" baseline="0" dirty="0"/>
              <a:t> </a:t>
            </a:r>
          </a:p>
          <a:p>
            <a:r>
              <a:rPr lang="en-US" baseline="0" dirty="0"/>
              <a:t>Pattern?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Additive – Every quarter</a:t>
            </a:r>
            <a:r>
              <a:rPr lang="en-US" baseline="0" dirty="0"/>
              <a:t> the business grows by $10M</a:t>
            </a:r>
          </a:p>
          <a:p>
            <a:r>
              <a:rPr lang="en-US" baseline="0" dirty="0"/>
              <a:t>Multiplicative – Every quarter the business grows by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5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10/23/22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10/23/22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10/23/22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10/23/22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10/23/22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10/23/22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F278-3A5B-44F8-9DCA-4293CA7C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52E92-473C-4CB8-998E-1DCAAAC10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FD1B-D36D-40D0-A49A-3132AB75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E71AB-0020-4F74-93A4-9D0EA578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FF79E-1D78-423E-BA08-2C16C5541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091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Level</a:t>
            </a:r>
            <a:r>
              <a:rPr lang="en-US" dirty="0"/>
              <a:t>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79329-3AED-4937-A9A0-10ED9AC59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7"/>
          <a:stretch/>
        </p:blipFill>
        <p:spPr>
          <a:xfrm>
            <a:off x="434024" y="1284295"/>
            <a:ext cx="5189851" cy="4744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EA3FA0-9805-6639-F4A0-F326092BBB59}"/>
              </a:ext>
            </a:extLst>
          </p:cNvPr>
          <p:cNvSpPr/>
          <p:nvPr/>
        </p:nvSpPr>
        <p:spPr>
          <a:xfrm>
            <a:off x="5738172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observe?</a:t>
            </a:r>
          </a:p>
        </p:txBody>
      </p:sp>
    </p:spTree>
    <p:extLst>
      <p:ext uri="{BB962C8B-B14F-4D97-AF65-F5344CB8AC3E}">
        <p14:creationId xmlns:p14="http://schemas.microsoft.com/office/powerpoint/2010/main" val="316941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Trend</a:t>
            </a:r>
            <a:r>
              <a:rPr lang="en-US" dirty="0"/>
              <a:t>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6B1A81-D206-4C60-A13A-401B148C6F40}"/>
              </a:ext>
            </a:extLst>
          </p:cNvPr>
          <p:cNvCxnSpPr/>
          <p:nvPr/>
        </p:nvCxnSpPr>
        <p:spPr>
          <a:xfrm>
            <a:off x="1430448" y="2924269"/>
            <a:ext cx="1702051" cy="14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24CA85-364D-4FE3-A5DF-7C92F07D1214}"/>
              </a:ext>
            </a:extLst>
          </p:cNvPr>
          <p:cNvCxnSpPr/>
          <p:nvPr/>
        </p:nvCxnSpPr>
        <p:spPr>
          <a:xfrm flipV="1">
            <a:off x="3268301" y="2534970"/>
            <a:ext cx="2190939" cy="175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A8B334-D4D0-E22A-F1E9-9EC7BE3CBD6C}"/>
              </a:ext>
            </a:extLst>
          </p:cNvPr>
          <p:cNvSpPr/>
          <p:nvPr/>
        </p:nvSpPr>
        <p:spPr>
          <a:xfrm>
            <a:off x="5738172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observe?</a:t>
            </a:r>
          </a:p>
        </p:txBody>
      </p:sp>
    </p:spTree>
    <p:extLst>
      <p:ext uri="{BB962C8B-B14F-4D97-AF65-F5344CB8AC3E}">
        <p14:creationId xmlns:p14="http://schemas.microsoft.com/office/powerpoint/2010/main" val="169103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3 years (1997-1999)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Seasonality* appears when zoomed in: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Each year traffic peaks in summer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Noise: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Departure from the general level that is neither trend nor seasonality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Put another way, if you add (sometimes multiply) the seasonal, trend and level values, the difference is the “noise” 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* </a:t>
            </a:r>
            <a:r>
              <a:rPr lang="en-US" sz="2000" dirty="0"/>
              <a:t>Don’t confuse the time series term </a:t>
            </a:r>
            <a:r>
              <a:rPr lang="en-US" dirty="0"/>
              <a:t>“</a:t>
            </a:r>
            <a:r>
              <a:rPr lang="en-US" sz="2000" dirty="0"/>
              <a:t>season,” which is the period over which a cyclical pattern repeats (e.g. a year), with the standard English seasons of the year (fall, winter,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0710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11CEEC-FA26-4A6F-8495-0972C5118DCA}"/>
                </a:ext>
              </a:extLst>
            </p:cNvPr>
            <p:cNvSpPr/>
            <p:nvPr/>
          </p:nvSpPr>
          <p:spPr>
            <a:xfrm>
              <a:off x="453793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ACB0B4D-22F3-4F5C-8250-3471DC522CAA}"/>
                </a:ext>
              </a:extLst>
            </p:cNvPr>
            <p:cNvSpPr/>
            <p:nvPr/>
          </p:nvSpPr>
          <p:spPr>
            <a:xfrm>
              <a:off x="2656587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E2F94F-6FB8-42DE-B256-73C9C45C50FA}"/>
                </a:ext>
              </a:extLst>
            </p:cNvPr>
            <p:cNvSpPr/>
            <p:nvPr/>
          </p:nvSpPr>
          <p:spPr>
            <a:xfrm>
              <a:off x="4924696" y="3882429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Decline in Jan/Feb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486025" y="4857750"/>
            <a:ext cx="657225" cy="10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29125" y="4814888"/>
            <a:ext cx="0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00625" y="4386263"/>
            <a:ext cx="1900238" cy="151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3657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843197" y="2881544"/>
              <a:ext cx="224397" cy="450131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4" y="2529548"/>
              <a:ext cx="306951" cy="335873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Increase in Mar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71750" y="2943225"/>
            <a:ext cx="585789" cy="291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14875" y="2619375"/>
            <a:ext cx="295275" cy="326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56A4AD-7DD2-D241-95BF-48B926EAF072}"/>
              </a:ext>
            </a:extLst>
          </p:cNvPr>
          <p:cNvSpPr/>
          <p:nvPr/>
        </p:nvSpPr>
        <p:spPr>
          <a:xfrm>
            <a:off x="7184342" y="1995224"/>
            <a:ext cx="332244" cy="36354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37615B-BB2E-7147-856A-4B884392D9E9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4712677" y="2358773"/>
            <a:ext cx="2637787" cy="350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1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723888" y="2525917"/>
              <a:ext cx="1332368" cy="805758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3" y="1765426"/>
              <a:ext cx="1252396" cy="1099996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Sustained increase until Aug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043239" y="3257550"/>
            <a:ext cx="145129" cy="258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72789" y="2700338"/>
            <a:ext cx="685049" cy="30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48329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1819984" y="2525917"/>
              <a:ext cx="501594" cy="2348802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4007801" y="1818224"/>
              <a:ext cx="412551" cy="1855309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Drops after August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4" idx="2"/>
          </p:cNvCxnSpPr>
          <p:nvPr/>
        </p:nvCxnSpPr>
        <p:spPr>
          <a:xfrm flipV="1">
            <a:off x="3188369" y="4843463"/>
            <a:ext cx="583531" cy="100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9" idx="2"/>
          </p:cNvCxnSpPr>
          <p:nvPr/>
        </p:nvCxnSpPr>
        <p:spPr>
          <a:xfrm flipV="1">
            <a:off x="4872789" y="3543299"/>
            <a:ext cx="1219014" cy="218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5576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A_amtrak.R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8463" y="2189747"/>
            <a:ext cx="204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Basics </a:t>
            </a:r>
          </a:p>
          <a:p>
            <a:r>
              <a:rPr lang="en-US" dirty="0"/>
              <a:t>Dynamic Plotting</a:t>
            </a:r>
          </a:p>
          <a:p>
            <a:r>
              <a:rPr lang="en-US" dirty="0" err="1"/>
              <a:t>Lubridate</a:t>
            </a:r>
            <a:r>
              <a:rPr lang="en-US" dirty="0"/>
              <a:t>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8463" y="1600200"/>
            <a:ext cx="148867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Practice!</a:t>
            </a:r>
          </a:p>
        </p:txBody>
      </p:sp>
    </p:spTree>
    <p:extLst>
      <p:ext uri="{BB962C8B-B14F-4D97-AF65-F5344CB8AC3E}">
        <p14:creationId xmlns:p14="http://schemas.microsoft.com/office/powerpoint/2010/main" val="60241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Partitioning	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14420"/>
            <a:ext cx="7772400" cy="685805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dirty="0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0730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Partitioning is not random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2250830" y="1998450"/>
            <a:ext cx="6712267" cy="3303491"/>
          </a:xfrm>
        </p:spPr>
        <p:txBody>
          <a:bodyPr>
            <a:normAutofit/>
          </a:bodyPr>
          <a:lstStyle/>
          <a:p>
            <a:r>
              <a:rPr lang="en-US" sz="2000" b="1" dirty="0"/>
              <a:t>Random partitioning would leave holes in the data, which causes problems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Forecasting methods assume regular sequential data</a:t>
            </a:r>
          </a:p>
          <a:p>
            <a:r>
              <a:rPr lang="en-US" sz="2000" b="1" dirty="0"/>
              <a:t>Instead of random selection, divide data into two parts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Train on early data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Validate on later data</a:t>
            </a:r>
          </a:p>
          <a:p>
            <a:pPr marL="114300" lvl="1" indent="-114300"/>
            <a:r>
              <a:rPr lang="en-US" sz="2000" b="1" dirty="0"/>
              <a:t>Performance can be assessed against the “naïve benchmark” &amp; historical accuracy </a:t>
            </a:r>
            <a:r>
              <a:rPr lang="en-US" sz="1600" dirty="0"/>
              <a:t> </a:t>
            </a:r>
            <a:r>
              <a:rPr lang="en-US" sz="1600" i="1" dirty="0"/>
              <a:t>naïve forecast </a:t>
            </a:r>
            <a:r>
              <a:rPr lang="en-US" sz="1600" dirty="0"/>
              <a:t>is simply the most recent value in the time series </a:t>
            </a:r>
          </a:p>
          <a:p>
            <a:pPr lvl="1">
              <a:buFont typeface="Wingdings 2" pitchFamily="18" charset="2"/>
              <a:buNone/>
            </a:pP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-1226298" y="3141897"/>
            <a:ext cx="5070649" cy="1358267"/>
            <a:chOff x="742950" y="4288805"/>
            <a:chExt cx="7562851" cy="1358267"/>
          </a:xfrm>
        </p:grpSpPr>
        <p:sp>
          <p:nvSpPr>
            <p:cNvPr id="2" name="Right Arrow 1"/>
            <p:cNvSpPr/>
            <p:nvPr/>
          </p:nvSpPr>
          <p:spPr>
            <a:xfrm>
              <a:off x="742950" y="5061284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Temporal Data Points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742951" y="4293389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Data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757864" y="4288805"/>
              <a:ext cx="2547937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Validation</a:t>
              </a:r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3569494" y="4872037"/>
              <a:ext cx="1400174" cy="27146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2250830" y="5743574"/>
            <a:ext cx="6712267" cy="385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Sub-setting data with regard to time is called “out of time” sampling.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5546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463416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Series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Appendix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	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/>
              <a:t>Focus is to predict (not describe/explain)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Four components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Level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Trend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Noise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Partition data by dividing into early/late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30661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9" name="Picture 2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8288" r="3645" b="2832"/>
          <a:stretch/>
        </p:blipFill>
        <p:spPr bwMode="auto">
          <a:xfrm>
            <a:off x="152400" y="2019299"/>
            <a:ext cx="441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843963" cy="591477"/>
          </a:xfrm>
        </p:spPr>
        <p:txBody>
          <a:bodyPr/>
          <a:lstStyle/>
          <a:p>
            <a:r>
              <a:rPr lang="en-US" sz="3200" dirty="0"/>
              <a:t>What types of business problems can be forecasted?</a:t>
            </a:r>
          </a:p>
        </p:txBody>
      </p:sp>
      <p:sp>
        <p:nvSpPr>
          <p:cNvPr id="4" name="Isosceles Triangle 3"/>
          <p:cNvSpPr/>
          <p:nvPr/>
        </p:nvSpPr>
        <p:spPr>
          <a:xfrm rot="5400000">
            <a:off x="4221196" y="3449670"/>
            <a:ext cx="1447800" cy="49854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463" y="1243013"/>
            <a:ext cx="8415337" cy="714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cover a set of common forecasting tools to make predictions.   The goal is to create accurate future values and provide ranges of accuracy in real contexts.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9251" y="2128847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Amazon’s Quarterly Revenue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113" y="3014663"/>
            <a:ext cx="3386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Black is the actual through 2013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Red is the fit and after the dateline, the best fit-forecast.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Blue represents confidence intervals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26673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B_getRevenueData.R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34" y="1464273"/>
            <a:ext cx="7886700" cy="488853"/>
          </a:xfrm>
        </p:spPr>
        <p:txBody>
          <a:bodyPr/>
          <a:lstStyle/>
          <a:p>
            <a:r>
              <a:rPr lang="en-US" dirty="0"/>
              <a:t>Let’s recent real time series and plot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955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meta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32" y="1128709"/>
            <a:ext cx="8415337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is the meta data for AMZN?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4332" y="5857873"/>
            <a:ext cx="8415337" cy="481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Does the meta data exhibit a discernable pattern?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Do you think historical values are a basis for future values?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23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5CB26-96B9-985B-E409-BD3E5C349B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448"/>
          <a:stretch/>
        </p:blipFill>
        <p:spPr>
          <a:xfrm>
            <a:off x="1612557" y="1531952"/>
            <a:ext cx="5918886" cy="41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82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54118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Series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Appendix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21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Common Methods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6" y="1128709"/>
            <a:ext cx="8815388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cover 3 common methods to forecasting.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312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7400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Holt Winters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00488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43576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ARIMA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86661" y="1643058"/>
            <a:ext cx="146304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Modeling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2" y="2619375"/>
            <a:ext cx="164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Most common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Easy/Fast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Usually not very 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8579" y="2619375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Exponential Smoothing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w/Seasonality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7286" y="2619375"/>
            <a:ext cx="164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with trends/trend reversals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with noisy series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w/Seasonality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”black box”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58816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01904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44992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8080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5477" y="2619375"/>
            <a:ext cx="164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Decomposes into meta-data components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for de-seasoning &amp; investigating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Not really forecasting future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2732" y="2619375"/>
            <a:ext cx="164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Essentially linear regression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Requires additional data manipulation &amp; effort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968" y="5614738"/>
            <a:ext cx="8486274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ARIMA &amp; Linear Model Forecasting is in the Appendix presentation &amp; book.  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2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77815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Methods of Naïve Forecasting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73" y="1275276"/>
            <a:ext cx="24492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1275276"/>
            <a:ext cx="244125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56" y="3766063"/>
            <a:ext cx="243156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3685101"/>
            <a:ext cx="239790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0516" y="14382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0515" y="3781422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</a:t>
            </a:r>
          </a:p>
          <a:p>
            <a:r>
              <a:rPr lang="en-US" dirty="0"/>
              <a:t>Naïve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1522" y="14382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1522" y="391992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Drift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24106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0783" y="375768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would this be appropriate?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4" y="1719011"/>
            <a:ext cx="5232492" cy="3799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19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E071-0ADE-9A4E-A6F7-62FB33F0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Naïve Mean doesn’t look good but sometimes is relevant.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C2AE-E38D-FB48-8B3F-2923EA9D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E5CC1-A103-AF4F-BFAE-18737C6E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FE2B-BB90-A449-96F5-D8765AD35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96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B65AF-834B-2742-B418-7D6574CC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1" y="1311713"/>
            <a:ext cx="8807092" cy="39355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826E4F-52EE-114E-B68F-D41CE4F007E0}"/>
              </a:ext>
            </a:extLst>
          </p:cNvPr>
          <p:cNvSpPr/>
          <p:nvPr/>
        </p:nvSpPr>
        <p:spPr>
          <a:xfrm>
            <a:off x="368968" y="5614738"/>
            <a:ext cx="8486274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Series in a range with some underlying stability</a:t>
            </a:r>
          </a:p>
          <a:p>
            <a:pPr algn="ctr"/>
            <a:r>
              <a:rPr lang="en-US" dirty="0"/>
              <a:t> (steel producers are usually a stable business)</a:t>
            </a:r>
          </a:p>
        </p:txBody>
      </p:sp>
    </p:spTree>
    <p:extLst>
      <p:ext uri="{BB962C8B-B14F-4D97-AF65-F5344CB8AC3E}">
        <p14:creationId xmlns:p14="http://schemas.microsoft.com/office/powerpoint/2010/main" val="404632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9CF12-30E2-42AE-B34C-9BC94FEB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84C2A-4276-4290-A121-0469B81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5EE8-995A-4EDF-98B2-876D4AB9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9D124-A478-4855-982C-0F6EAD9A487E}"/>
              </a:ext>
            </a:extLst>
          </p:cNvPr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Forecast future values of a time series</a:t>
            </a:r>
          </a:p>
          <a:p>
            <a:r>
              <a:rPr lang="en-US" dirty="0"/>
              <a:t>Distinction between forecasting (main focus) and describing/explaining</a:t>
            </a:r>
          </a:p>
          <a:p>
            <a:r>
              <a:rPr lang="en-US" dirty="0"/>
              <a:t>Before forecasting understand “periodicity”</a:t>
            </a:r>
          </a:p>
          <a:p>
            <a:r>
              <a:rPr lang="en-US" dirty="0"/>
              <a:t>Four components of time series (meta-data):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Level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Trend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Seasonality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Noise</a:t>
            </a:r>
          </a:p>
          <a:p>
            <a:pPr>
              <a:buFont typeface="Arial" charset="0"/>
              <a:buChar char="•"/>
            </a:pPr>
            <a:r>
              <a:rPr lang="en-US" dirty="0"/>
              <a:t>Time series data is great for enrichment and engineering e.g. “event flags” but can be modeled as a standalone vector due to the meta data </a:t>
            </a:r>
            <a:r>
              <a:rPr lang="en-US" i="1" dirty="0"/>
              <a:t>“inside” </a:t>
            </a:r>
            <a:r>
              <a:rPr lang="en-US" dirty="0"/>
              <a:t>the vector.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693E49-70BD-4C3F-A7E3-57DB09D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ideas</a:t>
            </a:r>
          </a:p>
        </p:txBody>
      </p:sp>
    </p:spTree>
    <p:extLst>
      <p:ext uri="{BB962C8B-B14F-4D97-AF65-F5344CB8AC3E}">
        <p14:creationId xmlns:p14="http://schemas.microsoft.com/office/powerpoint/2010/main" val="342936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8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Drift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959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Average rate of change is added from the last known value.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3959" y="3384144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more accurate than mean with strong trend.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03959" y="4262655"/>
            <a:ext cx="2647666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Accuracy hurt by seasonality but is appropriate when there is a strong trend and non–repeating pattern.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0" y="1597001"/>
            <a:ext cx="4928406" cy="4698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sosceles Triangle 2"/>
          <p:cNvSpPr/>
          <p:nvPr/>
        </p:nvSpPr>
        <p:spPr>
          <a:xfrm rot="5400000">
            <a:off x="3364174" y="3650777"/>
            <a:ext cx="4599296" cy="5459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9493"/>
            <a:ext cx="5380095" cy="451058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– Naïve (true)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value as future.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1727" y="275634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92670" y="3457436"/>
            <a:ext cx="2647666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Accuracy hurt by trend and seasonality.  Use when you see a plateau in the data, meaning diminishing trend.</a:t>
            </a:r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3632"/>
            <a:ext cx="5381864" cy="451206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– Naïve Seasonal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corresponding seasonal values in a repeating pattern.  Good if no trend.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438733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0783" y="4044289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would this be appropriate?  When the series is flat (no trend) but has a repeating pattern.</a:t>
            </a:r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1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14721" y="3798725"/>
            <a:ext cx="4900655" cy="2748853"/>
            <a:chOff x="3979942" y="3412955"/>
            <a:chExt cx="4900655" cy="2748853"/>
          </a:xfrm>
        </p:grpSpPr>
        <p:pic>
          <p:nvPicPr>
            <p:cNvPr id="18437" name="Picture 5" descr="Image result for normal distribution curve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665" y="3980582"/>
              <a:ext cx="4638675" cy="218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4217880" y="4089242"/>
              <a:ext cx="0" cy="164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3700923" y="4891063"/>
              <a:ext cx="835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Frequency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7157" y="5717621"/>
              <a:ext cx="4663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72723" y="5724699"/>
              <a:ext cx="589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Values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388768" y="3581398"/>
              <a:ext cx="1215191" cy="216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43800" y="3412955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Mu:</a:t>
              </a:r>
            </a:p>
            <a:p>
              <a:r>
                <a:rPr lang="en-US" sz="1200" dirty="0" err="1"/>
                <a:t>Avg</a:t>
              </a:r>
              <a:r>
                <a:rPr lang="en-US" sz="1200" dirty="0"/>
                <a:t> of population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Shaded Forecast Area?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5705" t="13454" r="5640" b="53169"/>
          <a:stretch/>
        </p:blipFill>
        <p:spPr>
          <a:xfrm>
            <a:off x="423081" y="1296530"/>
            <a:ext cx="2361062" cy="463904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491911" y="1146406"/>
            <a:ext cx="5567422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Independent and identically distributed random variables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7480" y="1520862"/>
            <a:ext cx="55222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Represents Prediction Intervals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Returns a value for each interval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95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Each period increases standard deviation; stretching out the distribution.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dirty="0"/>
              <a:t>As time progresses uncertainty increases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834188" y="3384883"/>
            <a:ext cx="4652210" cy="449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8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Shaded Forecast Area?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75705" t="13454" r="5640" b="53169"/>
          <a:stretch/>
        </p:blipFill>
        <p:spPr>
          <a:xfrm>
            <a:off x="505063" y="1491917"/>
            <a:ext cx="3890472" cy="4172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277854" y="1403560"/>
            <a:ext cx="362551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/>
              <a:t>Laying the normal distribution onto the forecast you get a probability centered at the forecast.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/>
              <a:t>Green is the “point estimate”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95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2" descr="Image result for normal distribution curve transpa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" t="11922"/>
          <a:stretch/>
        </p:blipFill>
        <p:spPr bwMode="auto">
          <a:xfrm rot="5400000">
            <a:off x="943677" y="3322570"/>
            <a:ext cx="4684298" cy="12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713704" y="3045541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03872" y="4510547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03872" y="3610896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  <a:stCxn id="31" idx="6"/>
          </p:cNvCxnSpPr>
          <p:nvPr/>
        </p:nvCxnSpPr>
        <p:spPr>
          <a:xfrm>
            <a:off x="2829234" y="4573228"/>
            <a:ext cx="291434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900363" y="3143250"/>
            <a:ext cx="2857500" cy="9858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F8539F6-7B88-AB47-B178-13E7D711B65C}"/>
              </a:ext>
            </a:extLst>
          </p:cNvPr>
          <p:cNvSpPr/>
          <p:nvPr/>
        </p:nvSpPr>
        <p:spPr>
          <a:xfrm>
            <a:off x="5757863" y="3981157"/>
            <a:ext cx="924291" cy="10849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5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C_NaiveNike.R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0900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46774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Series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Appendix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488" y="1654272"/>
            <a:ext cx="3771900" cy="1388966"/>
          </a:xfrm>
        </p:spPr>
        <p:txBody>
          <a:bodyPr/>
          <a:lstStyle/>
          <a:p>
            <a:r>
              <a:rPr lang="en-US" dirty="0"/>
              <a:t>Decompose a time series into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</a:t>
            </a:r>
          </a:p>
          <a:p>
            <a:pPr lvl="1"/>
            <a:r>
              <a:rPr lang="en-US" dirty="0"/>
              <a:t>Random (noise)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861707" cy="484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24438" y="3206847"/>
            <a:ext cx="3771900" cy="2093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De-Season Data</a:t>
            </a:r>
          </a:p>
          <a:p>
            <a:pPr lvl="1"/>
            <a:r>
              <a:rPr lang="en-US" dirty="0"/>
              <a:t>Helps understand the underlying characteristics of a time series</a:t>
            </a:r>
          </a:p>
          <a:p>
            <a:r>
              <a:rPr lang="en-US" dirty="0"/>
              <a:t>Sometimes applying a forecast or model to the random component can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2479150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Y</a:t>
                </a:r>
                <a:r>
                  <a:rPr lang="en-US" sz="4400" baseline="-25000" dirty="0" err="1"/>
                  <a:t>t</a:t>
                </a:r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/>
                  <a:t>(S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T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E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)</a:t>
                </a:r>
                <a:r>
                  <a:rPr lang="en-US" sz="4400" baseline="-25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at a specific time period (t) is equal to a mix* of seasonal  values, trend values and whatever is left  at the same time period.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87" y="3571857"/>
            <a:ext cx="5297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Where (Math-speak version):</a:t>
            </a:r>
          </a:p>
          <a:p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 = data at period t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t</a:t>
            </a:r>
            <a:r>
              <a:rPr lang="en-US" sz="2000" dirty="0"/>
              <a:t> = seasonal component at period t</a:t>
            </a:r>
          </a:p>
          <a:p>
            <a:r>
              <a:rPr lang="en-US" sz="2000" dirty="0"/>
              <a:t>T</a:t>
            </a:r>
            <a:r>
              <a:rPr lang="en-US" sz="2000" baseline="-25000" dirty="0"/>
              <a:t>t</a:t>
            </a:r>
            <a:r>
              <a:rPr lang="en-US" sz="2000" dirty="0"/>
              <a:t> = trend component at period t</a:t>
            </a:r>
          </a:p>
          <a:p>
            <a:r>
              <a:rPr lang="en-US" sz="2000" dirty="0"/>
              <a:t>E</a:t>
            </a:r>
            <a:r>
              <a:rPr lang="en-US" sz="2000" baseline="-25000" dirty="0"/>
              <a:t>t</a:t>
            </a:r>
            <a:r>
              <a:rPr lang="en-US" sz="2000" dirty="0"/>
              <a:t> = remainder or residual component at period 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3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180644" y="4794235"/>
            <a:ext cx="8963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record is a standalone observation of a phenomena you are trying to predict, classify or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have defined attributes for each data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time is not interacting between rows </a:t>
            </a:r>
            <a:r>
              <a:rPr lang="en-US" i="1" dirty="0"/>
              <a:t>(or it had not better be) </a:t>
            </a:r>
            <a:r>
              <a:rPr lang="en-US" dirty="0"/>
              <a:t>but is present at the observational row.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5" y="2151757"/>
            <a:ext cx="8539841" cy="1371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42912" y="2200275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71775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Observations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7225" y="3857625"/>
            <a:ext cx="81153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7713" y="3924300"/>
            <a:ext cx="2127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Attributes for each observation</a:t>
            </a:r>
          </a:p>
        </p:txBody>
      </p:sp>
    </p:spTree>
    <p:extLst>
      <p:ext uri="{BB962C8B-B14F-4D97-AF65-F5344CB8AC3E}">
        <p14:creationId xmlns:p14="http://schemas.microsoft.com/office/powerpoint/2010/main" val="27492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Y</a:t>
                </a:r>
                <a:r>
                  <a:rPr lang="en-US" sz="4400" baseline="-25000" dirty="0" err="1"/>
                  <a:t>t</a:t>
                </a:r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/>
                  <a:t>(S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T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E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)</a:t>
                </a:r>
                <a:r>
                  <a:rPr lang="en-US" sz="4400" baseline="-25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at a specific time period (t) is equal to a mix* of seasonal  values, trend values and whatever is left  at the same time period.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12" y="3357554"/>
            <a:ext cx="8955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Additive</a:t>
            </a:r>
            <a:r>
              <a:rPr lang="en-US" sz="1600" dirty="0"/>
              <a:t> – </a:t>
            </a:r>
            <a:r>
              <a:rPr lang="en-US" sz="1600" dirty="0" err="1"/>
              <a:t>Y</a:t>
            </a:r>
            <a:r>
              <a:rPr lang="en-US" sz="1600" baseline="-25000" dirty="0" err="1"/>
              <a:t>t</a:t>
            </a:r>
            <a:r>
              <a:rPr lang="en-US" sz="1600" dirty="0"/>
              <a:t>= Seasonal effect + Trend + Residual</a:t>
            </a:r>
          </a:p>
          <a:p>
            <a:r>
              <a:rPr lang="en-US" sz="1600" dirty="0"/>
              <a:t>An additive model assumes that </a:t>
            </a:r>
            <a:r>
              <a:rPr lang="en-US" sz="1600" b="1" dirty="0">
                <a:solidFill>
                  <a:schemeClr val="accent1"/>
                </a:solidFill>
              </a:rPr>
              <a:t>the difference between each time period is approximately the same</a:t>
            </a:r>
          </a:p>
          <a:p>
            <a:r>
              <a:rPr lang="en-US" sz="1600" dirty="0"/>
              <a:t> For example, Jan trend is +100,  so next Jan trend would add another +100.  </a:t>
            </a:r>
          </a:p>
          <a:p>
            <a:endParaRPr lang="en-US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C1F20-A75B-BF4A-B4D7-C0A9AC749BC5}"/>
              </a:ext>
            </a:extLst>
          </p:cNvPr>
          <p:cNvSpPr/>
          <p:nvPr/>
        </p:nvSpPr>
        <p:spPr>
          <a:xfrm>
            <a:off x="239485" y="4781905"/>
            <a:ext cx="836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Multiplicative</a:t>
            </a:r>
            <a:r>
              <a:rPr lang="en-US" dirty="0"/>
              <a:t> -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= Seasonal effect X Trend X Residual</a:t>
            </a:r>
          </a:p>
          <a:p>
            <a:r>
              <a:rPr lang="en-US" dirty="0"/>
              <a:t>A multiplicative model assumes </a:t>
            </a:r>
            <a:r>
              <a:rPr lang="en-US" b="1" dirty="0">
                <a:solidFill>
                  <a:schemeClr val="accent1"/>
                </a:solidFill>
              </a:rPr>
              <a:t>changes are proportional and not constant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example Jan season is +100 as part of a 1,000 total (10%).  The next Jan the total is 1500, and the seasonal adjustment would be 150 (10%).     </a:t>
            </a:r>
          </a:p>
        </p:txBody>
      </p:sp>
    </p:spTree>
    <p:extLst>
      <p:ext uri="{BB962C8B-B14F-4D97-AF65-F5344CB8AC3E}">
        <p14:creationId xmlns:p14="http://schemas.microsoft.com/office/powerpoint/2010/main" val="3787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to trough looks the same, so additive is ok.</a:t>
            </a:r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00326" y="1533513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09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multiplicative if the seasonality grows larger over time but is still the same proportion of the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peak to trough looks exaggerated over time</a:t>
            </a:r>
          </a:p>
        </p:txBody>
      </p:sp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2" y="2048344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566988" y="1547801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Multiplicative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95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 – Side by Side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multiplicative if the seasonality grows larger over time but is still the same proportion of the total</a:t>
            </a:r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4" y="2076919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0038" y="1576376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0100" y="1576376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Multiplicative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72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1" y="1657350"/>
            <a:ext cx="7972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Separates Trend, Seasonal and Random components of a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are combined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Additive – adding components is appropriate if the seasonal pattern is 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Multiplicative – multiplying components is appropriate if the seasonal pattern changes over time but it proportional to the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TSD can help you understand the data and can be done as part of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component can be forecasted separately to (sometimes) improve accuracy then each forecast can be combined to arrive at a final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De-seasoning data is possible by subtracting (additive TSD) or dividing (multiplicative TSD) it out of the time series – see the impact of an event from expected seasonal or trend changes; quantifies impact</a:t>
            </a:r>
          </a:p>
        </p:txBody>
      </p:sp>
    </p:spTree>
    <p:extLst>
      <p:ext uri="{BB962C8B-B14F-4D97-AF65-F5344CB8AC3E}">
        <p14:creationId xmlns:p14="http://schemas.microsoft.com/office/powerpoint/2010/main" val="1171195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D_TimeSeriesDecompositionAMZN.R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5044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161421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Series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Appendix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5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Mean Average – good for population 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461" y="1643062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611" y="2328863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Each record has the same weight.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19681"/>
              </p:ext>
            </p:extLst>
          </p:nvPr>
        </p:nvGraphicFramePr>
        <p:xfrm>
          <a:off x="789430" y="3054351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47326" y="5514976"/>
            <a:ext cx="1905721" cy="522083"/>
            <a:chOff x="385763" y="5514976"/>
            <a:chExt cx="1905721" cy="522083"/>
          </a:xfrm>
        </p:grpSpPr>
        <p:grpSp>
          <p:nvGrpSpPr>
            <p:cNvPr id="17" name="Group 16"/>
            <p:cNvGrpSpPr/>
            <p:nvPr/>
          </p:nvGrpSpPr>
          <p:grpSpPr>
            <a:xfrm>
              <a:off x="385763" y="5514976"/>
              <a:ext cx="1457450" cy="522083"/>
              <a:chOff x="385763" y="5514976"/>
              <a:chExt cx="1457450" cy="52208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85763" y="5514976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/>
                  <a:t>10+20+30+40+50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76469" y="572928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7363" y="559135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=30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43488" y="1757362"/>
            <a:ext cx="170431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mean(riders)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1822.197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2433637"/>
            <a:ext cx="4924426" cy="376995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214688" y="1971675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93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07" y="1943093"/>
            <a:ext cx="5139442" cy="3944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Centered Moving Average – smooths seasonality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56115"/>
              </p:ext>
            </p:extLst>
          </p:nvPr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 </a:t>
            </a:r>
            <a:r>
              <a:rPr lang="en-US" sz="1600" b="1" i="1" dirty="0"/>
              <a:t>in the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Records in the window have the same weight.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1339673" y="3941925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62129" y="375761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10+20+30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0324" y="39385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2129" y="46529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30+40+50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2429" y="430054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6721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=40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859" y="37816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=15</a:t>
            </a:r>
          </a:p>
        </p:txBody>
      </p:sp>
      <p:sp>
        <p:nvSpPr>
          <p:cNvPr id="38" name="Isosceles Triangle 37"/>
          <p:cNvSpPr/>
          <p:nvPr/>
        </p:nvSpPr>
        <p:spPr>
          <a:xfrm rot="5400000">
            <a:off x="1334911" y="4365787"/>
            <a:ext cx="109728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1334910" y="4694400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Descriptive because it uses values from the future so not good for forecasting.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37904" y="1628776"/>
            <a:ext cx="284404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ma(riders, order =12)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Trailing Moving Average – smooths seasonality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 </a:t>
            </a:r>
            <a:r>
              <a:rPr lang="en-US" sz="1600" b="1" i="1" dirty="0"/>
              <a:t>in the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Records in the window have the same weight.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62129" y="43148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10+20+30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0324" y="4495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2129" y="47529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20+30+40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7722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859" y="4338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Uses preceding window values so ok for forecasts but lags for trend and seasonal.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6277" y="1628776"/>
            <a:ext cx="525015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rollmean</a:t>
            </a:r>
            <a:r>
              <a:rPr lang="en-US" dirty="0"/>
              <a:t>(riders, k = 12, align = 'right'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06" y="2019451"/>
            <a:ext cx="5025297" cy="3795562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5400000">
            <a:off x="1426349" y="3957639"/>
            <a:ext cx="928690" cy="242888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5400000">
            <a:off x="1330246" y="4327582"/>
            <a:ext cx="1097280" cy="219272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7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2914650" y="2522530"/>
            <a:ext cx="582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typically (not always) in a single vector with each value being in sequence to the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may not be present because temporal information is held “within” the vector due to the relatedness of each record.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12" y="2610111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791819" y="3180179"/>
            <a:ext cx="1860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Time Related Observations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85975"/>
            <a:ext cx="1381125" cy="30861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995491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61002" y="2738051"/>
            <a:ext cx="74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044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Exponential Smoothing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888" y="1752603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Older records in the window have the </a:t>
            </a:r>
            <a:r>
              <a:rPr lang="en-US" sz="2800" b="1" u="sng" dirty="0"/>
              <a:t>diminishing</a:t>
            </a:r>
            <a:r>
              <a:rPr lang="en-US" sz="2800" u="sng" dirty="0"/>
              <a:t>  weight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Values are weighted so their impact diminishes in the average the farther back.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4267" y="2944296"/>
            <a:ext cx="54738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/>
              <a:t>α</a:t>
            </a:r>
            <a:r>
              <a:rPr lang="en-US" sz="2400" b="1" dirty="0"/>
              <a:t> is a parameter between 0 and 1.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= more weight is given to observations from the more distant 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Approaching 1= more weight given to recent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= all weight given to the most recent (same as a true Naïve forecast)</a:t>
            </a:r>
          </a:p>
        </p:txBody>
      </p:sp>
    </p:spTree>
    <p:extLst>
      <p:ext uri="{BB962C8B-B14F-4D97-AF65-F5344CB8AC3E}">
        <p14:creationId xmlns:p14="http://schemas.microsoft.com/office/powerpoint/2010/main" val="1839628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E_HoltWintersWMT.R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16794"/>
            <a:ext cx="865822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HW applies exponential smoothing to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trend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seasonality</a:t>
            </a:r>
            <a:r>
              <a:rPr lang="en-US" dirty="0">
                <a:solidFill>
                  <a:schemeClr val="bg1"/>
                </a:solidFill>
              </a:rPr>
              <a:t> individually then combines them.</a:t>
            </a:r>
          </a:p>
        </p:txBody>
      </p:sp>
    </p:spTree>
    <p:extLst>
      <p:ext uri="{BB962C8B-B14F-4D97-AF65-F5344CB8AC3E}">
        <p14:creationId xmlns:p14="http://schemas.microsoft.com/office/powerpoint/2010/main" val="124786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2126588" y="5955268"/>
            <a:ext cx="4890826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6587" y="5955268"/>
            <a:ext cx="489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Times Series Data &gt; Forecast Methodology&gt; Future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forecasting?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807" y="2074745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Time Series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01152" y="2283424"/>
            <a:ext cx="1527537" cy="3618174"/>
            <a:chOff x="3501152" y="3007086"/>
            <a:chExt cx="1527537" cy="1470197"/>
          </a:xfrm>
        </p:grpSpPr>
        <p:sp>
          <p:nvSpPr>
            <p:cNvPr id="16" name="Chevron 15"/>
            <p:cNvSpPr/>
            <p:nvPr/>
          </p:nvSpPr>
          <p:spPr>
            <a:xfrm>
              <a:off x="350115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/>
            <p:nvPr/>
          </p:nvSpPr>
          <p:spPr>
            <a:xfrm>
              <a:off x="4258593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17"/>
            <p:cNvSpPr/>
            <p:nvPr/>
          </p:nvSpPr>
          <p:spPr>
            <a:xfrm>
              <a:off x="387987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0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75" y="3394973"/>
            <a:ext cx="1363200" cy="10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51407" y="213468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Forecasted Values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3"/>
          <a:stretch/>
        </p:blipFill>
        <p:spPr bwMode="auto">
          <a:xfrm>
            <a:off x="5983885" y="2428875"/>
            <a:ext cx="1757159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4" y="2402720"/>
            <a:ext cx="1866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30" y="4298156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0" y="4309348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463" y="1243004"/>
            <a:ext cx="8415337" cy="714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Forecasting is the process of applying mathematical tools on time series data to create future time series values, doesn’t have to explain the reason for observed changes.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10/23/22</a:t>
            </a:fld>
            <a:endParaRPr lang="en-US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6060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F93EB-721E-440E-B1E4-0F3176DD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ABDFEA-2E8D-4355-A525-5076AD5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Vs. Predict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0CA59-1C1D-4B4E-8CB0-3562A01B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84E1-D2CB-4F12-96DE-2B79FDACA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ED4843-F5A4-48C6-A2BC-D37A038D93CD}"/>
              </a:ext>
            </a:extLst>
          </p:cNvPr>
          <p:cNvSpPr txBox="1">
            <a:spLocks/>
          </p:cNvSpPr>
          <p:nvPr/>
        </p:nvSpPr>
        <p:spPr>
          <a:xfrm>
            <a:off x="685800" y="134778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Explanation</a:t>
            </a:r>
            <a:r>
              <a:rPr lang="en-US" dirty="0"/>
              <a:t> is the goal of “time series </a:t>
            </a:r>
            <a:r>
              <a:rPr lang="en-US" b="1" dirty="0"/>
              <a:t>analysis</a:t>
            </a:r>
            <a:r>
              <a:rPr lang="en-US" dirty="0"/>
              <a:t>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based on causal argument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not “black-box”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Example Explanations: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 “The housing crisis reduced the expected bank revenue over a 2yr period”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“Inclement weather negatively affected holiday shopping at Target by 5%.”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Forecasting</a:t>
            </a:r>
            <a:r>
              <a:rPr lang="en-US" dirty="0"/>
              <a:t> seeks to </a:t>
            </a:r>
            <a:r>
              <a:rPr lang="en-US" b="1" dirty="0"/>
              <a:t>predict</a:t>
            </a:r>
            <a:r>
              <a:rPr lang="en-US" dirty="0"/>
              <a:t> future values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Example outcomes: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 “Next quarter bank revenue is forecasted to rise to $</a:t>
            </a:r>
            <a:r>
              <a:rPr lang="en-US" b="1" u="sng" dirty="0">
                <a:solidFill>
                  <a:schemeClr val="accent6"/>
                </a:solidFill>
              </a:rPr>
              <a:t>XYZ</a:t>
            </a:r>
            <a:r>
              <a:rPr lang="en-US" dirty="0"/>
              <a:t>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“Wal-Mart’s 3</a:t>
            </a:r>
            <a:r>
              <a:rPr lang="en-US" baseline="30000" dirty="0"/>
              <a:t>rd</a:t>
            </a:r>
            <a:r>
              <a:rPr lang="en-US" dirty="0"/>
              <a:t> quarter revenue will be $</a:t>
            </a:r>
            <a:r>
              <a:rPr lang="en-US" b="1" u="sng" dirty="0">
                <a:solidFill>
                  <a:schemeClr val="accent6"/>
                </a:solidFill>
              </a:rPr>
              <a:t>130B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04376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C3887-5370-461B-9723-FA8FB02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52733-36AC-40C0-A10C-890FD41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inside the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AF1B6-DEDE-4ECF-96D8-2BA98C5E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C4817-070D-4782-935E-C73E380E1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3FFBD-8391-4A87-80CE-BABAEAA54264}"/>
              </a:ext>
            </a:extLst>
          </p:cNvPr>
          <p:cNvSpPr txBox="1">
            <a:spLocks/>
          </p:cNvSpPr>
          <p:nvPr/>
        </p:nvSpPr>
        <p:spPr>
          <a:xfrm>
            <a:off x="628650" y="1526263"/>
            <a:ext cx="8129588" cy="4390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Level </a:t>
            </a:r>
            <a:r>
              <a:rPr lang="en-US" dirty="0"/>
              <a:t>– an average of the observations “steady state”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EE5A5B-AF0E-E348-919E-17978B11DDE8}"/>
              </a:ext>
            </a:extLst>
          </p:cNvPr>
          <p:cNvSpPr txBox="1">
            <a:spLocks/>
          </p:cNvSpPr>
          <p:nvPr/>
        </p:nvSpPr>
        <p:spPr>
          <a:xfrm>
            <a:off x="628650" y="2551588"/>
            <a:ext cx="8129588" cy="59147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Trend </a:t>
            </a:r>
            <a:r>
              <a:rPr lang="en-US" dirty="0"/>
              <a:t>– are values increasing, decreasing or stationary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7D42F0-1835-964E-AB15-240A59C8DDB2}"/>
              </a:ext>
            </a:extLst>
          </p:cNvPr>
          <p:cNvSpPr txBox="1">
            <a:spLocks/>
          </p:cNvSpPr>
          <p:nvPr/>
        </p:nvSpPr>
        <p:spPr>
          <a:xfrm>
            <a:off x="628650" y="3729371"/>
            <a:ext cx="8129588" cy="59929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Seasonality </a:t>
            </a:r>
            <a:r>
              <a:rPr lang="en-US" dirty="0"/>
              <a:t>– is there a repeating pattern in the periodicity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1D24B8-DFD0-2843-A6F8-21A3CD8011BA}"/>
              </a:ext>
            </a:extLst>
          </p:cNvPr>
          <p:cNvSpPr txBox="1">
            <a:spLocks/>
          </p:cNvSpPr>
          <p:nvPr/>
        </p:nvSpPr>
        <p:spPr>
          <a:xfrm>
            <a:off x="628650" y="4860987"/>
            <a:ext cx="8129588" cy="102461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Noise – </a:t>
            </a:r>
            <a:r>
              <a:rPr lang="en-US" dirty="0"/>
              <a:t>unexplained values or “residuals” from adding “trend”, “seasonality” and “level” together.  Basically its what left, and unaccounted for.</a:t>
            </a:r>
          </a:p>
        </p:txBody>
      </p:sp>
    </p:spTree>
    <p:extLst>
      <p:ext uri="{BB962C8B-B14F-4D97-AF65-F5344CB8AC3E}">
        <p14:creationId xmlns:p14="http://schemas.microsoft.com/office/powerpoint/2010/main" val="31687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 Riders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5472569" y="1828798"/>
            <a:ext cx="1470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Level?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Trend?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Seasonality?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9" y="1396638"/>
            <a:ext cx="4955629" cy="4581619"/>
          </a:xfrm>
          <a:prstGeom prst="rect">
            <a:avLst/>
          </a:prstGeom>
        </p:spPr>
      </p:pic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36" y="3090864"/>
            <a:ext cx="2848801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29251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observe?</a:t>
            </a:r>
          </a:p>
        </p:txBody>
      </p:sp>
    </p:spTree>
    <p:extLst>
      <p:ext uri="{BB962C8B-B14F-4D97-AF65-F5344CB8AC3E}">
        <p14:creationId xmlns:p14="http://schemas.microsoft.com/office/powerpoint/2010/main" val="1538653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23309</TotalTime>
  <Words>2474</Words>
  <Application>Microsoft Macintosh PowerPoint</Application>
  <PresentationFormat>On-screen Show (4:3)</PresentationFormat>
  <Paragraphs>554</Paragraphs>
  <Slides>51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Consolas</vt:lpstr>
      <vt:lpstr>Wingdings 2</vt:lpstr>
      <vt:lpstr>Office Theme</vt:lpstr>
      <vt:lpstr>think-cell Slide</vt:lpstr>
      <vt:lpstr>Time Series Forecasting</vt:lpstr>
      <vt:lpstr>Agenda</vt:lpstr>
      <vt:lpstr>Main ideas</vt:lpstr>
      <vt:lpstr>Difference between ML Data Setup &amp; Time Series Data</vt:lpstr>
      <vt:lpstr>Difference between ML Data Setup &amp; Time Series Data</vt:lpstr>
      <vt:lpstr>What is forecasting?</vt:lpstr>
      <vt:lpstr>Explain Vs. Predict</vt:lpstr>
      <vt:lpstr>The data inside the time series data</vt:lpstr>
      <vt:lpstr>Amtrak Actual Riders</vt:lpstr>
      <vt:lpstr>Amtrak Actuals</vt:lpstr>
      <vt:lpstr>Amtrak Actuals</vt:lpstr>
      <vt:lpstr>Zoom to 3 years (1997-1999)</vt:lpstr>
      <vt:lpstr>PowerPoint Presentation</vt:lpstr>
      <vt:lpstr>PowerPoint Presentation</vt:lpstr>
      <vt:lpstr>PowerPoint Presentation</vt:lpstr>
      <vt:lpstr>PowerPoint Presentation</vt:lpstr>
      <vt:lpstr>Open A_amtrak.R</vt:lpstr>
      <vt:lpstr>Machine Learning Partitioning </vt:lpstr>
      <vt:lpstr>Time Series Partitioning is not random</vt:lpstr>
      <vt:lpstr>Summary </vt:lpstr>
      <vt:lpstr>What types of business problems can be forecasted?</vt:lpstr>
      <vt:lpstr>Open B_getRevenueData.R</vt:lpstr>
      <vt:lpstr>Inspecting meta data.</vt:lpstr>
      <vt:lpstr>Agenda</vt:lpstr>
      <vt:lpstr>5 Common Methods</vt:lpstr>
      <vt:lpstr>4 Methods of Naïve Forecasting</vt:lpstr>
      <vt:lpstr>Naïve Forecast - Mean</vt:lpstr>
      <vt:lpstr>Naïve Forecast - Mean</vt:lpstr>
      <vt:lpstr>Naïve Mean doesn’t look good but sometimes is relevant.</vt:lpstr>
      <vt:lpstr>Revisiting Naïve Forecast - Mean</vt:lpstr>
      <vt:lpstr>Naïve Forecast - Drift</vt:lpstr>
      <vt:lpstr>Naïve Forecast – Naïve (true)</vt:lpstr>
      <vt:lpstr>Naïve Forecast – Naïve Seasonal</vt:lpstr>
      <vt:lpstr>Shaded Forecast Area?</vt:lpstr>
      <vt:lpstr>Shaded Forecast Area?</vt:lpstr>
      <vt:lpstr>Open C_NaiveNike.R</vt:lpstr>
      <vt:lpstr>Agenda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  <vt:lpstr>Time Series Decomposition – Side by Side</vt:lpstr>
      <vt:lpstr>Summary – Time Series Decomposition</vt:lpstr>
      <vt:lpstr>Open D_TimeSeriesDecompositionAMZN.R</vt:lpstr>
      <vt:lpstr>Agenda</vt:lpstr>
      <vt:lpstr>But first averages…</vt:lpstr>
      <vt:lpstr>But first averages…</vt:lpstr>
      <vt:lpstr>But first averages…</vt:lpstr>
      <vt:lpstr>But first averages…</vt:lpstr>
      <vt:lpstr>Open E_HoltWintersWMT.R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171</cp:revision>
  <dcterms:created xsi:type="dcterms:W3CDTF">2018-05-11T14:06:45Z</dcterms:created>
  <dcterms:modified xsi:type="dcterms:W3CDTF">2022-10-23T21:23:13Z</dcterms:modified>
</cp:coreProperties>
</file>