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622" r:id="rId2"/>
    <p:sldId id="623" r:id="rId3"/>
    <p:sldId id="624" r:id="rId4"/>
    <p:sldId id="625" r:id="rId5"/>
    <p:sldId id="626" r:id="rId6"/>
    <p:sldId id="661" r:id="rId7"/>
    <p:sldId id="658" r:id="rId8"/>
    <p:sldId id="660" r:id="rId9"/>
    <p:sldId id="363" r:id="rId10"/>
    <p:sldId id="659" r:id="rId11"/>
    <p:sldId id="379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2" autoAdjust="0"/>
    <p:restoredTop sz="91361" autoAdjust="0"/>
  </p:normalViewPr>
  <p:slideViewPr>
    <p:cSldViewPr snapToGrid="0">
      <p:cViewPr varScale="1">
        <p:scale>
          <a:sx n="112" d="100"/>
          <a:sy n="112" d="100"/>
        </p:scale>
        <p:origin x="20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333ABA6-B72D-4ED4-A6E7-13A0DAE65F1A}" type="datetimeFigureOut">
              <a:rPr lang="en-US" smtClean="0"/>
              <a:t>5/7/23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DC303B9-2C3E-4EA0-A819-58B20A5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8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29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5/7/23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04642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0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5/7/23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7653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5/7/23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66934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5/7/23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60728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5/7/23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4812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5/7/23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4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5/7/23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36198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5/7/23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52303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5/7/23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03538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5/7/23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15979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89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5" Type="http://schemas.openxmlformats.org/officeDocument/2006/relationships/image" Target="../media/image9.png"/><Relationship Id="rId10" Type="http://schemas.openxmlformats.org/officeDocument/2006/relationships/image" Target="../media/image6.png"/><Relationship Id="rId4" Type="http://schemas.openxmlformats.org/officeDocument/2006/relationships/image" Target="../media/image3.jpeg"/><Relationship Id="rId9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5/7/23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57600D-422B-4BD6-98C5-ECD6CB4C0601}"/>
              </a:ext>
            </a:extLst>
          </p:cNvPr>
          <p:cNvSpPr/>
          <p:nvPr/>
        </p:nvSpPr>
        <p:spPr>
          <a:xfrm>
            <a:off x="240631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 uses predefined functions to accomplish things.</a:t>
            </a:r>
            <a:endParaRPr lang="en-US" sz="2400" b="1" u="sng" dirty="0">
              <a:solidFill>
                <a:schemeClr val="accent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B1C195-F0A1-4DF2-83F7-CCD1E042F513}"/>
              </a:ext>
            </a:extLst>
          </p:cNvPr>
          <p:cNvCxnSpPr/>
          <p:nvPr/>
        </p:nvCxnSpPr>
        <p:spPr>
          <a:xfrm>
            <a:off x="1281504" y="3106455"/>
            <a:ext cx="1828800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90C574D-332E-41EE-87C5-81241A5307BF}"/>
              </a:ext>
            </a:extLst>
          </p:cNvPr>
          <p:cNvSpPr/>
          <p:nvPr/>
        </p:nvSpPr>
        <p:spPr>
          <a:xfrm>
            <a:off x="3538967" y="2099657"/>
            <a:ext cx="2041743" cy="20417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7A9DDF-ABC4-486B-BABF-3D7BAD0689BF}"/>
              </a:ext>
            </a:extLst>
          </p:cNvPr>
          <p:cNvSpPr txBox="1"/>
          <p:nvPr/>
        </p:nvSpPr>
        <p:spPr>
          <a:xfrm>
            <a:off x="155214" y="292178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F5C5F6-6775-4B27-8329-824CF1E7A3A3}"/>
              </a:ext>
            </a:extLst>
          </p:cNvPr>
          <p:cNvCxnSpPr/>
          <p:nvPr/>
        </p:nvCxnSpPr>
        <p:spPr>
          <a:xfrm>
            <a:off x="6009373" y="3096017"/>
            <a:ext cx="1828800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26CDC2A-2032-43BC-B8F4-FE3782DA2BFB}"/>
              </a:ext>
            </a:extLst>
          </p:cNvPr>
          <p:cNvSpPr txBox="1"/>
          <p:nvPr/>
        </p:nvSpPr>
        <p:spPr>
          <a:xfrm>
            <a:off x="8266837" y="29113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995320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5/7/23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 with a list!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6549BB-6AF5-468A-8D72-A45EED7452EF}"/>
              </a:ext>
            </a:extLst>
          </p:cNvPr>
          <p:cNvSpPr/>
          <p:nvPr/>
        </p:nvSpPr>
        <p:spPr>
          <a:xfrm>
            <a:off x="228600" y="5868365"/>
            <a:ext cx="8686800" cy="4412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Learning Outcome: Efficient R Scripting!  </a:t>
            </a:r>
          </a:p>
        </p:txBody>
      </p:sp>
      <p:pic>
        <p:nvPicPr>
          <p:cNvPr id="3074" name="Picture 2" descr="The best rap god memes :) Memedroid">
            <a:extLst>
              <a:ext uri="{FF2B5EF4-FFF2-40B4-BE49-F238E27FC236}">
                <a16:creationId xmlns:a16="http://schemas.microsoft.com/office/drawing/2014/main" id="{E32CC252-6125-5F4A-B4E4-BFC59A595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14" y="1341406"/>
            <a:ext cx="3363917" cy="385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97B5C7-ED54-2F4E-97B4-5C129743C366}"/>
              </a:ext>
            </a:extLst>
          </p:cNvPr>
          <p:cNvSpPr txBox="1"/>
          <p:nvPr/>
        </p:nvSpPr>
        <p:spPr>
          <a:xfrm>
            <a:off x="4143736" y="1427983"/>
            <a:ext cx="193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 Songs in a “list”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F9257-57A4-F646-9D3A-B3A90CB57E61}"/>
              </a:ext>
            </a:extLst>
          </p:cNvPr>
          <p:cNvSpPr txBox="1"/>
          <p:nvPr/>
        </p:nvSpPr>
        <p:spPr>
          <a:xfrm>
            <a:off x="4352081" y="1786794"/>
            <a:ext cx="1446835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976225-F2AB-494E-8AA8-161D1FCCC1FB}"/>
              </a:ext>
            </a:extLst>
          </p:cNvPr>
          <p:cNvSpPr txBox="1"/>
          <p:nvPr/>
        </p:nvSpPr>
        <p:spPr>
          <a:xfrm>
            <a:off x="5198963" y="2274865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Song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70D38B-5DF3-5F41-A1EF-F5F8BDDB6D18}"/>
              </a:ext>
            </a:extLst>
          </p:cNvPr>
          <p:cNvSpPr txBox="1"/>
          <p:nvPr/>
        </p:nvSpPr>
        <p:spPr>
          <a:xfrm>
            <a:off x="5198963" y="2600885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Song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95ABEC-C73B-7A4F-9600-33F872AA0A39}"/>
              </a:ext>
            </a:extLst>
          </p:cNvPr>
          <p:cNvSpPr txBox="1"/>
          <p:nvPr/>
        </p:nvSpPr>
        <p:spPr>
          <a:xfrm>
            <a:off x="5198963" y="2926905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Song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97E39E-78E4-7740-9392-82ABDB884093}"/>
              </a:ext>
            </a:extLst>
          </p:cNvPr>
          <p:cNvSpPr txBox="1"/>
          <p:nvPr/>
        </p:nvSpPr>
        <p:spPr>
          <a:xfrm>
            <a:off x="5198963" y="3252925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Song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DEB4BD-871A-C944-B110-339CC465997B}"/>
              </a:ext>
            </a:extLst>
          </p:cNvPr>
          <p:cNvSpPr txBox="1"/>
          <p:nvPr/>
        </p:nvSpPr>
        <p:spPr>
          <a:xfrm>
            <a:off x="5198963" y="3578945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C4880E-9111-C247-87D6-472B1E0D7F43}"/>
              </a:ext>
            </a:extLst>
          </p:cNvPr>
          <p:cNvSpPr txBox="1"/>
          <p:nvPr/>
        </p:nvSpPr>
        <p:spPr>
          <a:xfrm>
            <a:off x="5198963" y="3904965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A7F9F7-D4B1-D346-9F46-C052A185B168}"/>
              </a:ext>
            </a:extLst>
          </p:cNvPr>
          <p:cNvSpPr txBox="1"/>
          <p:nvPr/>
        </p:nvSpPr>
        <p:spPr>
          <a:xfrm>
            <a:off x="5198963" y="4230985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475D6C-3432-9B4E-B5D1-8DE11B384E00}"/>
              </a:ext>
            </a:extLst>
          </p:cNvPr>
          <p:cNvSpPr txBox="1"/>
          <p:nvPr/>
        </p:nvSpPr>
        <p:spPr>
          <a:xfrm>
            <a:off x="5198963" y="4557005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Song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FA279FA-BFDD-E842-9295-291C8B4A67C0}"/>
              </a:ext>
            </a:extLst>
          </p:cNvPr>
          <p:cNvSpPr txBox="1"/>
          <p:nvPr/>
        </p:nvSpPr>
        <p:spPr>
          <a:xfrm>
            <a:off x="5198963" y="4883027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Song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FF3A710-BC7F-114E-8F5D-20154A149D44}"/>
              </a:ext>
            </a:extLst>
          </p:cNvPr>
          <p:cNvCxnSpPr>
            <a:stCxn id="10" idx="2"/>
            <a:endCxn id="13" idx="1"/>
          </p:cNvCxnSpPr>
          <p:nvPr/>
        </p:nvCxnSpPr>
        <p:spPr>
          <a:xfrm rot="16200000" flipH="1">
            <a:off x="5014383" y="2217242"/>
            <a:ext cx="24569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D985B5C6-C2A4-7448-9041-3DAAE6073F09}"/>
              </a:ext>
            </a:extLst>
          </p:cNvPr>
          <p:cNvCxnSpPr>
            <a:stCxn id="10" idx="2"/>
            <a:endCxn id="49" idx="1"/>
          </p:cNvCxnSpPr>
          <p:nvPr/>
        </p:nvCxnSpPr>
        <p:spPr>
          <a:xfrm rot="16200000" flipH="1">
            <a:off x="3710302" y="3521323"/>
            <a:ext cx="2853859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2260CA28-3FAA-9F4E-8A9B-683A94AC24C8}"/>
              </a:ext>
            </a:extLst>
          </p:cNvPr>
          <p:cNvCxnSpPr>
            <a:cxnSpLocks/>
            <a:stCxn id="10" idx="2"/>
            <a:endCxn id="48" idx="1"/>
          </p:cNvCxnSpPr>
          <p:nvPr/>
        </p:nvCxnSpPr>
        <p:spPr>
          <a:xfrm rot="16200000" flipH="1">
            <a:off x="3873313" y="3358312"/>
            <a:ext cx="252783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59EA785C-6BB0-E94A-9D2C-AC6A610E77FB}"/>
              </a:ext>
            </a:extLst>
          </p:cNvPr>
          <p:cNvCxnSpPr>
            <a:cxnSpLocks/>
            <a:stCxn id="10" idx="2"/>
            <a:endCxn id="47" idx="1"/>
          </p:cNvCxnSpPr>
          <p:nvPr/>
        </p:nvCxnSpPr>
        <p:spPr>
          <a:xfrm rot="16200000" flipH="1">
            <a:off x="4036323" y="3195302"/>
            <a:ext cx="220181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7EA5A09A-B9A4-DD43-B1D4-0A69F15B8EF1}"/>
              </a:ext>
            </a:extLst>
          </p:cNvPr>
          <p:cNvCxnSpPr>
            <a:cxnSpLocks/>
            <a:stCxn id="10" idx="2"/>
            <a:endCxn id="46" idx="1"/>
          </p:cNvCxnSpPr>
          <p:nvPr/>
        </p:nvCxnSpPr>
        <p:spPr>
          <a:xfrm rot="16200000" flipH="1">
            <a:off x="4199333" y="3032292"/>
            <a:ext cx="187579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510EC155-3821-0B44-9AE5-3B105A14EDC7}"/>
              </a:ext>
            </a:extLst>
          </p:cNvPr>
          <p:cNvCxnSpPr>
            <a:cxnSpLocks/>
            <a:stCxn id="10" idx="2"/>
            <a:endCxn id="45" idx="1"/>
          </p:cNvCxnSpPr>
          <p:nvPr/>
        </p:nvCxnSpPr>
        <p:spPr>
          <a:xfrm rot="16200000" flipH="1">
            <a:off x="4362343" y="2869282"/>
            <a:ext cx="154977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51AD296B-D854-834D-B430-B5D8678C088C}"/>
              </a:ext>
            </a:extLst>
          </p:cNvPr>
          <p:cNvCxnSpPr>
            <a:cxnSpLocks/>
            <a:stCxn id="10" idx="2"/>
            <a:endCxn id="28" idx="1"/>
          </p:cNvCxnSpPr>
          <p:nvPr/>
        </p:nvCxnSpPr>
        <p:spPr>
          <a:xfrm rot="16200000" flipH="1">
            <a:off x="4525353" y="2706272"/>
            <a:ext cx="122375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1879AEBC-11DC-E547-B043-3FB5EA9FC22E}"/>
              </a:ext>
            </a:extLst>
          </p:cNvPr>
          <p:cNvCxnSpPr>
            <a:cxnSpLocks/>
            <a:stCxn id="10" idx="2"/>
            <a:endCxn id="27" idx="1"/>
          </p:cNvCxnSpPr>
          <p:nvPr/>
        </p:nvCxnSpPr>
        <p:spPr>
          <a:xfrm rot="16200000" flipH="1">
            <a:off x="4688363" y="2543262"/>
            <a:ext cx="89773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79833461-297C-4649-8487-10E12A6E64F6}"/>
              </a:ext>
            </a:extLst>
          </p:cNvPr>
          <p:cNvCxnSpPr>
            <a:cxnSpLocks/>
            <a:stCxn id="10" idx="2"/>
            <a:endCxn id="26" idx="1"/>
          </p:cNvCxnSpPr>
          <p:nvPr/>
        </p:nvCxnSpPr>
        <p:spPr>
          <a:xfrm rot="16200000" flipH="1">
            <a:off x="4851373" y="2380252"/>
            <a:ext cx="57171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4C5BA82-744C-1C4F-8DA8-B5AA82CEC3D5}"/>
              </a:ext>
            </a:extLst>
          </p:cNvPr>
          <p:cNvSpPr/>
          <p:nvPr/>
        </p:nvSpPr>
        <p:spPr>
          <a:xfrm>
            <a:off x="228600" y="5335014"/>
            <a:ext cx="8686800" cy="4617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Open </a:t>
            </a:r>
            <a:r>
              <a:rPr lang="en-US" b="1" dirty="0" err="1"/>
              <a:t>B_RapSongs.R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4616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5/7/23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3200" dirty="0"/>
              <a:t>Housekeeping , Reading &amp; Homework, recommended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1856" y="1104653"/>
            <a:ext cx="85055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you have R Studio Installed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Sign up at RStudio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local, Recommended to install Git locally for “</a:t>
            </a:r>
            <a:r>
              <a:rPr lang="en-US" i="1" dirty="0"/>
              <a:t>git pull</a:t>
            </a:r>
            <a:r>
              <a:rPr lang="en-US" dirty="0"/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Connect your local to the class repo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Chapter 1 &amp; Chapter 2</a:t>
            </a:r>
          </a:p>
          <a:p>
            <a:r>
              <a:rPr lang="en-US" b="1" dirty="0"/>
              <a:t>1. Piazza introduction post (slide 7, assigned as part of class participation)…assuming we can get piazza working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30170" y="3362897"/>
            <a:ext cx="7964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FCCED00-EA09-4545-A705-93608CED5762}"/>
              </a:ext>
            </a:extLst>
          </p:cNvPr>
          <p:cNvSpPr/>
          <p:nvPr/>
        </p:nvSpPr>
        <p:spPr>
          <a:xfrm>
            <a:off x="421856" y="3959198"/>
            <a:ext cx="4572000" cy="17096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/>
              <a:t>2. C2.1 Data Mining Techniques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/>
              <a:t>3. C2.2 Data Partition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/>
              <a:t>4. C2.3 Data Sample</a:t>
            </a:r>
          </a:p>
          <a:p>
            <a:r>
              <a:rPr lang="en-US" dirty="0"/>
              <a:t>5. C2.4 Modeling Steps </a:t>
            </a:r>
          </a:p>
        </p:txBody>
      </p:sp>
    </p:spTree>
    <p:extLst>
      <p:ext uri="{BB962C8B-B14F-4D97-AF65-F5344CB8AC3E}">
        <p14:creationId xmlns:p14="http://schemas.microsoft.com/office/powerpoint/2010/main" val="36649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5/7/23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57600D-422B-4BD6-98C5-ECD6CB4C0601}"/>
              </a:ext>
            </a:extLst>
          </p:cNvPr>
          <p:cNvSpPr/>
          <p:nvPr/>
        </p:nvSpPr>
        <p:spPr>
          <a:xfrm>
            <a:off x="240631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“ </a:t>
            </a:r>
            <a:r>
              <a:rPr lang="en-US" sz="2400" dirty="0">
                <a:latin typeface="Consolas" panose="020B0609020204030204" pitchFamily="49" charset="0"/>
              </a:rPr>
              <a:t>&lt;- ” is the assignment operator</a:t>
            </a:r>
            <a:endParaRPr lang="en-US" sz="2400" b="1" u="sng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1120AF-BC7C-483D-AC5F-D193F15235D7}"/>
              </a:ext>
            </a:extLst>
          </p:cNvPr>
          <p:cNvSpPr txBox="1"/>
          <p:nvPr/>
        </p:nvSpPr>
        <p:spPr>
          <a:xfrm>
            <a:off x="928065" y="2831348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cutinhalf</a:t>
            </a:r>
            <a:r>
              <a:rPr lang="en-US" dirty="0">
                <a:latin typeface="Consolas" panose="020B0609020204030204" pitchFamily="49" charset="0"/>
              </a:rPr>
              <a:t>(banana )</a:t>
            </a:r>
            <a:endParaRPr lang="en-US" dirty="0"/>
          </a:p>
        </p:txBody>
      </p:sp>
      <p:pic>
        <p:nvPicPr>
          <p:cNvPr id="8" name="Picture 2" descr="http://www.brainkandie.com/images/banana.png">
            <a:extLst>
              <a:ext uri="{FF2B5EF4-FFF2-40B4-BE49-F238E27FC236}">
                <a16:creationId xmlns:a16="http://schemas.microsoft.com/office/drawing/2014/main" id="{F131010D-A51D-449B-A4EC-6FA4FAAA0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38486" y="1821307"/>
            <a:ext cx="3338782" cy="20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cdn.xl.thumbs.canstockphoto.com/canstock14746167.jpg">
            <a:extLst>
              <a:ext uri="{FF2B5EF4-FFF2-40B4-BE49-F238E27FC236}">
                <a16:creationId xmlns:a16="http://schemas.microsoft.com/office/drawing/2014/main" id="{BADE13CE-D19F-477C-B30C-CA95D4277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70" b="38097"/>
          <a:stretch/>
        </p:blipFill>
        <p:spPr bwMode="auto">
          <a:xfrm rot="5400000">
            <a:off x="6387740" y="2929490"/>
            <a:ext cx="2819554" cy="71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0750E9D-BE5C-45ED-A40C-CDF1D2C48FFA}"/>
              </a:ext>
            </a:extLst>
          </p:cNvPr>
          <p:cNvSpPr/>
          <p:nvPr/>
        </p:nvSpPr>
        <p:spPr>
          <a:xfrm>
            <a:off x="2683594" y="3345657"/>
            <a:ext cx="1290182" cy="3401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FF11B1-B091-4AE7-91D0-6E51D2A84A8F}"/>
              </a:ext>
            </a:extLst>
          </p:cNvPr>
          <p:cNvSpPr txBox="1"/>
          <p:nvPr/>
        </p:nvSpPr>
        <p:spPr>
          <a:xfrm>
            <a:off x="4152564" y="333108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6E95B4-4528-4F4A-9DED-2D3431AAAD60}"/>
              </a:ext>
            </a:extLst>
          </p:cNvPr>
          <p:cNvSpPr txBox="1"/>
          <p:nvPr/>
        </p:nvSpPr>
        <p:spPr>
          <a:xfrm>
            <a:off x="1170086" y="33310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222A061-6C3F-4577-8CFA-72B564A8F28B}"/>
              </a:ext>
            </a:extLst>
          </p:cNvPr>
          <p:cNvCxnSpPr/>
          <p:nvPr/>
        </p:nvCxnSpPr>
        <p:spPr>
          <a:xfrm>
            <a:off x="2495704" y="3241435"/>
            <a:ext cx="0" cy="54864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44ACFCD-D15B-409F-862E-5418190449DB}"/>
              </a:ext>
            </a:extLst>
          </p:cNvPr>
          <p:cNvSpPr/>
          <p:nvPr/>
        </p:nvSpPr>
        <p:spPr>
          <a:xfrm>
            <a:off x="3880753" y="333108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A4D964-AB5B-4B9A-B814-F29D6F3773F7}"/>
              </a:ext>
            </a:extLst>
          </p:cNvPr>
          <p:cNvSpPr/>
          <p:nvPr/>
        </p:nvSpPr>
        <p:spPr>
          <a:xfrm>
            <a:off x="4853818" y="333108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8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5/7/23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57600D-422B-4BD6-98C5-ECD6CB4C0601}"/>
              </a:ext>
            </a:extLst>
          </p:cNvPr>
          <p:cNvSpPr/>
          <p:nvPr/>
        </p:nvSpPr>
        <p:spPr>
          <a:xfrm>
            <a:off x="240631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Results of an object can be used in the next function.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1120AF-BC7C-483D-AC5F-D193F15235D7}"/>
              </a:ext>
            </a:extLst>
          </p:cNvPr>
          <p:cNvSpPr txBox="1"/>
          <p:nvPr/>
        </p:nvSpPr>
        <p:spPr>
          <a:xfrm>
            <a:off x="240630" y="2545370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cutinhalf</a:t>
            </a:r>
            <a:r>
              <a:rPr lang="en-US" dirty="0">
                <a:latin typeface="Consolas" panose="020B0609020204030204" pitchFamily="49" charset="0"/>
              </a:rPr>
              <a:t>(banana 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750E9D-BE5C-45ED-A40C-CDF1D2C48FFA}"/>
              </a:ext>
            </a:extLst>
          </p:cNvPr>
          <p:cNvSpPr/>
          <p:nvPr/>
        </p:nvSpPr>
        <p:spPr>
          <a:xfrm>
            <a:off x="2494405" y="4173670"/>
            <a:ext cx="1290182" cy="3401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FF11B1-B091-4AE7-91D0-6E51D2A84A8F}"/>
              </a:ext>
            </a:extLst>
          </p:cNvPr>
          <p:cNvSpPr txBox="1"/>
          <p:nvPr/>
        </p:nvSpPr>
        <p:spPr>
          <a:xfrm>
            <a:off x="3963375" y="415910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6E95B4-4528-4F4A-9DED-2D3431AAAD60}"/>
              </a:ext>
            </a:extLst>
          </p:cNvPr>
          <p:cNvSpPr txBox="1"/>
          <p:nvPr/>
        </p:nvSpPr>
        <p:spPr>
          <a:xfrm>
            <a:off x="980897" y="41591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22A061-6C3F-4577-8CFA-72B564A8F28B}"/>
              </a:ext>
            </a:extLst>
          </p:cNvPr>
          <p:cNvCxnSpPr/>
          <p:nvPr/>
        </p:nvCxnSpPr>
        <p:spPr>
          <a:xfrm>
            <a:off x="2306515" y="4069448"/>
            <a:ext cx="0" cy="54864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44ACFCD-D15B-409F-862E-5418190449DB}"/>
              </a:ext>
            </a:extLst>
          </p:cNvPr>
          <p:cNvSpPr/>
          <p:nvPr/>
        </p:nvSpPr>
        <p:spPr>
          <a:xfrm>
            <a:off x="3691564" y="415910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A4D964-AB5B-4B9A-B814-F29D6F3773F7}"/>
              </a:ext>
            </a:extLst>
          </p:cNvPr>
          <p:cNvSpPr/>
          <p:nvPr/>
        </p:nvSpPr>
        <p:spPr>
          <a:xfrm>
            <a:off x="5044375" y="4118459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8414A2-E293-4507-8771-437EFDF9F349}"/>
              </a:ext>
            </a:extLst>
          </p:cNvPr>
          <p:cNvSpPr txBox="1"/>
          <p:nvPr/>
        </p:nvSpPr>
        <p:spPr>
          <a:xfrm>
            <a:off x="767693" y="3700116"/>
            <a:ext cx="474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 &lt;- peel     ( </a:t>
            </a:r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6D1A91-602C-4723-91DA-11002DADC131}"/>
              </a:ext>
            </a:extLst>
          </p:cNvPr>
          <p:cNvSpPr txBox="1"/>
          <p:nvPr/>
        </p:nvSpPr>
        <p:spPr>
          <a:xfrm>
            <a:off x="240630" y="1223630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setwd</a:t>
            </a:r>
            <a:r>
              <a:rPr lang="en-US" dirty="0">
                <a:latin typeface="Consolas" panose="020B0609020204030204" pitchFamily="49" charset="0"/>
              </a:rPr>
              <a:t>(“ted/fruit/basket”)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59E285-700D-4A32-94E4-92B3B7FE84BB}"/>
              </a:ext>
            </a:extLst>
          </p:cNvPr>
          <p:cNvSpPr txBox="1"/>
          <p:nvPr/>
        </p:nvSpPr>
        <p:spPr>
          <a:xfrm>
            <a:off x="240630" y="1528773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library(knife)</a:t>
            </a:r>
          </a:p>
          <a:p>
            <a:r>
              <a:rPr lang="en-US" dirty="0">
                <a:latin typeface="Consolas" panose="020B0609020204030204" pitchFamily="49" charset="0"/>
              </a:rPr>
              <a:t>library(peel)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DC38A5-5520-4620-AFF8-371F7AB82BCD}"/>
              </a:ext>
            </a:extLst>
          </p:cNvPr>
          <p:cNvSpPr txBox="1"/>
          <p:nvPr/>
        </p:nvSpPr>
        <p:spPr>
          <a:xfrm>
            <a:off x="240630" y="2085295"/>
            <a:ext cx="449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banana &lt;- </a:t>
            </a:r>
            <a:r>
              <a:rPr lang="en-US" dirty="0" err="1">
                <a:latin typeface="Consolas" panose="020B0609020204030204" pitchFamily="49" charset="0"/>
              </a:rPr>
              <a:t>read.fruit</a:t>
            </a:r>
            <a:r>
              <a:rPr lang="en-US" dirty="0">
                <a:latin typeface="Consolas" panose="020B0609020204030204" pitchFamily="49" charset="0"/>
              </a:rPr>
              <a:t>(“Banana.csv”)</a:t>
            </a:r>
            <a:endParaRPr lang="en-US" dirty="0"/>
          </a:p>
        </p:txBody>
      </p:sp>
      <p:pic>
        <p:nvPicPr>
          <p:cNvPr id="18" name="Picture 2" descr="Image result for half banana">
            <a:extLst>
              <a:ext uri="{FF2B5EF4-FFF2-40B4-BE49-F238E27FC236}">
                <a16:creationId xmlns:a16="http://schemas.microsoft.com/office/drawing/2014/main" id="{DEAEA782-61E0-43B4-BDA6-A3944FAD2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65" b="28476"/>
          <a:stretch/>
        </p:blipFill>
        <p:spPr bwMode="auto">
          <a:xfrm rot="1615433" flipV="1">
            <a:off x="5136265" y="2079687"/>
            <a:ext cx="3022887" cy="140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hand white background">
            <a:extLst>
              <a:ext uri="{FF2B5EF4-FFF2-40B4-BE49-F238E27FC236}">
                <a16:creationId xmlns:a16="http://schemas.microsoft.com/office/drawing/2014/main" id="{C6351A39-5E58-42B0-9337-2C3158360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517" y="2185147"/>
            <a:ext cx="2148623" cy="185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F93F3B-41BA-45B8-A62C-663812BF0B8D}"/>
              </a:ext>
            </a:extLst>
          </p:cNvPr>
          <p:cNvCxnSpPr>
            <a:cxnSpLocks/>
            <a:stCxn id="21" idx="4"/>
            <a:endCxn id="22" idx="0"/>
          </p:cNvCxnSpPr>
          <p:nvPr/>
        </p:nvCxnSpPr>
        <p:spPr>
          <a:xfrm>
            <a:off x="908137" y="2968669"/>
            <a:ext cx="3591769" cy="70211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5F92392B-93E6-4019-9EE6-4791E3E0CD25}"/>
              </a:ext>
            </a:extLst>
          </p:cNvPr>
          <p:cNvSpPr/>
          <p:nvPr/>
        </p:nvSpPr>
        <p:spPr>
          <a:xfrm>
            <a:off x="112734" y="2517257"/>
            <a:ext cx="1590806" cy="4514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A29B2D-E4AF-4336-9EDF-24F29AA47942}"/>
              </a:ext>
            </a:extLst>
          </p:cNvPr>
          <p:cNvSpPr/>
          <p:nvPr/>
        </p:nvSpPr>
        <p:spPr>
          <a:xfrm>
            <a:off x="3691564" y="3670784"/>
            <a:ext cx="1616684" cy="4514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86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5/7/23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57600D-422B-4BD6-98C5-ECD6CB4C0601}"/>
              </a:ext>
            </a:extLst>
          </p:cNvPr>
          <p:cNvSpPr/>
          <p:nvPr/>
        </p:nvSpPr>
        <p:spPr>
          <a:xfrm>
            <a:off x="240631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You don’t always have to declare an output object &amp; you can also save items to disk.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1120AF-BC7C-483D-AC5F-D193F15235D7}"/>
              </a:ext>
            </a:extLst>
          </p:cNvPr>
          <p:cNvSpPr txBox="1"/>
          <p:nvPr/>
        </p:nvSpPr>
        <p:spPr>
          <a:xfrm>
            <a:off x="240630" y="2415074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cutinhalf</a:t>
            </a:r>
            <a:r>
              <a:rPr lang="en-US" dirty="0">
                <a:latin typeface="Consolas" panose="020B0609020204030204" pitchFamily="49" charset="0"/>
              </a:rPr>
              <a:t>(banana)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750E9D-BE5C-45ED-A40C-CDF1D2C48FFA}"/>
              </a:ext>
            </a:extLst>
          </p:cNvPr>
          <p:cNvSpPr/>
          <p:nvPr/>
        </p:nvSpPr>
        <p:spPr>
          <a:xfrm>
            <a:off x="823262" y="4157904"/>
            <a:ext cx="1290182" cy="3401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FF11B1-B091-4AE7-91D0-6E51D2A84A8F}"/>
              </a:ext>
            </a:extLst>
          </p:cNvPr>
          <p:cNvSpPr txBox="1"/>
          <p:nvPr/>
        </p:nvSpPr>
        <p:spPr>
          <a:xfrm>
            <a:off x="2217433" y="414333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4ACFCD-D15B-409F-862E-5418190449DB}"/>
              </a:ext>
            </a:extLst>
          </p:cNvPr>
          <p:cNvSpPr/>
          <p:nvPr/>
        </p:nvSpPr>
        <p:spPr>
          <a:xfrm>
            <a:off x="2020421" y="414333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A4D964-AB5B-4B9A-B814-F29D6F3773F7}"/>
              </a:ext>
            </a:extLst>
          </p:cNvPr>
          <p:cNvSpPr/>
          <p:nvPr/>
        </p:nvSpPr>
        <p:spPr>
          <a:xfrm>
            <a:off x="2800768" y="412876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8414A2-E293-4507-8771-437EFDF9F349}"/>
              </a:ext>
            </a:extLst>
          </p:cNvPr>
          <p:cNvSpPr txBox="1"/>
          <p:nvPr/>
        </p:nvSpPr>
        <p:spPr>
          <a:xfrm>
            <a:off x="240630" y="2719888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 &lt;- peel(</a:t>
            </a:r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6D1A91-602C-4723-91DA-11002DADC131}"/>
              </a:ext>
            </a:extLst>
          </p:cNvPr>
          <p:cNvSpPr txBox="1"/>
          <p:nvPr/>
        </p:nvSpPr>
        <p:spPr>
          <a:xfrm>
            <a:off x="240630" y="1223630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setwd</a:t>
            </a:r>
            <a:r>
              <a:rPr lang="en-US" dirty="0">
                <a:latin typeface="Consolas" panose="020B0609020204030204" pitchFamily="49" charset="0"/>
              </a:rPr>
              <a:t>(“ted/fruit/basket”)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59E285-700D-4A32-94E4-92B3B7FE84BB}"/>
              </a:ext>
            </a:extLst>
          </p:cNvPr>
          <p:cNvSpPr txBox="1"/>
          <p:nvPr/>
        </p:nvSpPr>
        <p:spPr>
          <a:xfrm>
            <a:off x="240630" y="1528445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library(knife)</a:t>
            </a:r>
          </a:p>
          <a:p>
            <a:r>
              <a:rPr lang="en-US" dirty="0">
                <a:latin typeface="Consolas" panose="020B0609020204030204" pitchFamily="49" charset="0"/>
              </a:rPr>
              <a:t>library(peel)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DC38A5-5520-4620-AFF8-371F7AB82BCD}"/>
              </a:ext>
            </a:extLst>
          </p:cNvPr>
          <p:cNvSpPr txBox="1"/>
          <p:nvPr/>
        </p:nvSpPr>
        <p:spPr>
          <a:xfrm>
            <a:off x="240630" y="2110259"/>
            <a:ext cx="499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banana     &lt;- </a:t>
            </a:r>
            <a:r>
              <a:rPr lang="en-US" dirty="0" err="1">
                <a:latin typeface="Consolas" panose="020B0609020204030204" pitchFamily="49" charset="0"/>
              </a:rPr>
              <a:t>read.fruit</a:t>
            </a:r>
            <a:r>
              <a:rPr lang="en-US" dirty="0">
                <a:latin typeface="Consolas" panose="020B0609020204030204" pitchFamily="49" charset="0"/>
              </a:rPr>
              <a:t>(“Banana.csv”)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D17F439-6E11-4B4C-9536-FE7E4BE05003}"/>
              </a:ext>
            </a:extLst>
          </p:cNvPr>
          <p:cNvGrpSpPr/>
          <p:nvPr/>
        </p:nvGrpSpPr>
        <p:grpSpPr>
          <a:xfrm>
            <a:off x="5102567" y="1935754"/>
            <a:ext cx="3840480" cy="2250358"/>
            <a:chOff x="4884420" y="2092654"/>
            <a:chExt cx="3840480" cy="2250358"/>
          </a:xfrm>
        </p:grpSpPr>
        <p:pic>
          <p:nvPicPr>
            <p:cNvPr id="17" name="Picture 4" descr="http://sape.inf.usi.ch/sites/default/files/ggplot2-geom_blank-example.png">
              <a:extLst>
                <a:ext uri="{FF2B5EF4-FFF2-40B4-BE49-F238E27FC236}">
                  <a16:creationId xmlns:a16="http://schemas.microsoft.com/office/drawing/2014/main" id="{F3EBEA82-AEC2-4503-901A-DBDAF7BAC9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06"/>
            <a:stretch/>
          </p:blipFill>
          <p:spPr bwMode="auto">
            <a:xfrm>
              <a:off x="4884420" y="2092654"/>
              <a:ext cx="3840480" cy="2250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Image result for half banana">
              <a:extLst>
                <a:ext uri="{FF2B5EF4-FFF2-40B4-BE49-F238E27FC236}">
                  <a16:creationId xmlns:a16="http://schemas.microsoft.com/office/drawing/2014/main" id="{813A08A4-7A0F-45BF-A1CD-14DD858FD3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65" b="28476"/>
            <a:stretch/>
          </p:blipFill>
          <p:spPr bwMode="auto">
            <a:xfrm rot="1615433" flipV="1">
              <a:off x="5469884" y="2498909"/>
              <a:ext cx="2787633" cy="1217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9B0164B-0149-4DD5-8E06-DAA3041D8C9F}"/>
              </a:ext>
            </a:extLst>
          </p:cNvPr>
          <p:cNvSpPr txBox="1"/>
          <p:nvPr/>
        </p:nvSpPr>
        <p:spPr>
          <a:xfrm>
            <a:off x="884383" y="374343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plot(</a:t>
            </a:r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338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5/7/23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22C5B7-2DB5-4EA8-859A-5A5743A396CA}"/>
              </a:ext>
            </a:extLst>
          </p:cNvPr>
          <p:cNvSpPr txBox="1"/>
          <p:nvPr/>
        </p:nvSpPr>
        <p:spPr>
          <a:xfrm>
            <a:off x="3692285" y="5005776"/>
            <a:ext cx="4112023" cy="338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object&lt;-function(applied to object)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BC3515-0129-435C-9B18-BB4DC06E04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074" y="1103590"/>
            <a:ext cx="1201613" cy="93151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E99666D-0A26-45F7-822B-A575960EC698}"/>
              </a:ext>
            </a:extLst>
          </p:cNvPr>
          <p:cNvGrpSpPr/>
          <p:nvPr/>
        </p:nvGrpSpPr>
        <p:grpSpPr>
          <a:xfrm>
            <a:off x="1273971" y="2274676"/>
            <a:ext cx="1321555" cy="1006531"/>
            <a:chOff x="919527" y="2384361"/>
            <a:chExt cx="1459728" cy="1071794"/>
          </a:xfrm>
        </p:grpSpPr>
        <p:pic>
          <p:nvPicPr>
            <p:cNvPr id="12" name="Picture 2" descr="Image result for hand white background">
              <a:extLst>
                <a:ext uri="{FF2B5EF4-FFF2-40B4-BE49-F238E27FC236}">
                  <a16:creationId xmlns:a16="http://schemas.microsoft.com/office/drawing/2014/main" id="{DB259A06-A46D-4D41-AB85-BEFA1B65E3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527" y="2449871"/>
              <a:ext cx="1091000" cy="940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http://cdn.xl.thumbs.canstockphoto.com/canstock14746167.jpg">
              <a:extLst>
                <a:ext uri="{FF2B5EF4-FFF2-40B4-BE49-F238E27FC236}">
                  <a16:creationId xmlns:a16="http://schemas.microsoft.com/office/drawing/2014/main" id="{86987945-E340-45C2-9E67-760C16CB63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470" b="38097"/>
            <a:stretch/>
          </p:blipFill>
          <p:spPr bwMode="auto">
            <a:xfrm rot="5400000">
              <a:off x="1706921" y="2783821"/>
              <a:ext cx="1071794" cy="272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6" descr="Image result for banana transparent background">
            <a:extLst>
              <a:ext uri="{FF2B5EF4-FFF2-40B4-BE49-F238E27FC236}">
                <a16:creationId xmlns:a16="http://schemas.microsoft.com/office/drawing/2014/main" id="{4C70DCF7-8AC6-41FE-A567-DCC741701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864" y="3238565"/>
            <a:ext cx="955958" cy="95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17EEA90-78B0-4080-9D60-480EF7F02082}"/>
              </a:ext>
            </a:extLst>
          </p:cNvPr>
          <p:cNvGrpSpPr/>
          <p:nvPr/>
        </p:nvGrpSpPr>
        <p:grpSpPr>
          <a:xfrm>
            <a:off x="1379306" y="4907138"/>
            <a:ext cx="1130829" cy="605894"/>
            <a:chOff x="5001597" y="2799644"/>
            <a:chExt cx="2498122" cy="1373047"/>
          </a:xfrm>
        </p:grpSpPr>
        <p:pic>
          <p:nvPicPr>
            <p:cNvPr id="16" name="Picture 2" descr="Image result for half banana">
              <a:extLst>
                <a:ext uri="{FF2B5EF4-FFF2-40B4-BE49-F238E27FC236}">
                  <a16:creationId xmlns:a16="http://schemas.microsoft.com/office/drawing/2014/main" id="{9FA2FE0D-E6C3-40BB-BD19-25623F72AD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65" b="28476"/>
            <a:stretch/>
          </p:blipFill>
          <p:spPr bwMode="auto">
            <a:xfrm rot="1615433" flipV="1">
              <a:off x="5001597" y="2799644"/>
              <a:ext cx="2381250" cy="1106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Image result for hand white background">
              <a:extLst>
                <a:ext uri="{FF2B5EF4-FFF2-40B4-BE49-F238E27FC236}">
                  <a16:creationId xmlns:a16="http://schemas.microsoft.com/office/drawing/2014/main" id="{77671E1D-32D3-47BB-BF76-3BAE074C37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7046" y="2816567"/>
              <a:ext cx="1572673" cy="1356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751ABA-CE4D-4CCD-905A-BF5DE70EEC4E}"/>
              </a:ext>
            </a:extLst>
          </p:cNvPr>
          <p:cNvGrpSpPr/>
          <p:nvPr/>
        </p:nvGrpSpPr>
        <p:grpSpPr>
          <a:xfrm>
            <a:off x="1475066" y="4203444"/>
            <a:ext cx="957435" cy="741843"/>
            <a:chOff x="4262775" y="5030993"/>
            <a:chExt cx="1057538" cy="789944"/>
          </a:xfrm>
        </p:grpSpPr>
        <p:pic>
          <p:nvPicPr>
            <p:cNvPr id="19" name="Picture 2" descr="http://www.brainkandie.com/images/banana.png">
              <a:extLst>
                <a:ext uri="{FF2B5EF4-FFF2-40B4-BE49-F238E27FC236}">
                  <a16:creationId xmlns:a16="http://schemas.microsoft.com/office/drawing/2014/main" id="{2477DECE-209B-4BF9-A37D-D85CB9CCCB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262775" y="5030993"/>
              <a:ext cx="1057538" cy="63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http://cdn.xl.thumbs.canstockphoto.com/canstock14746167.jpg">
              <a:extLst>
                <a:ext uri="{FF2B5EF4-FFF2-40B4-BE49-F238E27FC236}">
                  <a16:creationId xmlns:a16="http://schemas.microsoft.com/office/drawing/2014/main" id="{6EC81316-03FA-48F1-BF02-1436C0E846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470" b="38097"/>
            <a:stretch/>
          </p:blipFill>
          <p:spPr bwMode="auto">
            <a:xfrm rot="5400000">
              <a:off x="4757761" y="5371276"/>
              <a:ext cx="716823" cy="18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C233138-9FB0-47EE-AFFB-2530CD03B4B5}"/>
              </a:ext>
            </a:extLst>
          </p:cNvPr>
          <p:cNvCxnSpPr/>
          <p:nvPr/>
        </p:nvCxnSpPr>
        <p:spPr>
          <a:xfrm>
            <a:off x="217532" y="5660777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A5C6AD-C32D-4CA9-BE76-17DC8276ECCB}"/>
              </a:ext>
            </a:extLst>
          </p:cNvPr>
          <p:cNvCxnSpPr/>
          <p:nvPr/>
        </p:nvCxnSpPr>
        <p:spPr>
          <a:xfrm>
            <a:off x="217532" y="4130419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54C2B2-0684-464E-A709-FD3F70ED7EAE}"/>
              </a:ext>
            </a:extLst>
          </p:cNvPr>
          <p:cNvCxnSpPr/>
          <p:nvPr/>
        </p:nvCxnSpPr>
        <p:spPr>
          <a:xfrm>
            <a:off x="217532" y="3258077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045E73-B651-4844-B314-D7565CFD6330}"/>
              </a:ext>
            </a:extLst>
          </p:cNvPr>
          <p:cNvCxnSpPr/>
          <p:nvPr/>
        </p:nvCxnSpPr>
        <p:spPr>
          <a:xfrm>
            <a:off x="217532" y="2188497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2C95643-2EA8-4C88-B12B-FA099C6118CC}"/>
              </a:ext>
            </a:extLst>
          </p:cNvPr>
          <p:cNvSpPr txBox="1"/>
          <p:nvPr/>
        </p:nvSpPr>
        <p:spPr>
          <a:xfrm>
            <a:off x="225493" y="135447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831379-6A77-4E07-A24F-B6EADF40E5AC}"/>
              </a:ext>
            </a:extLst>
          </p:cNvPr>
          <p:cNvSpPr txBox="1"/>
          <p:nvPr/>
        </p:nvSpPr>
        <p:spPr>
          <a:xfrm>
            <a:off x="225493" y="237145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6D1A98-9339-4747-9C61-000CB534B3B5}"/>
              </a:ext>
            </a:extLst>
          </p:cNvPr>
          <p:cNvSpPr txBox="1"/>
          <p:nvPr/>
        </p:nvSpPr>
        <p:spPr>
          <a:xfrm>
            <a:off x="225493" y="428644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CC920A-AE7C-4984-B351-456A0E44F02D}"/>
              </a:ext>
            </a:extLst>
          </p:cNvPr>
          <p:cNvSpPr txBox="1"/>
          <p:nvPr/>
        </p:nvSpPr>
        <p:spPr>
          <a:xfrm>
            <a:off x="225493" y="337438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5055C6-8B82-45FA-9430-EF481856A1FB}"/>
              </a:ext>
            </a:extLst>
          </p:cNvPr>
          <p:cNvSpPr txBox="1"/>
          <p:nvPr/>
        </p:nvSpPr>
        <p:spPr>
          <a:xfrm>
            <a:off x="257025" y="577614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DB50E6-9E18-46E3-84FD-FFCF596B08E9}"/>
              </a:ext>
            </a:extLst>
          </p:cNvPr>
          <p:cNvSpPr txBox="1"/>
          <p:nvPr/>
        </p:nvSpPr>
        <p:spPr>
          <a:xfrm>
            <a:off x="3505512" y="1354478"/>
            <a:ext cx="5716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600" dirty="0"/>
              <a:t> Use 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setwd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600" dirty="0"/>
              <a:t>to point to your files &amp; where to save outputs.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4F2075-9AC5-4FC8-88CC-83EDEBA95BDB}"/>
              </a:ext>
            </a:extLst>
          </p:cNvPr>
          <p:cNvSpPr txBox="1"/>
          <p:nvPr/>
        </p:nvSpPr>
        <p:spPr>
          <a:xfrm>
            <a:off x="3537044" y="2311788"/>
            <a:ext cx="5606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600" dirty="0"/>
              <a:t> Load some customized libraries with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library()</a:t>
            </a:r>
            <a:r>
              <a:rPr lang="en-US" sz="16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600" dirty="0"/>
              <a:t>for your specific analysis and methodology.  </a:t>
            </a:r>
            <a:r>
              <a:rPr lang="en-US" sz="1600" i="1" dirty="0"/>
              <a:t>Sometimes we will also create customized functions not in a library to aid our analysis.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4E07D4-0D0A-4ACB-A5E8-ADD36201F40F}"/>
              </a:ext>
            </a:extLst>
          </p:cNvPr>
          <p:cNvSpPr txBox="1"/>
          <p:nvPr/>
        </p:nvSpPr>
        <p:spPr>
          <a:xfrm>
            <a:off x="3505512" y="3393165"/>
            <a:ext cx="5606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600" dirty="0"/>
              <a:t> Read in the file so the object is “in-memory” with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read.csv()</a:t>
            </a:r>
            <a:r>
              <a:rPr lang="en-US" sz="16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600" dirty="0"/>
              <a:t>or similar.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2D0D57-B8C7-49B5-A8C0-018A6F3A98E6}"/>
              </a:ext>
            </a:extLst>
          </p:cNvPr>
          <p:cNvSpPr txBox="1"/>
          <p:nvPr/>
        </p:nvSpPr>
        <p:spPr>
          <a:xfrm>
            <a:off x="3505512" y="4163333"/>
            <a:ext cx="5606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600" dirty="0"/>
              <a:t> Apply a function(s) from a library to adjust or create new objects in memory.   The pseudo code for this is: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0305CB-050E-47C1-8BE0-60EC8BF8D9BC}"/>
              </a:ext>
            </a:extLst>
          </p:cNvPr>
          <p:cNvSpPr txBox="1"/>
          <p:nvPr/>
        </p:nvSpPr>
        <p:spPr>
          <a:xfrm>
            <a:off x="3537044" y="5776140"/>
            <a:ext cx="5606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600" dirty="0"/>
              <a:t> Consume the results by saving, plotting etc.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37C58EB-A1AF-2546-8595-0F61CAF4B0CB}"/>
              </a:ext>
            </a:extLst>
          </p:cNvPr>
          <p:cNvGrpSpPr/>
          <p:nvPr/>
        </p:nvGrpSpPr>
        <p:grpSpPr>
          <a:xfrm>
            <a:off x="1411940" y="5795060"/>
            <a:ext cx="1170647" cy="551952"/>
            <a:chOff x="4884420" y="2092654"/>
            <a:chExt cx="3840480" cy="2250358"/>
          </a:xfrm>
        </p:grpSpPr>
        <p:pic>
          <p:nvPicPr>
            <p:cNvPr id="36" name="Picture 4" descr="http://sape.inf.usi.ch/sites/default/files/ggplot2-geom_blank-example.png">
              <a:extLst>
                <a:ext uri="{FF2B5EF4-FFF2-40B4-BE49-F238E27FC236}">
                  <a16:creationId xmlns:a16="http://schemas.microsoft.com/office/drawing/2014/main" id="{D4D9F585-C374-554B-A844-320A2009C0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06"/>
            <a:stretch/>
          </p:blipFill>
          <p:spPr bwMode="auto">
            <a:xfrm>
              <a:off x="4884420" y="2092654"/>
              <a:ext cx="3840480" cy="2250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Image result for half banana">
              <a:extLst>
                <a:ext uri="{FF2B5EF4-FFF2-40B4-BE49-F238E27FC236}">
                  <a16:creationId xmlns:a16="http://schemas.microsoft.com/office/drawing/2014/main" id="{C69AC490-0C1B-774F-ABB4-608BEA7E8B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65" b="28476"/>
            <a:stretch/>
          </p:blipFill>
          <p:spPr bwMode="auto">
            <a:xfrm rot="1615433" flipV="1">
              <a:off x="5469884" y="2498909"/>
              <a:ext cx="2787633" cy="1217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18231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F7FDAF-5A5E-55FC-8310-ABB33178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C917C8-DFAF-4725-1776-EAEE4C84B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5126"/>
            <a:ext cx="8698230" cy="591477"/>
          </a:xfrm>
        </p:spPr>
        <p:txBody>
          <a:bodyPr/>
          <a:lstStyle/>
          <a:p>
            <a:r>
              <a:rPr lang="en-US" sz="2800" dirty="0"/>
              <a:t>R objects come in many types, and you can make your own!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3C1A2-4993-D5CF-4F00-3583F86A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36FAC-BD7A-8A97-9D4A-C1E1CE4CD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572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5/7/23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Lists, a little bit more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6549BB-6AF5-468A-8D72-A45EED7452EF}"/>
              </a:ext>
            </a:extLst>
          </p:cNvPr>
          <p:cNvSpPr/>
          <p:nvPr/>
        </p:nvSpPr>
        <p:spPr>
          <a:xfrm>
            <a:off x="228600" y="5868365"/>
            <a:ext cx="8686800" cy="4412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Don’t worry if this is intimidating…at this point I don’t expect you to really know how to do this.  Merely get into R, run some code, and conceptually understand the flow.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6549BB-6AF5-468A-8D72-A45EED7452EF}"/>
              </a:ext>
            </a:extLst>
          </p:cNvPr>
          <p:cNvSpPr/>
          <p:nvPr/>
        </p:nvSpPr>
        <p:spPr>
          <a:xfrm>
            <a:off x="228600" y="1193632"/>
            <a:ext cx="8686800" cy="4617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Now operations are applied to each element not just 1 data frame.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7B5C7-ED54-2F4E-97B4-5C129743C366}"/>
              </a:ext>
            </a:extLst>
          </p:cNvPr>
          <p:cNvSpPr txBox="1"/>
          <p:nvPr/>
        </p:nvSpPr>
        <p:spPr>
          <a:xfrm>
            <a:off x="451408" y="1898248"/>
            <a:ext cx="193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 Songs in a “list”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F9257-57A4-F646-9D3A-B3A90CB57E61}"/>
              </a:ext>
            </a:extLst>
          </p:cNvPr>
          <p:cNvSpPr txBox="1"/>
          <p:nvPr/>
        </p:nvSpPr>
        <p:spPr>
          <a:xfrm>
            <a:off x="671328" y="2257058"/>
            <a:ext cx="1446835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976225-F2AB-494E-8AA8-161D1FCCC1FB}"/>
              </a:ext>
            </a:extLst>
          </p:cNvPr>
          <p:cNvSpPr txBox="1"/>
          <p:nvPr/>
        </p:nvSpPr>
        <p:spPr>
          <a:xfrm>
            <a:off x="1518210" y="2745129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Song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70D38B-5DF3-5F41-A1EF-F5F8BDDB6D18}"/>
              </a:ext>
            </a:extLst>
          </p:cNvPr>
          <p:cNvSpPr txBox="1"/>
          <p:nvPr/>
        </p:nvSpPr>
        <p:spPr>
          <a:xfrm>
            <a:off x="1518210" y="3071149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Song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95ABEC-C73B-7A4F-9600-33F872AA0A39}"/>
              </a:ext>
            </a:extLst>
          </p:cNvPr>
          <p:cNvSpPr txBox="1"/>
          <p:nvPr/>
        </p:nvSpPr>
        <p:spPr>
          <a:xfrm>
            <a:off x="1518210" y="3397169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Song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97E39E-78E4-7740-9392-82ABDB884093}"/>
              </a:ext>
            </a:extLst>
          </p:cNvPr>
          <p:cNvSpPr txBox="1"/>
          <p:nvPr/>
        </p:nvSpPr>
        <p:spPr>
          <a:xfrm>
            <a:off x="1518210" y="3723189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Song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DEB4BD-871A-C944-B110-339CC465997B}"/>
              </a:ext>
            </a:extLst>
          </p:cNvPr>
          <p:cNvSpPr txBox="1"/>
          <p:nvPr/>
        </p:nvSpPr>
        <p:spPr>
          <a:xfrm>
            <a:off x="1518210" y="4049209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C4880E-9111-C247-87D6-472B1E0D7F43}"/>
              </a:ext>
            </a:extLst>
          </p:cNvPr>
          <p:cNvSpPr txBox="1"/>
          <p:nvPr/>
        </p:nvSpPr>
        <p:spPr>
          <a:xfrm>
            <a:off x="1518210" y="4375229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A7F9F7-D4B1-D346-9F46-C052A185B168}"/>
              </a:ext>
            </a:extLst>
          </p:cNvPr>
          <p:cNvSpPr txBox="1"/>
          <p:nvPr/>
        </p:nvSpPr>
        <p:spPr>
          <a:xfrm>
            <a:off x="1518210" y="4701249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475D6C-3432-9B4E-B5D1-8DE11B384E00}"/>
              </a:ext>
            </a:extLst>
          </p:cNvPr>
          <p:cNvSpPr txBox="1"/>
          <p:nvPr/>
        </p:nvSpPr>
        <p:spPr>
          <a:xfrm>
            <a:off x="1518210" y="5027269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Song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FA279FA-BFDD-E842-9295-291C8B4A67C0}"/>
              </a:ext>
            </a:extLst>
          </p:cNvPr>
          <p:cNvSpPr txBox="1"/>
          <p:nvPr/>
        </p:nvSpPr>
        <p:spPr>
          <a:xfrm>
            <a:off x="1518210" y="5353291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Song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FF3A710-BC7F-114E-8F5D-20154A149D44}"/>
              </a:ext>
            </a:extLst>
          </p:cNvPr>
          <p:cNvCxnSpPr>
            <a:stCxn id="10" idx="2"/>
            <a:endCxn id="13" idx="1"/>
          </p:cNvCxnSpPr>
          <p:nvPr/>
        </p:nvCxnSpPr>
        <p:spPr>
          <a:xfrm rot="16200000" flipH="1">
            <a:off x="1333630" y="2687506"/>
            <a:ext cx="24569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D985B5C6-C2A4-7448-9041-3DAAE6073F09}"/>
              </a:ext>
            </a:extLst>
          </p:cNvPr>
          <p:cNvCxnSpPr>
            <a:stCxn id="10" idx="2"/>
            <a:endCxn id="49" idx="1"/>
          </p:cNvCxnSpPr>
          <p:nvPr/>
        </p:nvCxnSpPr>
        <p:spPr>
          <a:xfrm rot="16200000" flipH="1">
            <a:off x="29549" y="3991587"/>
            <a:ext cx="2853859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2260CA28-3FAA-9F4E-8A9B-683A94AC24C8}"/>
              </a:ext>
            </a:extLst>
          </p:cNvPr>
          <p:cNvCxnSpPr>
            <a:cxnSpLocks/>
            <a:stCxn id="10" idx="2"/>
            <a:endCxn id="48" idx="1"/>
          </p:cNvCxnSpPr>
          <p:nvPr/>
        </p:nvCxnSpPr>
        <p:spPr>
          <a:xfrm rot="16200000" flipH="1">
            <a:off x="192560" y="3828576"/>
            <a:ext cx="252783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59EA785C-6BB0-E94A-9D2C-AC6A610E77FB}"/>
              </a:ext>
            </a:extLst>
          </p:cNvPr>
          <p:cNvCxnSpPr>
            <a:cxnSpLocks/>
            <a:stCxn id="10" idx="2"/>
            <a:endCxn id="47" idx="1"/>
          </p:cNvCxnSpPr>
          <p:nvPr/>
        </p:nvCxnSpPr>
        <p:spPr>
          <a:xfrm rot="16200000" flipH="1">
            <a:off x="355570" y="3665566"/>
            <a:ext cx="220181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7EA5A09A-B9A4-DD43-B1D4-0A69F15B8EF1}"/>
              </a:ext>
            </a:extLst>
          </p:cNvPr>
          <p:cNvCxnSpPr>
            <a:cxnSpLocks/>
            <a:stCxn id="10" idx="2"/>
            <a:endCxn id="46" idx="1"/>
          </p:cNvCxnSpPr>
          <p:nvPr/>
        </p:nvCxnSpPr>
        <p:spPr>
          <a:xfrm rot="16200000" flipH="1">
            <a:off x="518580" y="3502556"/>
            <a:ext cx="187579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510EC155-3821-0B44-9AE5-3B105A14EDC7}"/>
              </a:ext>
            </a:extLst>
          </p:cNvPr>
          <p:cNvCxnSpPr>
            <a:cxnSpLocks/>
            <a:stCxn id="10" idx="2"/>
            <a:endCxn id="45" idx="1"/>
          </p:cNvCxnSpPr>
          <p:nvPr/>
        </p:nvCxnSpPr>
        <p:spPr>
          <a:xfrm rot="16200000" flipH="1">
            <a:off x="681590" y="3339546"/>
            <a:ext cx="154977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51AD296B-D854-834D-B430-B5D8678C088C}"/>
              </a:ext>
            </a:extLst>
          </p:cNvPr>
          <p:cNvCxnSpPr>
            <a:cxnSpLocks/>
            <a:stCxn id="10" idx="2"/>
            <a:endCxn id="28" idx="1"/>
          </p:cNvCxnSpPr>
          <p:nvPr/>
        </p:nvCxnSpPr>
        <p:spPr>
          <a:xfrm rot="16200000" flipH="1">
            <a:off x="844600" y="3176536"/>
            <a:ext cx="122375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1879AEBC-11DC-E547-B043-3FB5EA9FC22E}"/>
              </a:ext>
            </a:extLst>
          </p:cNvPr>
          <p:cNvCxnSpPr>
            <a:cxnSpLocks/>
            <a:stCxn id="10" idx="2"/>
            <a:endCxn id="27" idx="1"/>
          </p:cNvCxnSpPr>
          <p:nvPr/>
        </p:nvCxnSpPr>
        <p:spPr>
          <a:xfrm rot="16200000" flipH="1">
            <a:off x="1007610" y="3013526"/>
            <a:ext cx="89773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79833461-297C-4649-8487-10E12A6E64F6}"/>
              </a:ext>
            </a:extLst>
          </p:cNvPr>
          <p:cNvCxnSpPr>
            <a:cxnSpLocks/>
            <a:stCxn id="10" idx="2"/>
            <a:endCxn id="26" idx="1"/>
          </p:cNvCxnSpPr>
          <p:nvPr/>
        </p:nvCxnSpPr>
        <p:spPr>
          <a:xfrm rot="16200000" flipH="1">
            <a:off x="1170620" y="2850516"/>
            <a:ext cx="57171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81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5/7/23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Lists, a little bit more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6549BB-6AF5-468A-8D72-A45EED7452EF}"/>
              </a:ext>
            </a:extLst>
          </p:cNvPr>
          <p:cNvSpPr/>
          <p:nvPr/>
        </p:nvSpPr>
        <p:spPr>
          <a:xfrm>
            <a:off x="228600" y="5868365"/>
            <a:ext cx="8686800" cy="4412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Don’t worry if this is intimidating…at this point I don’t expect you to really know how to do this.  Merely get into R, run some code, and conceptually understand the flow.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6549BB-6AF5-468A-8D72-A45EED7452EF}"/>
              </a:ext>
            </a:extLst>
          </p:cNvPr>
          <p:cNvSpPr/>
          <p:nvPr/>
        </p:nvSpPr>
        <p:spPr>
          <a:xfrm>
            <a:off x="228600" y="1193632"/>
            <a:ext cx="8686800" cy="4617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Now operations are applied to each element not just 1 data frame.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7B5C7-ED54-2F4E-97B4-5C129743C366}"/>
              </a:ext>
            </a:extLst>
          </p:cNvPr>
          <p:cNvSpPr txBox="1"/>
          <p:nvPr/>
        </p:nvSpPr>
        <p:spPr>
          <a:xfrm>
            <a:off x="451408" y="1898248"/>
            <a:ext cx="193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 Songs in a “list”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F9257-57A4-F646-9D3A-B3A90CB57E61}"/>
              </a:ext>
            </a:extLst>
          </p:cNvPr>
          <p:cNvSpPr txBox="1"/>
          <p:nvPr/>
        </p:nvSpPr>
        <p:spPr>
          <a:xfrm>
            <a:off x="671328" y="2257058"/>
            <a:ext cx="1446835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976225-F2AB-494E-8AA8-161D1FCCC1FB}"/>
              </a:ext>
            </a:extLst>
          </p:cNvPr>
          <p:cNvSpPr txBox="1"/>
          <p:nvPr/>
        </p:nvSpPr>
        <p:spPr>
          <a:xfrm>
            <a:off x="1518210" y="2745129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Song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70D38B-5DF3-5F41-A1EF-F5F8BDDB6D18}"/>
              </a:ext>
            </a:extLst>
          </p:cNvPr>
          <p:cNvSpPr txBox="1"/>
          <p:nvPr/>
        </p:nvSpPr>
        <p:spPr>
          <a:xfrm>
            <a:off x="1518210" y="3071149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Song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95ABEC-C73B-7A4F-9600-33F872AA0A39}"/>
              </a:ext>
            </a:extLst>
          </p:cNvPr>
          <p:cNvSpPr txBox="1"/>
          <p:nvPr/>
        </p:nvSpPr>
        <p:spPr>
          <a:xfrm>
            <a:off x="1518210" y="3397169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Song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97E39E-78E4-7740-9392-82ABDB884093}"/>
              </a:ext>
            </a:extLst>
          </p:cNvPr>
          <p:cNvSpPr txBox="1"/>
          <p:nvPr/>
        </p:nvSpPr>
        <p:spPr>
          <a:xfrm>
            <a:off x="1518210" y="3723189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Song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DEB4BD-871A-C944-B110-339CC465997B}"/>
              </a:ext>
            </a:extLst>
          </p:cNvPr>
          <p:cNvSpPr txBox="1"/>
          <p:nvPr/>
        </p:nvSpPr>
        <p:spPr>
          <a:xfrm>
            <a:off x="1518210" y="4049209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C4880E-9111-C247-87D6-472B1E0D7F43}"/>
              </a:ext>
            </a:extLst>
          </p:cNvPr>
          <p:cNvSpPr txBox="1"/>
          <p:nvPr/>
        </p:nvSpPr>
        <p:spPr>
          <a:xfrm>
            <a:off x="1518210" y="4375229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A7F9F7-D4B1-D346-9F46-C052A185B168}"/>
              </a:ext>
            </a:extLst>
          </p:cNvPr>
          <p:cNvSpPr txBox="1"/>
          <p:nvPr/>
        </p:nvSpPr>
        <p:spPr>
          <a:xfrm>
            <a:off x="1518210" y="4701249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475D6C-3432-9B4E-B5D1-8DE11B384E00}"/>
              </a:ext>
            </a:extLst>
          </p:cNvPr>
          <p:cNvSpPr txBox="1"/>
          <p:nvPr/>
        </p:nvSpPr>
        <p:spPr>
          <a:xfrm>
            <a:off x="1518210" y="5027269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Song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FA279FA-BFDD-E842-9295-291C8B4A67C0}"/>
              </a:ext>
            </a:extLst>
          </p:cNvPr>
          <p:cNvSpPr txBox="1"/>
          <p:nvPr/>
        </p:nvSpPr>
        <p:spPr>
          <a:xfrm>
            <a:off x="1518210" y="5353291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Song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FF3A710-BC7F-114E-8F5D-20154A149D44}"/>
              </a:ext>
            </a:extLst>
          </p:cNvPr>
          <p:cNvCxnSpPr>
            <a:stCxn id="10" idx="2"/>
            <a:endCxn id="13" idx="1"/>
          </p:cNvCxnSpPr>
          <p:nvPr/>
        </p:nvCxnSpPr>
        <p:spPr>
          <a:xfrm rot="16200000" flipH="1">
            <a:off x="1333630" y="2687506"/>
            <a:ext cx="24569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D985B5C6-C2A4-7448-9041-3DAAE6073F09}"/>
              </a:ext>
            </a:extLst>
          </p:cNvPr>
          <p:cNvCxnSpPr>
            <a:stCxn id="10" idx="2"/>
            <a:endCxn id="49" idx="1"/>
          </p:cNvCxnSpPr>
          <p:nvPr/>
        </p:nvCxnSpPr>
        <p:spPr>
          <a:xfrm rot="16200000" flipH="1">
            <a:off x="29549" y="3991587"/>
            <a:ext cx="2853859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2260CA28-3FAA-9F4E-8A9B-683A94AC24C8}"/>
              </a:ext>
            </a:extLst>
          </p:cNvPr>
          <p:cNvCxnSpPr>
            <a:cxnSpLocks/>
            <a:stCxn id="10" idx="2"/>
            <a:endCxn id="48" idx="1"/>
          </p:cNvCxnSpPr>
          <p:nvPr/>
        </p:nvCxnSpPr>
        <p:spPr>
          <a:xfrm rot="16200000" flipH="1">
            <a:off x="192560" y="3828576"/>
            <a:ext cx="252783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59EA785C-6BB0-E94A-9D2C-AC6A610E77FB}"/>
              </a:ext>
            </a:extLst>
          </p:cNvPr>
          <p:cNvCxnSpPr>
            <a:cxnSpLocks/>
            <a:stCxn id="10" idx="2"/>
            <a:endCxn id="47" idx="1"/>
          </p:cNvCxnSpPr>
          <p:nvPr/>
        </p:nvCxnSpPr>
        <p:spPr>
          <a:xfrm rot="16200000" flipH="1">
            <a:off x="355570" y="3665566"/>
            <a:ext cx="220181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7EA5A09A-B9A4-DD43-B1D4-0A69F15B8EF1}"/>
              </a:ext>
            </a:extLst>
          </p:cNvPr>
          <p:cNvCxnSpPr>
            <a:cxnSpLocks/>
            <a:stCxn id="10" idx="2"/>
            <a:endCxn id="46" idx="1"/>
          </p:cNvCxnSpPr>
          <p:nvPr/>
        </p:nvCxnSpPr>
        <p:spPr>
          <a:xfrm rot="16200000" flipH="1">
            <a:off x="518580" y="3502556"/>
            <a:ext cx="187579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510EC155-3821-0B44-9AE5-3B105A14EDC7}"/>
              </a:ext>
            </a:extLst>
          </p:cNvPr>
          <p:cNvCxnSpPr>
            <a:cxnSpLocks/>
            <a:stCxn id="10" idx="2"/>
            <a:endCxn id="45" idx="1"/>
          </p:cNvCxnSpPr>
          <p:nvPr/>
        </p:nvCxnSpPr>
        <p:spPr>
          <a:xfrm rot="16200000" flipH="1">
            <a:off x="681590" y="3339546"/>
            <a:ext cx="154977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51AD296B-D854-834D-B430-B5D8678C088C}"/>
              </a:ext>
            </a:extLst>
          </p:cNvPr>
          <p:cNvCxnSpPr>
            <a:cxnSpLocks/>
            <a:stCxn id="10" idx="2"/>
            <a:endCxn id="28" idx="1"/>
          </p:cNvCxnSpPr>
          <p:nvPr/>
        </p:nvCxnSpPr>
        <p:spPr>
          <a:xfrm rot="16200000" flipH="1">
            <a:off x="844600" y="3176536"/>
            <a:ext cx="122375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1879AEBC-11DC-E547-B043-3FB5EA9FC22E}"/>
              </a:ext>
            </a:extLst>
          </p:cNvPr>
          <p:cNvCxnSpPr>
            <a:cxnSpLocks/>
            <a:stCxn id="10" idx="2"/>
            <a:endCxn id="27" idx="1"/>
          </p:cNvCxnSpPr>
          <p:nvPr/>
        </p:nvCxnSpPr>
        <p:spPr>
          <a:xfrm rot="16200000" flipH="1">
            <a:off x="1007610" y="3013526"/>
            <a:ext cx="89773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79833461-297C-4649-8487-10E12A6E64F6}"/>
              </a:ext>
            </a:extLst>
          </p:cNvPr>
          <p:cNvCxnSpPr>
            <a:cxnSpLocks/>
            <a:stCxn id="10" idx="2"/>
            <a:endCxn id="26" idx="1"/>
          </p:cNvCxnSpPr>
          <p:nvPr/>
        </p:nvCxnSpPr>
        <p:spPr>
          <a:xfrm rot="16200000" flipH="1">
            <a:off x="1170620" y="2850516"/>
            <a:ext cx="57171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B8F6827-23A3-0B43-BB03-DEDECC23BBDA}"/>
              </a:ext>
            </a:extLst>
          </p:cNvPr>
          <p:cNvSpPr txBox="1"/>
          <p:nvPr/>
        </p:nvSpPr>
        <p:spPr>
          <a:xfrm>
            <a:off x="3217763" y="2546430"/>
            <a:ext cx="2669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Functions applied in series</a:t>
            </a:r>
          </a:p>
          <a:p>
            <a:r>
              <a:rPr lang="en-US" dirty="0"/>
              <a:t>function() </a:t>
            </a:r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BBF3D50A-E007-4B4D-9FD2-B5F36D873D27}"/>
              </a:ext>
            </a:extLst>
          </p:cNvPr>
          <p:cNvCxnSpPr>
            <a:stCxn id="75" idx="1"/>
            <a:endCxn id="13" idx="3"/>
          </p:cNvCxnSpPr>
          <p:nvPr/>
        </p:nvCxnSpPr>
        <p:spPr>
          <a:xfrm rot="10800000" flipV="1">
            <a:off x="2002417" y="2869595"/>
            <a:ext cx="1215346" cy="24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A2A62A39-1DC0-5143-8874-6E76724F21E1}"/>
              </a:ext>
            </a:extLst>
          </p:cNvPr>
          <p:cNvCxnSpPr>
            <a:stCxn id="75" idx="1"/>
            <a:endCxn id="26" idx="3"/>
          </p:cNvCxnSpPr>
          <p:nvPr/>
        </p:nvCxnSpPr>
        <p:spPr>
          <a:xfrm rot="10800000" flipV="1">
            <a:off x="2002417" y="2869595"/>
            <a:ext cx="1215346" cy="3285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067FFE11-085D-5A4D-8DBF-95C296362EC0}"/>
              </a:ext>
            </a:extLst>
          </p:cNvPr>
          <p:cNvCxnSpPr>
            <a:stCxn id="75" idx="1"/>
            <a:endCxn id="27" idx="3"/>
          </p:cNvCxnSpPr>
          <p:nvPr/>
        </p:nvCxnSpPr>
        <p:spPr>
          <a:xfrm rot="10800000" flipV="1">
            <a:off x="2002417" y="2869595"/>
            <a:ext cx="1215346" cy="6545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14142FFB-BA8D-2240-AB36-5A18100BBAEA}"/>
              </a:ext>
            </a:extLst>
          </p:cNvPr>
          <p:cNvCxnSpPr>
            <a:cxnSpLocks/>
            <a:stCxn id="75" idx="1"/>
            <a:endCxn id="28" idx="3"/>
          </p:cNvCxnSpPr>
          <p:nvPr/>
        </p:nvCxnSpPr>
        <p:spPr>
          <a:xfrm rot="10800000" flipV="1">
            <a:off x="2002417" y="2869595"/>
            <a:ext cx="1215346" cy="9805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FBE493D3-CED3-5E4B-B80B-9D826C6ACCA7}"/>
              </a:ext>
            </a:extLst>
          </p:cNvPr>
          <p:cNvCxnSpPr>
            <a:cxnSpLocks/>
            <a:stCxn id="75" idx="1"/>
            <a:endCxn id="45" idx="3"/>
          </p:cNvCxnSpPr>
          <p:nvPr/>
        </p:nvCxnSpPr>
        <p:spPr>
          <a:xfrm rot="10800000" flipV="1">
            <a:off x="2002417" y="2869595"/>
            <a:ext cx="1215346" cy="13065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5F1AE3E-7EBC-7B47-B389-701C46200E72}"/>
              </a:ext>
            </a:extLst>
          </p:cNvPr>
          <p:cNvCxnSpPr>
            <a:cxnSpLocks/>
            <a:stCxn id="75" idx="1"/>
            <a:endCxn id="46" idx="3"/>
          </p:cNvCxnSpPr>
          <p:nvPr/>
        </p:nvCxnSpPr>
        <p:spPr>
          <a:xfrm rot="10800000" flipV="1">
            <a:off x="2002417" y="2869595"/>
            <a:ext cx="1215346" cy="16325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15FD5B46-19CD-F443-8541-0A66E5E49977}"/>
              </a:ext>
            </a:extLst>
          </p:cNvPr>
          <p:cNvCxnSpPr>
            <a:cxnSpLocks/>
            <a:stCxn id="75" idx="1"/>
            <a:endCxn id="47" idx="3"/>
          </p:cNvCxnSpPr>
          <p:nvPr/>
        </p:nvCxnSpPr>
        <p:spPr>
          <a:xfrm rot="10800000" flipV="1">
            <a:off x="2002417" y="2869595"/>
            <a:ext cx="1215346" cy="195861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148EBE07-E459-F847-B013-47308CD1285F}"/>
              </a:ext>
            </a:extLst>
          </p:cNvPr>
          <p:cNvCxnSpPr>
            <a:cxnSpLocks/>
            <a:stCxn id="75" idx="1"/>
            <a:endCxn id="48" idx="3"/>
          </p:cNvCxnSpPr>
          <p:nvPr/>
        </p:nvCxnSpPr>
        <p:spPr>
          <a:xfrm rot="10800000" flipV="1">
            <a:off x="2002417" y="2869595"/>
            <a:ext cx="1215346" cy="228463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19616C5D-E9BF-C946-8285-CA883E1E1E04}"/>
              </a:ext>
            </a:extLst>
          </p:cNvPr>
          <p:cNvCxnSpPr>
            <a:cxnSpLocks/>
            <a:stCxn id="75" idx="1"/>
            <a:endCxn id="49" idx="3"/>
          </p:cNvCxnSpPr>
          <p:nvPr/>
        </p:nvCxnSpPr>
        <p:spPr>
          <a:xfrm rot="10800000" flipV="1">
            <a:off x="2002417" y="2869595"/>
            <a:ext cx="1215346" cy="261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3B04D75-277A-9F49-A865-3AD2697DA9E5}"/>
              </a:ext>
            </a:extLst>
          </p:cNvPr>
          <p:cNvSpPr/>
          <p:nvPr/>
        </p:nvSpPr>
        <p:spPr>
          <a:xfrm>
            <a:off x="5782235" y="4235822"/>
            <a:ext cx="2958353" cy="1223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/>
              <a:t>30 songs</a:t>
            </a:r>
          </a:p>
          <a:p>
            <a:r>
              <a:rPr lang="en-US" sz="1200" dirty="0"/>
              <a:t>Song 1: ends at 3m with 709 total words spoken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/>
              <a:t>Song30:  ends at 4.6m with 862 words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6EC3BEC-591C-294B-B9BD-5BDCCB1BA679}"/>
              </a:ext>
            </a:extLst>
          </p:cNvPr>
          <p:cNvSpPr txBox="1"/>
          <p:nvPr/>
        </p:nvSpPr>
        <p:spPr>
          <a:xfrm>
            <a:off x="3353110" y="4285584"/>
            <a:ext cx="2398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Grab the last line total for each song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2FDDBC8-DC83-4A41-B695-3083442897E2}"/>
              </a:ext>
            </a:extLst>
          </p:cNvPr>
          <p:cNvSpPr/>
          <p:nvPr/>
        </p:nvSpPr>
        <p:spPr>
          <a:xfrm>
            <a:off x="6042212" y="2263588"/>
            <a:ext cx="2958353" cy="1223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/>
              <a:t>2500 total lines analyzed among 30 songs</a:t>
            </a:r>
          </a:p>
          <a:p>
            <a:r>
              <a:rPr lang="en-US" sz="1200" dirty="0"/>
              <a:t>Song 1: At 4 seconds, 7 words were spoken</a:t>
            </a:r>
          </a:p>
          <a:p>
            <a:r>
              <a:rPr lang="en-US" sz="1200" dirty="0"/>
              <a:t>Song 1: At 10 seconds 12 total words (7+5)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/>
              <a:t>Song 30: At 4.6 min, 862 total words spoken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975988-2ED3-9348-8010-4FB923728F5C}"/>
              </a:ext>
            </a:extLst>
          </p:cNvPr>
          <p:cNvCxnSpPr>
            <a:stCxn id="75" idx="2"/>
            <a:endCxn id="54" idx="0"/>
          </p:cNvCxnSpPr>
          <p:nvPr/>
        </p:nvCxnSpPr>
        <p:spPr>
          <a:xfrm>
            <a:off x="4552423" y="3192761"/>
            <a:ext cx="0" cy="109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835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0DD9A6B-56F5-F84A-918D-AB596D61E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59" y="3752849"/>
            <a:ext cx="2468166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600"/>
              <a:t>A safe/supportive learning environment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D85541-6EE3-7746-8EE7-3CB74FF0CE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48" b="39446"/>
          <a:stretch/>
        </p:blipFill>
        <p:spPr>
          <a:xfrm>
            <a:off x="20" y="10"/>
            <a:ext cx="9143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BFF8D1-D9A4-864C-96AF-1F16EC9B819D}"/>
              </a:ext>
            </a:extLst>
          </p:cNvPr>
          <p:cNvSpPr txBox="1">
            <a:spLocks/>
          </p:cNvSpPr>
          <p:nvPr/>
        </p:nvSpPr>
        <p:spPr>
          <a:xfrm>
            <a:off x="3167986" y="3752850"/>
            <a:ext cx="5614060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Avenir Light"/>
                <a:ea typeface="+mn-ea"/>
                <a:cs typeface="Avenir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Avenir Light"/>
                <a:ea typeface="+mn-ea"/>
                <a:cs typeface="Avenir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Avenir Light"/>
                <a:ea typeface="+mn-ea"/>
                <a:cs typeface="Avenir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Avenir Light"/>
                <a:ea typeface="+mn-ea"/>
                <a:cs typeface="Avenir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Avenir Light"/>
                <a:ea typeface="+mn-ea"/>
                <a:cs typeface="Avenir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cs typeface="+mn-cs"/>
              </a:rPr>
              <a:t>We will be using lyrics from popular hip-hop songs late in the lesson.  There is a censored version of the data if someone finds it objectionable. </a:t>
            </a:r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+mn-lt"/>
              <a:cs typeface="+mn-cs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360759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6700A58B-DD98-43D0-B791-721480A02982}" type="datetime1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5/7/23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5467D343-FFED-0E44-9FA3-B0606716A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  <a:ea typeface="+mn-ea"/>
                <a:cs typeface="+mn-cs"/>
              </a:rPr>
              <a:t>Kwartler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484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fld id="{37290FF7-652B-4475-AEAB-8B1A5D23AE09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9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85609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725</Words>
  <Application>Microsoft Macintosh PowerPoint</Application>
  <PresentationFormat>On-screen Show (4:3)</PresentationFormat>
  <Paragraphs>154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R uses functions, libraries &amp; objects</vt:lpstr>
      <vt:lpstr>R uses functions, libraries &amp; objects</vt:lpstr>
      <vt:lpstr>R uses functions, libraries &amp; objects</vt:lpstr>
      <vt:lpstr>R uses functions, libraries &amp; objects</vt:lpstr>
      <vt:lpstr>Workflow review</vt:lpstr>
      <vt:lpstr>R objects come in many types, and you can make your own!</vt:lpstr>
      <vt:lpstr>Lists, a little bit more complex</vt:lpstr>
      <vt:lpstr>Lists, a little bit more complex</vt:lpstr>
      <vt:lpstr>A safe/supportive learning environment</vt:lpstr>
      <vt:lpstr>Let’s practice with a list!</vt:lpstr>
      <vt:lpstr>Housekeeping , Reading &amp; Homework, recommended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for Business Harvard CSCI E-96</dc:title>
  <dc:creator>Edward Kwartler</dc:creator>
  <cp:lastModifiedBy>Kwartler, Edward</cp:lastModifiedBy>
  <cp:revision>10</cp:revision>
  <dcterms:created xsi:type="dcterms:W3CDTF">2020-08-24T01:48:41Z</dcterms:created>
  <dcterms:modified xsi:type="dcterms:W3CDTF">2023-05-07T19:02:23Z</dcterms:modified>
</cp:coreProperties>
</file>