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35" r:id="rId2"/>
    <p:sldId id="372" r:id="rId3"/>
    <p:sldId id="336" r:id="rId4"/>
    <p:sldId id="371" r:id="rId5"/>
    <p:sldId id="337" r:id="rId6"/>
    <p:sldId id="338" r:id="rId7"/>
    <p:sldId id="373" r:id="rId8"/>
    <p:sldId id="374" r:id="rId9"/>
    <p:sldId id="375" r:id="rId10"/>
    <p:sldId id="339" r:id="rId11"/>
    <p:sldId id="3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2" autoAdjust="0"/>
    <p:restoredTop sz="79456" autoAdjust="0"/>
  </p:normalViewPr>
  <p:slideViewPr>
    <p:cSldViewPr snapToGrid="0">
      <p:cViewPr varScale="1">
        <p:scale>
          <a:sx n="96" d="100"/>
          <a:sy n="96" d="100"/>
        </p:scale>
        <p:origin x="2328" y="16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5/17/23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5/17/23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C829285C-12A2-90DB-1B19-7D043E87BB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5/17/23</a:t>
            </a:fld>
            <a:endParaRPr lang="en-US"/>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DB1221DD-A498-4230-1333-CA62A6D6BB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5/17/23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03E0B965-6268-57EC-0307-71FE9E29771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5/17/23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BC53C02B-8998-4A16-CA6B-9D0773E726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5/17/23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0319AE15-4E65-7EAD-2C82-21848A665BA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5/17/23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3A115779-091E-48F0-9384-773FD7C71D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5/17/23</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2E8797B9-686A-70D9-7781-7731FD56AF16}"/>
              </a:ext>
            </a:extLst>
          </p:cNvPr>
          <p:cNvSpPr>
            <a:spLocks noGrp="1"/>
          </p:cNvSpPr>
          <p:nvPr>
            <p:ph type="ftr" sz="quarter" idx="1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5/17/23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E5111665-BA36-AEA6-824A-EF31A46860B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5/17/23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3" name="Footer Placeholder 4">
            <a:extLst>
              <a:ext uri="{FF2B5EF4-FFF2-40B4-BE49-F238E27FC236}">
                <a16:creationId xmlns:a16="http://schemas.microsoft.com/office/drawing/2014/main" id="{E960CE06-7824-8232-1EFE-2AC9F8E97E0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5/17/23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9442B7E9-B57D-5619-5CB8-6CACFCD5F1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5/17/23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032E1A46-992A-B9E8-13D0-F2E3AD787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5/17/23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Footer Placeholder 4">
            <a:extLst>
              <a:ext uri="{FF2B5EF4-FFF2-40B4-BE49-F238E27FC236}">
                <a16:creationId xmlns:a16="http://schemas.microsoft.com/office/drawing/2014/main" id="{BA75E151-1A06-FD43-FBAA-7D98CADD3A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
        <p:nvSpPr>
          <p:cNvPr id="7" name="Footer Placeholder 4">
            <a:extLst>
              <a:ext uri="{FF2B5EF4-FFF2-40B4-BE49-F238E27FC236}">
                <a16:creationId xmlns:a16="http://schemas.microsoft.com/office/drawing/2014/main" id="{32EE7523-7A6C-4FCA-CC47-2F22500317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sz="2800" dirty="0"/>
              <a:t>Open </a:t>
            </a:r>
            <a:r>
              <a:rPr lang="en-US" sz="2800" dirty="0" err="1"/>
              <a:t>D_Bank</a:t>
            </a:r>
            <a:r>
              <a:rPr lang="en-US" sz="2800" dirty="0"/>
              <a:t> Loans </a:t>
            </a:r>
            <a:r>
              <a:rPr lang="en-US" sz="2800" dirty="0" err="1"/>
              <a:t>RandomForest_wRanger.R</a:t>
            </a:r>
            <a:endParaRPr lang="en-US" sz="2800"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6" name="TextBox 5">
            <a:extLst>
              <a:ext uri="{FF2B5EF4-FFF2-40B4-BE49-F238E27FC236}">
                <a16:creationId xmlns:a16="http://schemas.microsoft.com/office/drawing/2014/main" id="{7D4C76DF-19D5-5C42-36CC-A0232CF82BBD}"/>
              </a:ext>
            </a:extLst>
          </p:cNvPr>
          <p:cNvSpPr txBox="1"/>
          <p:nvPr/>
        </p:nvSpPr>
        <p:spPr>
          <a:xfrm>
            <a:off x="628650" y="1702676"/>
            <a:ext cx="6884192" cy="369332"/>
          </a:xfrm>
          <a:prstGeom prst="rect">
            <a:avLst/>
          </a:prstGeom>
          <a:noFill/>
        </p:spPr>
        <p:txBody>
          <a:bodyPr wrap="none" rtlCol="0">
            <a:spAutoFit/>
          </a:bodyPr>
          <a:lstStyle/>
          <a:p>
            <a:r>
              <a:rPr lang="en-US" dirty="0"/>
              <a:t>This data has been oversampled, because it is an “unbalanced” data set.</a:t>
            </a:r>
          </a:p>
        </p:txBody>
      </p:sp>
      <p:sp>
        <p:nvSpPr>
          <p:cNvPr id="7" name="TextBox 6">
            <a:extLst>
              <a:ext uri="{FF2B5EF4-FFF2-40B4-BE49-F238E27FC236}">
                <a16:creationId xmlns:a16="http://schemas.microsoft.com/office/drawing/2014/main" id="{AA66984C-3BB6-EC75-B591-9DA9DC4DCDD7}"/>
              </a:ext>
            </a:extLst>
          </p:cNvPr>
          <p:cNvSpPr txBox="1"/>
          <p:nvPr/>
        </p:nvSpPr>
        <p:spPr>
          <a:xfrm>
            <a:off x="628650" y="2729442"/>
            <a:ext cx="7975773" cy="369332"/>
          </a:xfrm>
          <a:prstGeom prst="rect">
            <a:avLst/>
          </a:prstGeom>
          <a:noFill/>
        </p:spPr>
        <p:txBody>
          <a:bodyPr wrap="none" rtlCol="0">
            <a:spAutoFit/>
          </a:bodyPr>
          <a:lstStyle/>
          <a:p>
            <a:r>
              <a:rPr lang="en-US" dirty="0"/>
              <a:t>The result is that training is ~50% success and failure classes instead of 88% failures.</a:t>
            </a:r>
          </a:p>
        </p:txBody>
      </p:sp>
      <p:sp>
        <p:nvSpPr>
          <p:cNvPr id="8" name="TextBox 7">
            <a:extLst>
              <a:ext uri="{FF2B5EF4-FFF2-40B4-BE49-F238E27FC236}">
                <a16:creationId xmlns:a16="http://schemas.microsoft.com/office/drawing/2014/main" id="{F817AB42-8E52-A5FE-AC53-5D1F088AAD14}"/>
              </a:ext>
            </a:extLst>
          </p:cNvPr>
          <p:cNvSpPr txBox="1"/>
          <p:nvPr/>
        </p:nvSpPr>
        <p:spPr>
          <a:xfrm>
            <a:off x="539577" y="4029514"/>
            <a:ext cx="7975773" cy="923330"/>
          </a:xfrm>
          <a:prstGeom prst="rect">
            <a:avLst/>
          </a:prstGeom>
          <a:noFill/>
        </p:spPr>
        <p:txBody>
          <a:bodyPr wrap="square" rtlCol="0">
            <a:spAutoFit/>
          </a:bodyPr>
          <a:lstStyle/>
          <a:p>
            <a:r>
              <a:rPr lang="en-US" dirty="0"/>
              <a:t>In many cases you get very similar results to the library(</a:t>
            </a:r>
            <a:r>
              <a:rPr lang="en-US" dirty="0" err="1"/>
              <a:t>randomforest</a:t>
            </a:r>
            <a:r>
              <a:rPr lang="en-US" dirty="0"/>
              <a:t>) using using library(ranger) but the syntax is slightly different.  The benefit of ranger is that it is faster.</a:t>
            </a:r>
          </a:p>
        </p:txBody>
      </p:sp>
      <p:sp>
        <p:nvSpPr>
          <p:cNvPr id="9" name="Footer Placeholder 4">
            <a:extLst>
              <a:ext uri="{FF2B5EF4-FFF2-40B4-BE49-F238E27FC236}">
                <a16:creationId xmlns:a16="http://schemas.microsoft.com/office/drawing/2014/main" id="{571E677A-7ACC-33BC-D013-3B3E5A1587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9460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
        <p:nvSpPr>
          <p:cNvPr id="6" name="Footer Placeholder 4">
            <a:extLst>
              <a:ext uri="{FF2B5EF4-FFF2-40B4-BE49-F238E27FC236}">
                <a16:creationId xmlns:a16="http://schemas.microsoft.com/office/drawing/2014/main" id="{EF85CEA8-7F93-144D-2E17-CF077AF65A0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
        <p:nvSpPr>
          <p:cNvPr id="8" name="Footer Placeholder 4">
            <a:extLst>
              <a:ext uri="{FF2B5EF4-FFF2-40B4-BE49-F238E27FC236}">
                <a16:creationId xmlns:a16="http://schemas.microsoft.com/office/drawing/2014/main" id="{B47196D0-88F0-9FFA-8759-E7E2B7C7A0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
        <p:nvSpPr>
          <p:cNvPr id="7" name="Footer Placeholder 4">
            <a:extLst>
              <a:ext uri="{FF2B5EF4-FFF2-40B4-BE49-F238E27FC236}">
                <a16:creationId xmlns:a16="http://schemas.microsoft.com/office/drawing/2014/main" id="{823930B7-1214-6313-B77C-1C6B5E58637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6" name="Footer Placeholder 4">
            <a:extLst>
              <a:ext uri="{FF2B5EF4-FFF2-40B4-BE49-F238E27FC236}">
                <a16:creationId xmlns:a16="http://schemas.microsoft.com/office/drawing/2014/main" id="{BE6BF0A7-19C5-5383-649B-F33ABDDA7A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
        <p:nvSpPr>
          <p:cNvPr id="6" name="Footer Placeholder 4">
            <a:extLst>
              <a:ext uri="{FF2B5EF4-FFF2-40B4-BE49-F238E27FC236}">
                <a16:creationId xmlns:a16="http://schemas.microsoft.com/office/drawing/2014/main" id="{DA67B9B0-819E-A78B-5D07-C4B16448E7B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
        <p:nvSpPr>
          <p:cNvPr id="6" name="Footer Placeholder 4">
            <a:extLst>
              <a:ext uri="{FF2B5EF4-FFF2-40B4-BE49-F238E27FC236}">
                <a16:creationId xmlns:a16="http://schemas.microsoft.com/office/drawing/2014/main" id="{5F5A7296-478A-1605-36DF-DBE51F2297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401884" y="1420309"/>
            <a:ext cx="2568332" cy="369332"/>
          </a:xfrm>
          <a:prstGeom prst="rect">
            <a:avLst/>
          </a:prstGeom>
          <a:noFill/>
        </p:spPr>
        <p:txBody>
          <a:bodyPr wrap="none" rtlCol="0">
            <a:spAutoFit/>
          </a:bodyPr>
          <a:lstStyle/>
          <a:p>
            <a:r>
              <a:rPr lang="en-US" dirty="0"/>
              <a:t>Random Rows &amp; columns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266162" y="1419431"/>
            <a:ext cx="1485856" cy="369332"/>
          </a:xfrm>
          <a:prstGeom prst="rect">
            <a:avLst/>
          </a:prstGeom>
          <a:noFill/>
        </p:spPr>
        <p:txBody>
          <a:bodyPr wrap="none" rtlCol="0">
            <a:spAutoFit/>
          </a:bodyPr>
          <a:lstStyle/>
          <a:p>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67273" y="1419431"/>
            <a:ext cx="1249316" cy="369332"/>
          </a:xfrm>
          <a:prstGeom prst="rect">
            <a:avLst/>
          </a:prstGeom>
          <a:noFill/>
        </p:spPr>
        <p:txBody>
          <a:bodyPr wrap="none" rtlCol="0">
            <a:spAutoFit/>
          </a:bodyPr>
          <a:lstStyle/>
          <a:p>
            <a:r>
              <a:rPr lang="en-US" dirty="0"/>
              <a:t>Parameters</a:t>
            </a:r>
          </a:p>
        </p:txBody>
      </p:sp>
      <p:sp>
        <p:nvSpPr>
          <p:cNvPr id="6" name="Footer Placeholder 4">
            <a:extLst>
              <a:ext uri="{FF2B5EF4-FFF2-40B4-BE49-F238E27FC236}">
                <a16:creationId xmlns:a16="http://schemas.microsoft.com/office/drawing/2014/main" id="{881B8181-65CA-0FC3-9D28-487B25D704E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5/17/23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metrics and choose as part of evaluation.</a:t>
            </a:r>
          </a:p>
        </p:txBody>
      </p:sp>
      <p:sp>
        <p:nvSpPr>
          <p:cNvPr id="6" name="Footer Placeholder 4">
            <a:extLst>
              <a:ext uri="{FF2B5EF4-FFF2-40B4-BE49-F238E27FC236}">
                <a16:creationId xmlns:a16="http://schemas.microsoft.com/office/drawing/2014/main" id="{DEFA341C-015F-C9AF-6EE8-2FF263D936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7817</TotalTime>
  <Words>1026</Words>
  <Application>Microsoft Macintosh PowerPoint</Application>
  <PresentationFormat>On-screen Show (4:3)</PresentationFormat>
  <Paragraphs>140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D_Bank Loans RandomForest_wRanger.R</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116</cp:revision>
  <dcterms:created xsi:type="dcterms:W3CDTF">2018-05-23T17:24:59Z</dcterms:created>
  <dcterms:modified xsi:type="dcterms:W3CDTF">2023-05-17T17:03:47Z</dcterms:modified>
</cp:coreProperties>
</file>