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622" r:id="rId2"/>
    <p:sldId id="623" r:id="rId3"/>
    <p:sldId id="624" r:id="rId4"/>
    <p:sldId id="625" r:id="rId5"/>
    <p:sldId id="626" r:id="rId6"/>
    <p:sldId id="661" r:id="rId7"/>
    <p:sldId id="361" r:id="rId8"/>
    <p:sldId id="373" r:id="rId9"/>
    <p:sldId id="376" r:id="rId10"/>
    <p:sldId id="374" r:id="rId11"/>
    <p:sldId id="378" r:id="rId12"/>
    <p:sldId id="658" r:id="rId13"/>
    <p:sldId id="660" r:id="rId14"/>
    <p:sldId id="363" r:id="rId15"/>
    <p:sldId id="659" r:id="rId16"/>
    <p:sldId id="379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2" autoAdjust="0"/>
    <p:restoredTop sz="91361" autoAdjust="0"/>
  </p:normalViewPr>
  <p:slideViewPr>
    <p:cSldViewPr snapToGrid="0">
      <p:cViewPr varScale="1">
        <p:scale>
          <a:sx n="112" d="100"/>
          <a:sy n="112" d="100"/>
        </p:scale>
        <p:origin x="2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Ordinal – is there an order to the factor, how does that factor level relate</a:t>
            </a:r>
            <a:r>
              <a:rPr lang="en-US" baseline="0" dirty="0"/>
              <a:t> to other levels</a:t>
            </a:r>
            <a:endParaRPr lang="en-US" dirty="0"/>
          </a:p>
          <a:p>
            <a:r>
              <a:rPr lang="en-US" dirty="0"/>
              <a:t>Cardinality – number of distinct factor</a:t>
            </a:r>
            <a:r>
              <a:rPr lang="en-US" baseline="0" dirty="0"/>
              <a:t> levels,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elements in a set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8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5/7/23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5/7/23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5/7/23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5/7/23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5/7/23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3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 uses predefined functions to accomplish things.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1C195-F0A1-4DF2-83F7-CCD1E042F513}"/>
              </a:ext>
            </a:extLst>
          </p:cNvPr>
          <p:cNvCxnSpPr/>
          <p:nvPr/>
        </p:nvCxnSpPr>
        <p:spPr>
          <a:xfrm>
            <a:off x="1281504" y="3106455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0C574D-332E-41EE-87C5-81241A5307BF}"/>
              </a:ext>
            </a:extLst>
          </p:cNvPr>
          <p:cNvSpPr/>
          <p:nvPr/>
        </p:nvSpPr>
        <p:spPr>
          <a:xfrm>
            <a:off x="3538967" y="2099657"/>
            <a:ext cx="2041743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A9DDF-ABC4-486B-BABF-3D7BAD0689BF}"/>
              </a:ext>
            </a:extLst>
          </p:cNvPr>
          <p:cNvSpPr txBox="1"/>
          <p:nvPr/>
        </p:nvSpPr>
        <p:spPr>
          <a:xfrm>
            <a:off x="155214" y="29217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F5C5F6-6775-4B27-8329-824CF1E7A3A3}"/>
              </a:ext>
            </a:extLst>
          </p:cNvPr>
          <p:cNvCxnSpPr/>
          <p:nvPr/>
        </p:nvCxnSpPr>
        <p:spPr>
          <a:xfrm>
            <a:off x="6009373" y="3096017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6CDC2A-2032-43BC-B8F4-FE3782DA2BFB}"/>
              </a:ext>
            </a:extLst>
          </p:cNvPr>
          <p:cNvSpPr txBox="1"/>
          <p:nvPr/>
        </p:nvSpPr>
        <p:spPr>
          <a:xfrm>
            <a:off x="8266837" y="2911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9532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Data Frame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5/7/23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4A9FD-45F7-4DF6-BEE1-BADABFB8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32" y="2595880"/>
            <a:ext cx="1781175" cy="1714500"/>
          </a:xfrm>
          <a:prstGeom prst="rect">
            <a:avLst/>
          </a:prstGeom>
        </p:spPr>
      </p:pic>
      <p:pic>
        <p:nvPicPr>
          <p:cNvPr id="8" name="Picture 2" descr="R">
            <a:extLst>
              <a:ext uri="{FF2B5EF4-FFF2-40B4-BE49-F238E27FC236}">
                <a16:creationId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2066027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/>
        </p:nvGraphicFramePr>
        <p:xfrm>
          <a:off x="1466850" y="2595880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2139479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6352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frames are used often because they can hold different types of vectors, but can be switched back and forth with </a:t>
            </a:r>
            <a:r>
              <a:rPr lang="en-US" sz="1400" dirty="0" err="1"/>
              <a:t>as.matrix</a:t>
            </a:r>
            <a:r>
              <a:rPr lang="en-US" sz="1400" dirty="0"/>
              <a:t>() and </a:t>
            </a:r>
            <a:r>
              <a:rPr lang="en-US" sz="1400" dirty="0" err="1"/>
              <a:t>as.data.frame</a:t>
            </a:r>
            <a:r>
              <a:rPr lang="en-US" sz="1400" dirty="0"/>
              <a:t>().  </a:t>
            </a:r>
            <a:r>
              <a:rPr lang="en-US" sz="1400" b="1" u="sng" dirty="0"/>
              <a:t>Remember that the vector classes could change!!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Frames are like 2 dimensional data objects but can have mixed data types.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546A3-C556-4DAB-9078-9782B76A248C}"/>
              </a:ext>
            </a:extLst>
          </p:cNvPr>
          <p:cNvSpPr/>
          <p:nvPr/>
        </p:nvSpPr>
        <p:spPr>
          <a:xfrm rot="5400000">
            <a:off x="515214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740F87-A96B-41A9-91CF-23B2564C1B3F}"/>
              </a:ext>
            </a:extLst>
          </p:cNvPr>
          <p:cNvSpPr/>
          <p:nvPr/>
        </p:nvSpPr>
        <p:spPr>
          <a:xfrm rot="5400000">
            <a:off x="557636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8A15E-A7EF-4AC0-AC82-1BFA9E003D34}"/>
              </a:ext>
            </a:extLst>
          </p:cNvPr>
          <p:cNvSpPr/>
          <p:nvPr/>
        </p:nvSpPr>
        <p:spPr>
          <a:xfrm rot="5400000">
            <a:off x="613387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0C1F6-5EBB-4C6C-BF68-DF830B15A0BD}"/>
              </a:ext>
            </a:extLst>
          </p:cNvPr>
          <p:cNvSpPr txBox="1"/>
          <p:nvPr/>
        </p:nvSpPr>
        <p:spPr>
          <a:xfrm>
            <a:off x="1816451" y="1475031"/>
            <a:ext cx="7213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 data frame is actually a named list but with equal length elements.  Being a list lets it contain mixed data types.</a:t>
            </a:r>
          </a:p>
        </p:txBody>
      </p:sp>
    </p:spTree>
    <p:extLst>
      <p:ext uri="{BB962C8B-B14F-4D97-AF65-F5344CB8AC3E}">
        <p14:creationId xmlns:p14="http://schemas.microsoft.com/office/powerpoint/2010/main" val="423991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E596-97F5-4983-BE43-6BFC41A9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 specific data type?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3F4A-5E25-4A15-AE1D-09227236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5/7/23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A7389-72EC-44FD-936B-E7840929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782EB-54F0-4730-B458-DC7F5DC91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B70B3-2D73-48D5-AB7A-10B7319AAF06}"/>
              </a:ext>
            </a:extLst>
          </p:cNvPr>
          <p:cNvSpPr txBox="1"/>
          <p:nvPr/>
        </p:nvSpPr>
        <p:spPr>
          <a:xfrm>
            <a:off x="2385022" y="1774472"/>
            <a:ext cx="263405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Number of Dimensions &gt;1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A746BE-3A86-46F7-AEE4-D0D0B38C443C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323418" y="2143804"/>
            <a:ext cx="1378631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65B09F-B1BE-4850-91A8-7839B88655D4}"/>
              </a:ext>
            </a:extLst>
          </p:cNvPr>
          <p:cNvSpPr txBox="1"/>
          <p:nvPr/>
        </p:nvSpPr>
        <p:spPr>
          <a:xfrm>
            <a:off x="2610547" y="237561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B2B662-0367-412B-9BA0-0422FF128A09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3702049" y="2143804"/>
            <a:ext cx="1547858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5D1290-11B5-4F33-B534-904C44B5CE52}"/>
              </a:ext>
            </a:extLst>
          </p:cNvPr>
          <p:cNvSpPr txBox="1"/>
          <p:nvPr/>
        </p:nvSpPr>
        <p:spPr>
          <a:xfrm>
            <a:off x="4542720" y="236417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4A3F3-7CA8-4E47-A10B-54DEACEC3145}"/>
              </a:ext>
            </a:extLst>
          </p:cNvPr>
          <p:cNvSpPr txBox="1"/>
          <p:nvPr/>
        </p:nvSpPr>
        <p:spPr>
          <a:xfrm>
            <a:off x="1641629" y="2878994"/>
            <a:ext cx="136357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a Vector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71901-F170-4933-A70D-365C7ED86C41}"/>
              </a:ext>
            </a:extLst>
          </p:cNvPr>
          <p:cNvSpPr txBox="1"/>
          <p:nvPr/>
        </p:nvSpPr>
        <p:spPr>
          <a:xfrm>
            <a:off x="4504029" y="2878994"/>
            <a:ext cx="14917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Types &gt;1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52F63-99E8-44BC-ADC1-67F4B1006EB5}"/>
              </a:ext>
            </a:extLst>
          </p:cNvPr>
          <p:cNvSpPr txBox="1"/>
          <p:nvPr/>
        </p:nvSpPr>
        <p:spPr>
          <a:xfrm>
            <a:off x="6073913" y="351910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9BACDD-9F68-4816-AA2C-3015E02D7A8D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5249907" y="3248326"/>
            <a:ext cx="1402516" cy="7261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720A0C-4D04-40E3-8389-DA48D345C627}"/>
              </a:ext>
            </a:extLst>
          </p:cNvPr>
          <p:cNvSpPr txBox="1"/>
          <p:nvPr/>
        </p:nvSpPr>
        <p:spPr>
          <a:xfrm>
            <a:off x="4249961" y="351642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C5F4FF-51A5-4716-961F-8DE4BC0FDEF0}"/>
              </a:ext>
            </a:extLst>
          </p:cNvPr>
          <p:cNvSpPr txBox="1"/>
          <p:nvPr/>
        </p:nvSpPr>
        <p:spPr>
          <a:xfrm>
            <a:off x="3412482" y="3988951"/>
            <a:ext cx="16065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Matrix or Array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E97D6F-A88A-4E76-9A86-58CB7770C7AC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215779" y="3248326"/>
            <a:ext cx="1034128" cy="7406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89CB07-9730-4B03-BF05-07B5642C54E4}"/>
              </a:ext>
            </a:extLst>
          </p:cNvPr>
          <p:cNvSpPr txBox="1"/>
          <p:nvPr/>
        </p:nvSpPr>
        <p:spPr>
          <a:xfrm>
            <a:off x="5708606" y="3974439"/>
            <a:ext cx="188763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Frame or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EEC2AA-71C4-4298-B45A-FF9C076CA60A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 analyses start with a data frame, and change classes as needed.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43909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Lists, a little bit more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6549BB-6AF5-468A-8D72-A45EED7452EF}"/>
              </a:ext>
            </a:extLst>
          </p:cNvPr>
          <p:cNvSpPr/>
          <p:nvPr/>
        </p:nvSpPr>
        <p:spPr>
          <a:xfrm>
            <a:off x="228600" y="5868365"/>
            <a:ext cx="8686800" cy="4412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Don’t worry if this is intimidating…at this point I don’t expect you to really know how to do this.  Merely get into R, run some code, and conceptually understand the flow.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6549BB-6AF5-468A-8D72-A45EED7452EF}"/>
              </a:ext>
            </a:extLst>
          </p:cNvPr>
          <p:cNvSpPr/>
          <p:nvPr/>
        </p:nvSpPr>
        <p:spPr>
          <a:xfrm>
            <a:off x="228600" y="1193632"/>
            <a:ext cx="8686800" cy="4617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Now operations are applied to each element not just 1 data frame.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7B5C7-ED54-2F4E-97B4-5C129743C366}"/>
              </a:ext>
            </a:extLst>
          </p:cNvPr>
          <p:cNvSpPr txBox="1"/>
          <p:nvPr/>
        </p:nvSpPr>
        <p:spPr>
          <a:xfrm>
            <a:off x="451408" y="1898248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Songs in a “list”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F9257-57A4-F646-9D3A-B3A90CB57E61}"/>
              </a:ext>
            </a:extLst>
          </p:cNvPr>
          <p:cNvSpPr txBox="1"/>
          <p:nvPr/>
        </p:nvSpPr>
        <p:spPr>
          <a:xfrm>
            <a:off x="671328" y="2257058"/>
            <a:ext cx="144683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76225-F2AB-494E-8AA8-161D1FCCC1FB}"/>
              </a:ext>
            </a:extLst>
          </p:cNvPr>
          <p:cNvSpPr txBox="1"/>
          <p:nvPr/>
        </p:nvSpPr>
        <p:spPr>
          <a:xfrm>
            <a:off x="1518210" y="274512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0D38B-5DF3-5F41-A1EF-F5F8BDDB6D18}"/>
              </a:ext>
            </a:extLst>
          </p:cNvPr>
          <p:cNvSpPr txBox="1"/>
          <p:nvPr/>
        </p:nvSpPr>
        <p:spPr>
          <a:xfrm>
            <a:off x="1518210" y="307114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95ABEC-C73B-7A4F-9600-33F872AA0A39}"/>
              </a:ext>
            </a:extLst>
          </p:cNvPr>
          <p:cNvSpPr txBox="1"/>
          <p:nvPr/>
        </p:nvSpPr>
        <p:spPr>
          <a:xfrm>
            <a:off x="1518210" y="339716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7E39E-78E4-7740-9392-82ABDB884093}"/>
              </a:ext>
            </a:extLst>
          </p:cNvPr>
          <p:cNvSpPr txBox="1"/>
          <p:nvPr/>
        </p:nvSpPr>
        <p:spPr>
          <a:xfrm>
            <a:off x="1518210" y="372318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DEB4BD-871A-C944-B110-339CC465997B}"/>
              </a:ext>
            </a:extLst>
          </p:cNvPr>
          <p:cNvSpPr txBox="1"/>
          <p:nvPr/>
        </p:nvSpPr>
        <p:spPr>
          <a:xfrm>
            <a:off x="1518210" y="404920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4880E-9111-C247-87D6-472B1E0D7F43}"/>
              </a:ext>
            </a:extLst>
          </p:cNvPr>
          <p:cNvSpPr txBox="1"/>
          <p:nvPr/>
        </p:nvSpPr>
        <p:spPr>
          <a:xfrm>
            <a:off x="1518210" y="437522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A7F9F7-D4B1-D346-9F46-C052A185B168}"/>
              </a:ext>
            </a:extLst>
          </p:cNvPr>
          <p:cNvSpPr txBox="1"/>
          <p:nvPr/>
        </p:nvSpPr>
        <p:spPr>
          <a:xfrm>
            <a:off x="1518210" y="470124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475D6C-3432-9B4E-B5D1-8DE11B384E00}"/>
              </a:ext>
            </a:extLst>
          </p:cNvPr>
          <p:cNvSpPr txBox="1"/>
          <p:nvPr/>
        </p:nvSpPr>
        <p:spPr>
          <a:xfrm>
            <a:off x="1518210" y="502726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A279FA-BFDD-E842-9295-291C8B4A67C0}"/>
              </a:ext>
            </a:extLst>
          </p:cNvPr>
          <p:cNvSpPr txBox="1"/>
          <p:nvPr/>
        </p:nvSpPr>
        <p:spPr>
          <a:xfrm>
            <a:off x="1518210" y="5353291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FF3A710-BC7F-114E-8F5D-20154A149D44}"/>
              </a:ext>
            </a:extLst>
          </p:cNvPr>
          <p:cNvCxnSpPr>
            <a:stCxn id="10" idx="2"/>
            <a:endCxn id="13" idx="1"/>
          </p:cNvCxnSpPr>
          <p:nvPr/>
        </p:nvCxnSpPr>
        <p:spPr>
          <a:xfrm rot="16200000" flipH="1">
            <a:off x="1333630" y="2687506"/>
            <a:ext cx="2456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985B5C6-C2A4-7448-9041-3DAAE6073F09}"/>
              </a:ext>
            </a:extLst>
          </p:cNvPr>
          <p:cNvCxnSpPr>
            <a:stCxn id="10" idx="2"/>
            <a:endCxn id="49" idx="1"/>
          </p:cNvCxnSpPr>
          <p:nvPr/>
        </p:nvCxnSpPr>
        <p:spPr>
          <a:xfrm rot="16200000" flipH="1">
            <a:off x="29549" y="3991587"/>
            <a:ext cx="2853859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260CA28-3FAA-9F4E-8A9B-683A94AC24C8}"/>
              </a:ext>
            </a:extLst>
          </p:cNvPr>
          <p:cNvCxnSpPr>
            <a:cxnSpLocks/>
            <a:stCxn id="10" idx="2"/>
            <a:endCxn id="48" idx="1"/>
          </p:cNvCxnSpPr>
          <p:nvPr/>
        </p:nvCxnSpPr>
        <p:spPr>
          <a:xfrm rot="16200000" flipH="1">
            <a:off x="192560" y="3828576"/>
            <a:ext cx="25278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9EA785C-6BB0-E94A-9D2C-AC6A610E77FB}"/>
              </a:ext>
            </a:extLst>
          </p:cNvPr>
          <p:cNvCxnSpPr>
            <a:cxnSpLocks/>
            <a:stCxn id="10" idx="2"/>
            <a:endCxn id="47" idx="1"/>
          </p:cNvCxnSpPr>
          <p:nvPr/>
        </p:nvCxnSpPr>
        <p:spPr>
          <a:xfrm rot="16200000" flipH="1">
            <a:off x="355570" y="3665566"/>
            <a:ext cx="22018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EA5A09A-B9A4-DD43-B1D4-0A69F15B8EF1}"/>
              </a:ext>
            </a:extLst>
          </p:cNvPr>
          <p:cNvCxnSpPr>
            <a:cxnSpLocks/>
            <a:stCxn id="10" idx="2"/>
            <a:endCxn id="46" idx="1"/>
          </p:cNvCxnSpPr>
          <p:nvPr/>
        </p:nvCxnSpPr>
        <p:spPr>
          <a:xfrm rot="16200000" flipH="1">
            <a:off x="518580" y="3502556"/>
            <a:ext cx="18757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10EC155-3821-0B44-9AE5-3B105A14EDC7}"/>
              </a:ext>
            </a:extLst>
          </p:cNvPr>
          <p:cNvCxnSpPr>
            <a:cxnSpLocks/>
            <a:stCxn id="10" idx="2"/>
            <a:endCxn id="45" idx="1"/>
          </p:cNvCxnSpPr>
          <p:nvPr/>
        </p:nvCxnSpPr>
        <p:spPr>
          <a:xfrm rot="16200000" flipH="1">
            <a:off x="681590" y="3339546"/>
            <a:ext cx="154977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1AD296B-D854-834D-B430-B5D8678C088C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 rot="16200000" flipH="1">
            <a:off x="844600" y="3176536"/>
            <a:ext cx="122375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879AEBC-11DC-E547-B043-3FB5EA9FC22E}"/>
              </a:ext>
            </a:extLst>
          </p:cNvPr>
          <p:cNvCxnSpPr>
            <a:cxnSpLocks/>
            <a:stCxn id="10" idx="2"/>
            <a:endCxn id="27" idx="1"/>
          </p:cNvCxnSpPr>
          <p:nvPr/>
        </p:nvCxnSpPr>
        <p:spPr>
          <a:xfrm rot="16200000" flipH="1">
            <a:off x="1007610" y="3013526"/>
            <a:ext cx="8977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9833461-297C-4649-8487-10E12A6E64F6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170620" y="2850516"/>
            <a:ext cx="5717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1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Lists, a little bit more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6549BB-6AF5-468A-8D72-A45EED7452EF}"/>
              </a:ext>
            </a:extLst>
          </p:cNvPr>
          <p:cNvSpPr/>
          <p:nvPr/>
        </p:nvSpPr>
        <p:spPr>
          <a:xfrm>
            <a:off x="228600" y="5868365"/>
            <a:ext cx="8686800" cy="4412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Don’t worry if this is intimidating…at this point I don’t expect you to really know how to do this.  Merely get into R, run some code, and conceptually understand the flow.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6549BB-6AF5-468A-8D72-A45EED7452EF}"/>
              </a:ext>
            </a:extLst>
          </p:cNvPr>
          <p:cNvSpPr/>
          <p:nvPr/>
        </p:nvSpPr>
        <p:spPr>
          <a:xfrm>
            <a:off x="228600" y="1193632"/>
            <a:ext cx="8686800" cy="4617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Now operations are applied to each element not just 1 data frame.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7B5C7-ED54-2F4E-97B4-5C129743C366}"/>
              </a:ext>
            </a:extLst>
          </p:cNvPr>
          <p:cNvSpPr txBox="1"/>
          <p:nvPr/>
        </p:nvSpPr>
        <p:spPr>
          <a:xfrm>
            <a:off x="451408" y="1898248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Songs in a “list”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F9257-57A4-F646-9D3A-B3A90CB57E61}"/>
              </a:ext>
            </a:extLst>
          </p:cNvPr>
          <p:cNvSpPr txBox="1"/>
          <p:nvPr/>
        </p:nvSpPr>
        <p:spPr>
          <a:xfrm>
            <a:off x="671328" y="2257058"/>
            <a:ext cx="144683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76225-F2AB-494E-8AA8-161D1FCCC1FB}"/>
              </a:ext>
            </a:extLst>
          </p:cNvPr>
          <p:cNvSpPr txBox="1"/>
          <p:nvPr/>
        </p:nvSpPr>
        <p:spPr>
          <a:xfrm>
            <a:off x="1518210" y="274512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0D38B-5DF3-5F41-A1EF-F5F8BDDB6D18}"/>
              </a:ext>
            </a:extLst>
          </p:cNvPr>
          <p:cNvSpPr txBox="1"/>
          <p:nvPr/>
        </p:nvSpPr>
        <p:spPr>
          <a:xfrm>
            <a:off x="1518210" y="307114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95ABEC-C73B-7A4F-9600-33F872AA0A39}"/>
              </a:ext>
            </a:extLst>
          </p:cNvPr>
          <p:cNvSpPr txBox="1"/>
          <p:nvPr/>
        </p:nvSpPr>
        <p:spPr>
          <a:xfrm>
            <a:off x="1518210" y="339716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7E39E-78E4-7740-9392-82ABDB884093}"/>
              </a:ext>
            </a:extLst>
          </p:cNvPr>
          <p:cNvSpPr txBox="1"/>
          <p:nvPr/>
        </p:nvSpPr>
        <p:spPr>
          <a:xfrm>
            <a:off x="1518210" y="372318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DEB4BD-871A-C944-B110-339CC465997B}"/>
              </a:ext>
            </a:extLst>
          </p:cNvPr>
          <p:cNvSpPr txBox="1"/>
          <p:nvPr/>
        </p:nvSpPr>
        <p:spPr>
          <a:xfrm>
            <a:off x="1518210" y="404920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4880E-9111-C247-87D6-472B1E0D7F43}"/>
              </a:ext>
            </a:extLst>
          </p:cNvPr>
          <p:cNvSpPr txBox="1"/>
          <p:nvPr/>
        </p:nvSpPr>
        <p:spPr>
          <a:xfrm>
            <a:off x="1518210" y="437522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A7F9F7-D4B1-D346-9F46-C052A185B168}"/>
              </a:ext>
            </a:extLst>
          </p:cNvPr>
          <p:cNvSpPr txBox="1"/>
          <p:nvPr/>
        </p:nvSpPr>
        <p:spPr>
          <a:xfrm>
            <a:off x="1518210" y="470124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475D6C-3432-9B4E-B5D1-8DE11B384E00}"/>
              </a:ext>
            </a:extLst>
          </p:cNvPr>
          <p:cNvSpPr txBox="1"/>
          <p:nvPr/>
        </p:nvSpPr>
        <p:spPr>
          <a:xfrm>
            <a:off x="1518210" y="502726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A279FA-BFDD-E842-9295-291C8B4A67C0}"/>
              </a:ext>
            </a:extLst>
          </p:cNvPr>
          <p:cNvSpPr txBox="1"/>
          <p:nvPr/>
        </p:nvSpPr>
        <p:spPr>
          <a:xfrm>
            <a:off x="1518210" y="5353291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FF3A710-BC7F-114E-8F5D-20154A149D44}"/>
              </a:ext>
            </a:extLst>
          </p:cNvPr>
          <p:cNvCxnSpPr>
            <a:stCxn id="10" idx="2"/>
            <a:endCxn id="13" idx="1"/>
          </p:cNvCxnSpPr>
          <p:nvPr/>
        </p:nvCxnSpPr>
        <p:spPr>
          <a:xfrm rot="16200000" flipH="1">
            <a:off x="1333630" y="2687506"/>
            <a:ext cx="2456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985B5C6-C2A4-7448-9041-3DAAE6073F09}"/>
              </a:ext>
            </a:extLst>
          </p:cNvPr>
          <p:cNvCxnSpPr>
            <a:stCxn id="10" idx="2"/>
            <a:endCxn id="49" idx="1"/>
          </p:cNvCxnSpPr>
          <p:nvPr/>
        </p:nvCxnSpPr>
        <p:spPr>
          <a:xfrm rot="16200000" flipH="1">
            <a:off x="29549" y="3991587"/>
            <a:ext cx="2853859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260CA28-3FAA-9F4E-8A9B-683A94AC24C8}"/>
              </a:ext>
            </a:extLst>
          </p:cNvPr>
          <p:cNvCxnSpPr>
            <a:cxnSpLocks/>
            <a:stCxn id="10" idx="2"/>
            <a:endCxn id="48" idx="1"/>
          </p:cNvCxnSpPr>
          <p:nvPr/>
        </p:nvCxnSpPr>
        <p:spPr>
          <a:xfrm rot="16200000" flipH="1">
            <a:off x="192560" y="3828576"/>
            <a:ext cx="25278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9EA785C-6BB0-E94A-9D2C-AC6A610E77FB}"/>
              </a:ext>
            </a:extLst>
          </p:cNvPr>
          <p:cNvCxnSpPr>
            <a:cxnSpLocks/>
            <a:stCxn id="10" idx="2"/>
            <a:endCxn id="47" idx="1"/>
          </p:cNvCxnSpPr>
          <p:nvPr/>
        </p:nvCxnSpPr>
        <p:spPr>
          <a:xfrm rot="16200000" flipH="1">
            <a:off x="355570" y="3665566"/>
            <a:ext cx="22018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EA5A09A-B9A4-DD43-B1D4-0A69F15B8EF1}"/>
              </a:ext>
            </a:extLst>
          </p:cNvPr>
          <p:cNvCxnSpPr>
            <a:cxnSpLocks/>
            <a:stCxn id="10" idx="2"/>
            <a:endCxn id="46" idx="1"/>
          </p:cNvCxnSpPr>
          <p:nvPr/>
        </p:nvCxnSpPr>
        <p:spPr>
          <a:xfrm rot="16200000" flipH="1">
            <a:off x="518580" y="3502556"/>
            <a:ext cx="18757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10EC155-3821-0B44-9AE5-3B105A14EDC7}"/>
              </a:ext>
            </a:extLst>
          </p:cNvPr>
          <p:cNvCxnSpPr>
            <a:cxnSpLocks/>
            <a:stCxn id="10" idx="2"/>
            <a:endCxn id="45" idx="1"/>
          </p:cNvCxnSpPr>
          <p:nvPr/>
        </p:nvCxnSpPr>
        <p:spPr>
          <a:xfrm rot="16200000" flipH="1">
            <a:off x="681590" y="3339546"/>
            <a:ext cx="154977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1AD296B-D854-834D-B430-B5D8678C088C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 rot="16200000" flipH="1">
            <a:off x="844600" y="3176536"/>
            <a:ext cx="122375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879AEBC-11DC-E547-B043-3FB5EA9FC22E}"/>
              </a:ext>
            </a:extLst>
          </p:cNvPr>
          <p:cNvCxnSpPr>
            <a:cxnSpLocks/>
            <a:stCxn id="10" idx="2"/>
            <a:endCxn id="27" idx="1"/>
          </p:cNvCxnSpPr>
          <p:nvPr/>
        </p:nvCxnSpPr>
        <p:spPr>
          <a:xfrm rot="16200000" flipH="1">
            <a:off x="1007610" y="3013526"/>
            <a:ext cx="8977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9833461-297C-4649-8487-10E12A6E64F6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170620" y="2850516"/>
            <a:ext cx="5717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B8F6827-23A3-0B43-BB03-DEDECC23BBDA}"/>
              </a:ext>
            </a:extLst>
          </p:cNvPr>
          <p:cNvSpPr txBox="1"/>
          <p:nvPr/>
        </p:nvSpPr>
        <p:spPr>
          <a:xfrm>
            <a:off x="3217763" y="2546430"/>
            <a:ext cx="2669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 applied in series</a:t>
            </a:r>
          </a:p>
          <a:p>
            <a:r>
              <a:rPr lang="en-US" dirty="0"/>
              <a:t>function() 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BBF3D50A-E007-4B4D-9FD2-B5F36D873D27}"/>
              </a:ext>
            </a:extLst>
          </p:cNvPr>
          <p:cNvCxnSpPr>
            <a:stCxn id="75" idx="1"/>
            <a:endCxn id="13" idx="3"/>
          </p:cNvCxnSpPr>
          <p:nvPr/>
        </p:nvCxnSpPr>
        <p:spPr>
          <a:xfrm rot="10800000" flipV="1">
            <a:off x="2002417" y="2869595"/>
            <a:ext cx="1215346" cy="24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2A62A39-1DC0-5143-8874-6E76724F21E1}"/>
              </a:ext>
            </a:extLst>
          </p:cNvPr>
          <p:cNvCxnSpPr>
            <a:stCxn id="75" idx="1"/>
            <a:endCxn id="26" idx="3"/>
          </p:cNvCxnSpPr>
          <p:nvPr/>
        </p:nvCxnSpPr>
        <p:spPr>
          <a:xfrm rot="10800000" flipV="1">
            <a:off x="2002417" y="2869595"/>
            <a:ext cx="1215346" cy="3285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67FFE11-085D-5A4D-8DBF-95C296362EC0}"/>
              </a:ext>
            </a:extLst>
          </p:cNvPr>
          <p:cNvCxnSpPr>
            <a:stCxn id="75" idx="1"/>
            <a:endCxn id="27" idx="3"/>
          </p:cNvCxnSpPr>
          <p:nvPr/>
        </p:nvCxnSpPr>
        <p:spPr>
          <a:xfrm rot="10800000" flipV="1">
            <a:off x="2002417" y="2869595"/>
            <a:ext cx="1215346" cy="6545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4142FFB-BA8D-2240-AB36-5A18100BBAEA}"/>
              </a:ext>
            </a:extLst>
          </p:cNvPr>
          <p:cNvCxnSpPr>
            <a:cxnSpLocks/>
            <a:stCxn id="75" idx="1"/>
            <a:endCxn id="28" idx="3"/>
          </p:cNvCxnSpPr>
          <p:nvPr/>
        </p:nvCxnSpPr>
        <p:spPr>
          <a:xfrm rot="10800000" flipV="1">
            <a:off x="2002417" y="2869595"/>
            <a:ext cx="1215346" cy="9805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BE493D3-CED3-5E4B-B80B-9D826C6ACCA7}"/>
              </a:ext>
            </a:extLst>
          </p:cNvPr>
          <p:cNvCxnSpPr>
            <a:cxnSpLocks/>
            <a:stCxn id="75" idx="1"/>
            <a:endCxn id="45" idx="3"/>
          </p:cNvCxnSpPr>
          <p:nvPr/>
        </p:nvCxnSpPr>
        <p:spPr>
          <a:xfrm rot="10800000" flipV="1">
            <a:off x="2002417" y="2869595"/>
            <a:ext cx="1215346" cy="13065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5F1AE3E-7EBC-7B47-B389-701C46200E72}"/>
              </a:ext>
            </a:extLst>
          </p:cNvPr>
          <p:cNvCxnSpPr>
            <a:cxnSpLocks/>
            <a:stCxn id="75" idx="1"/>
            <a:endCxn id="46" idx="3"/>
          </p:cNvCxnSpPr>
          <p:nvPr/>
        </p:nvCxnSpPr>
        <p:spPr>
          <a:xfrm rot="10800000" flipV="1">
            <a:off x="2002417" y="2869595"/>
            <a:ext cx="1215346" cy="1632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5FD5B46-19CD-F443-8541-0A66E5E49977}"/>
              </a:ext>
            </a:extLst>
          </p:cNvPr>
          <p:cNvCxnSpPr>
            <a:cxnSpLocks/>
            <a:stCxn id="75" idx="1"/>
            <a:endCxn id="47" idx="3"/>
          </p:cNvCxnSpPr>
          <p:nvPr/>
        </p:nvCxnSpPr>
        <p:spPr>
          <a:xfrm rot="10800000" flipV="1">
            <a:off x="2002417" y="2869595"/>
            <a:ext cx="1215346" cy="19586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48EBE07-E459-F847-B013-47308CD1285F}"/>
              </a:ext>
            </a:extLst>
          </p:cNvPr>
          <p:cNvCxnSpPr>
            <a:cxnSpLocks/>
            <a:stCxn id="75" idx="1"/>
            <a:endCxn id="48" idx="3"/>
          </p:cNvCxnSpPr>
          <p:nvPr/>
        </p:nvCxnSpPr>
        <p:spPr>
          <a:xfrm rot="10800000" flipV="1">
            <a:off x="2002417" y="2869595"/>
            <a:ext cx="1215346" cy="22846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19616C5D-E9BF-C946-8285-CA883E1E1E04}"/>
              </a:ext>
            </a:extLst>
          </p:cNvPr>
          <p:cNvCxnSpPr>
            <a:cxnSpLocks/>
            <a:stCxn id="75" idx="1"/>
            <a:endCxn id="49" idx="3"/>
          </p:cNvCxnSpPr>
          <p:nvPr/>
        </p:nvCxnSpPr>
        <p:spPr>
          <a:xfrm rot="10800000" flipV="1">
            <a:off x="2002417" y="2869595"/>
            <a:ext cx="1215346" cy="261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B04D75-277A-9F49-A865-3AD2697DA9E5}"/>
              </a:ext>
            </a:extLst>
          </p:cNvPr>
          <p:cNvSpPr/>
          <p:nvPr/>
        </p:nvSpPr>
        <p:spPr>
          <a:xfrm>
            <a:off x="5782235" y="4235822"/>
            <a:ext cx="2958353" cy="122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/>
              <a:t>30 songs</a:t>
            </a:r>
          </a:p>
          <a:p>
            <a:r>
              <a:rPr lang="en-US" sz="1200" dirty="0"/>
              <a:t>Song 1: ends at 3m with 709 total words spoken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Song30:  ends at 4.6m with 862 words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EC3BEC-591C-294B-B9BD-5BDCCB1BA679}"/>
              </a:ext>
            </a:extLst>
          </p:cNvPr>
          <p:cNvSpPr txBox="1"/>
          <p:nvPr/>
        </p:nvSpPr>
        <p:spPr>
          <a:xfrm>
            <a:off x="3353110" y="4285584"/>
            <a:ext cx="239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 the last line total for each song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FDDBC8-DC83-4A41-B695-3083442897E2}"/>
              </a:ext>
            </a:extLst>
          </p:cNvPr>
          <p:cNvSpPr/>
          <p:nvPr/>
        </p:nvSpPr>
        <p:spPr>
          <a:xfrm>
            <a:off x="6042212" y="2263588"/>
            <a:ext cx="2958353" cy="122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/>
              <a:t>2500 total lines analyzed among 30 songs</a:t>
            </a:r>
          </a:p>
          <a:p>
            <a:r>
              <a:rPr lang="en-US" sz="1200" dirty="0"/>
              <a:t>Song 1: At 4 seconds, 7 words were spoken</a:t>
            </a:r>
          </a:p>
          <a:p>
            <a:r>
              <a:rPr lang="en-US" sz="1200" dirty="0"/>
              <a:t>Song 1: At 10 seconds 12 total words (7+5)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Song 30: At 4.6 min, 862 total words spoken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975988-2ED3-9348-8010-4FB923728F5C}"/>
              </a:ext>
            </a:extLst>
          </p:cNvPr>
          <p:cNvCxnSpPr>
            <a:stCxn id="75" idx="2"/>
            <a:endCxn id="54" idx="0"/>
          </p:cNvCxnSpPr>
          <p:nvPr/>
        </p:nvCxnSpPr>
        <p:spPr>
          <a:xfrm>
            <a:off x="4552423" y="3192761"/>
            <a:ext cx="0" cy="109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3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0DD9A6B-56F5-F84A-918D-AB596D61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600"/>
              <a:t>A safe/supportive learning environment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D85541-6EE3-7746-8EE7-3CB74FF0C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8" b="39446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BFF8D1-D9A4-864C-96AF-1F16EC9B819D}"/>
              </a:ext>
            </a:extLst>
          </p:cNvPr>
          <p:cNvSpPr txBox="1">
            <a:spLocks/>
          </p:cNvSpPr>
          <p:nvPr/>
        </p:nvSpPr>
        <p:spPr>
          <a:xfrm>
            <a:off x="3167986" y="3752850"/>
            <a:ext cx="5614060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+mn-cs"/>
              </a:rPr>
              <a:t>We will be using lyrics from popular hip-hop songs late in the lesson.  There is a censored version of the data if someone finds it objectionable. 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+mn-cs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75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00A58B-DD98-43D0-B791-721480A02982}" type="datetime1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5/7/23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467D343-FFED-0E44-9FA3-B0606716A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484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37290FF7-652B-4475-AEAB-8B1A5D23AE09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560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with a list!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6549BB-6AF5-468A-8D72-A45EED7452EF}"/>
              </a:ext>
            </a:extLst>
          </p:cNvPr>
          <p:cNvSpPr/>
          <p:nvPr/>
        </p:nvSpPr>
        <p:spPr>
          <a:xfrm>
            <a:off x="228600" y="5868365"/>
            <a:ext cx="8686800" cy="4412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Learning Outcome: Efficient R Scripting!  </a:t>
            </a:r>
          </a:p>
        </p:txBody>
      </p:sp>
      <p:pic>
        <p:nvPicPr>
          <p:cNvPr id="3074" name="Picture 2" descr="The best rap god memes :) Memedroid">
            <a:extLst>
              <a:ext uri="{FF2B5EF4-FFF2-40B4-BE49-F238E27FC236}">
                <a16:creationId xmlns:a16="http://schemas.microsoft.com/office/drawing/2014/main" id="{E32CC252-6125-5F4A-B4E4-BFC59A59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14" y="1341406"/>
            <a:ext cx="3363917" cy="38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97B5C7-ED54-2F4E-97B4-5C129743C366}"/>
              </a:ext>
            </a:extLst>
          </p:cNvPr>
          <p:cNvSpPr txBox="1"/>
          <p:nvPr/>
        </p:nvSpPr>
        <p:spPr>
          <a:xfrm>
            <a:off x="4143736" y="1427983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Songs in a “list”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F9257-57A4-F646-9D3A-B3A90CB57E61}"/>
              </a:ext>
            </a:extLst>
          </p:cNvPr>
          <p:cNvSpPr txBox="1"/>
          <p:nvPr/>
        </p:nvSpPr>
        <p:spPr>
          <a:xfrm>
            <a:off x="4352081" y="1786794"/>
            <a:ext cx="144683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76225-F2AB-494E-8AA8-161D1FCCC1FB}"/>
              </a:ext>
            </a:extLst>
          </p:cNvPr>
          <p:cNvSpPr txBox="1"/>
          <p:nvPr/>
        </p:nvSpPr>
        <p:spPr>
          <a:xfrm>
            <a:off x="5198963" y="227486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0D38B-5DF3-5F41-A1EF-F5F8BDDB6D18}"/>
              </a:ext>
            </a:extLst>
          </p:cNvPr>
          <p:cNvSpPr txBox="1"/>
          <p:nvPr/>
        </p:nvSpPr>
        <p:spPr>
          <a:xfrm>
            <a:off x="5198963" y="260088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95ABEC-C73B-7A4F-9600-33F872AA0A39}"/>
              </a:ext>
            </a:extLst>
          </p:cNvPr>
          <p:cNvSpPr txBox="1"/>
          <p:nvPr/>
        </p:nvSpPr>
        <p:spPr>
          <a:xfrm>
            <a:off x="5198963" y="292690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7E39E-78E4-7740-9392-82ABDB884093}"/>
              </a:ext>
            </a:extLst>
          </p:cNvPr>
          <p:cNvSpPr txBox="1"/>
          <p:nvPr/>
        </p:nvSpPr>
        <p:spPr>
          <a:xfrm>
            <a:off x="5198963" y="325292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DEB4BD-871A-C944-B110-339CC465997B}"/>
              </a:ext>
            </a:extLst>
          </p:cNvPr>
          <p:cNvSpPr txBox="1"/>
          <p:nvPr/>
        </p:nvSpPr>
        <p:spPr>
          <a:xfrm>
            <a:off x="5198963" y="357894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4880E-9111-C247-87D6-472B1E0D7F43}"/>
              </a:ext>
            </a:extLst>
          </p:cNvPr>
          <p:cNvSpPr txBox="1"/>
          <p:nvPr/>
        </p:nvSpPr>
        <p:spPr>
          <a:xfrm>
            <a:off x="5198963" y="390496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A7F9F7-D4B1-D346-9F46-C052A185B168}"/>
              </a:ext>
            </a:extLst>
          </p:cNvPr>
          <p:cNvSpPr txBox="1"/>
          <p:nvPr/>
        </p:nvSpPr>
        <p:spPr>
          <a:xfrm>
            <a:off x="5198963" y="423098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475D6C-3432-9B4E-B5D1-8DE11B384E00}"/>
              </a:ext>
            </a:extLst>
          </p:cNvPr>
          <p:cNvSpPr txBox="1"/>
          <p:nvPr/>
        </p:nvSpPr>
        <p:spPr>
          <a:xfrm>
            <a:off x="5198963" y="455700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A279FA-BFDD-E842-9295-291C8B4A67C0}"/>
              </a:ext>
            </a:extLst>
          </p:cNvPr>
          <p:cNvSpPr txBox="1"/>
          <p:nvPr/>
        </p:nvSpPr>
        <p:spPr>
          <a:xfrm>
            <a:off x="5198963" y="4883027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FF3A710-BC7F-114E-8F5D-20154A149D44}"/>
              </a:ext>
            </a:extLst>
          </p:cNvPr>
          <p:cNvCxnSpPr>
            <a:stCxn id="10" idx="2"/>
            <a:endCxn id="13" idx="1"/>
          </p:cNvCxnSpPr>
          <p:nvPr/>
        </p:nvCxnSpPr>
        <p:spPr>
          <a:xfrm rot="16200000" flipH="1">
            <a:off x="5014383" y="2217242"/>
            <a:ext cx="2456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985B5C6-C2A4-7448-9041-3DAAE6073F09}"/>
              </a:ext>
            </a:extLst>
          </p:cNvPr>
          <p:cNvCxnSpPr>
            <a:stCxn id="10" idx="2"/>
            <a:endCxn id="49" idx="1"/>
          </p:cNvCxnSpPr>
          <p:nvPr/>
        </p:nvCxnSpPr>
        <p:spPr>
          <a:xfrm rot="16200000" flipH="1">
            <a:off x="3710302" y="3521323"/>
            <a:ext cx="2853859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260CA28-3FAA-9F4E-8A9B-683A94AC24C8}"/>
              </a:ext>
            </a:extLst>
          </p:cNvPr>
          <p:cNvCxnSpPr>
            <a:cxnSpLocks/>
            <a:stCxn id="10" idx="2"/>
            <a:endCxn id="48" idx="1"/>
          </p:cNvCxnSpPr>
          <p:nvPr/>
        </p:nvCxnSpPr>
        <p:spPr>
          <a:xfrm rot="16200000" flipH="1">
            <a:off x="3873313" y="3358312"/>
            <a:ext cx="25278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9EA785C-6BB0-E94A-9D2C-AC6A610E77FB}"/>
              </a:ext>
            </a:extLst>
          </p:cNvPr>
          <p:cNvCxnSpPr>
            <a:cxnSpLocks/>
            <a:stCxn id="10" idx="2"/>
            <a:endCxn id="47" idx="1"/>
          </p:cNvCxnSpPr>
          <p:nvPr/>
        </p:nvCxnSpPr>
        <p:spPr>
          <a:xfrm rot="16200000" flipH="1">
            <a:off x="4036323" y="3195302"/>
            <a:ext cx="22018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EA5A09A-B9A4-DD43-B1D4-0A69F15B8EF1}"/>
              </a:ext>
            </a:extLst>
          </p:cNvPr>
          <p:cNvCxnSpPr>
            <a:cxnSpLocks/>
            <a:stCxn id="10" idx="2"/>
            <a:endCxn id="46" idx="1"/>
          </p:cNvCxnSpPr>
          <p:nvPr/>
        </p:nvCxnSpPr>
        <p:spPr>
          <a:xfrm rot="16200000" flipH="1">
            <a:off x="4199333" y="3032292"/>
            <a:ext cx="18757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10EC155-3821-0B44-9AE5-3B105A14EDC7}"/>
              </a:ext>
            </a:extLst>
          </p:cNvPr>
          <p:cNvCxnSpPr>
            <a:cxnSpLocks/>
            <a:stCxn id="10" idx="2"/>
            <a:endCxn id="45" idx="1"/>
          </p:cNvCxnSpPr>
          <p:nvPr/>
        </p:nvCxnSpPr>
        <p:spPr>
          <a:xfrm rot="16200000" flipH="1">
            <a:off x="4362343" y="2869282"/>
            <a:ext cx="154977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1AD296B-D854-834D-B430-B5D8678C088C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 rot="16200000" flipH="1">
            <a:off x="4525353" y="2706272"/>
            <a:ext cx="122375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879AEBC-11DC-E547-B043-3FB5EA9FC22E}"/>
              </a:ext>
            </a:extLst>
          </p:cNvPr>
          <p:cNvCxnSpPr>
            <a:cxnSpLocks/>
            <a:stCxn id="10" idx="2"/>
            <a:endCxn id="27" idx="1"/>
          </p:cNvCxnSpPr>
          <p:nvPr/>
        </p:nvCxnSpPr>
        <p:spPr>
          <a:xfrm rot="16200000" flipH="1">
            <a:off x="4688363" y="2543262"/>
            <a:ext cx="8977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9833461-297C-4649-8487-10E12A6E64F6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4851373" y="2380252"/>
            <a:ext cx="5717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C5BA82-744C-1C4F-8DA8-B5AA82CEC3D5}"/>
              </a:ext>
            </a:extLst>
          </p:cNvPr>
          <p:cNvSpPr/>
          <p:nvPr/>
        </p:nvSpPr>
        <p:spPr>
          <a:xfrm>
            <a:off x="228600" y="5335014"/>
            <a:ext cx="8686800" cy="4617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Open </a:t>
            </a:r>
            <a:r>
              <a:rPr lang="en-US" b="1" dirty="0" err="1"/>
              <a:t>B_RapSongs.R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461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Housekeeping , Reading &amp; Homework, recommended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856" y="1104653"/>
            <a:ext cx="8505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you have R Studio Installed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 up at RStudio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local, Recommended to install Git locally for “</a:t>
            </a:r>
            <a:r>
              <a:rPr lang="en-US" i="1" dirty="0"/>
              <a:t>git pull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 your local to the class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Chapter 1 &amp; Chapter 2</a:t>
            </a:r>
          </a:p>
          <a:p>
            <a:r>
              <a:rPr lang="en-US" b="1" dirty="0"/>
              <a:t>1. Piazza introduction post (slide 7, assigned as part of class participation)…assuming we can get piazza working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0170" y="3362897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FCCED00-EA09-4545-A705-93608CED5762}"/>
              </a:ext>
            </a:extLst>
          </p:cNvPr>
          <p:cNvSpPr/>
          <p:nvPr/>
        </p:nvSpPr>
        <p:spPr>
          <a:xfrm>
            <a:off x="421856" y="3959198"/>
            <a:ext cx="4572000" cy="17096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/>
              <a:t>2. C2.1 Data Mining Techniques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/>
              <a:t>3. C2.2 Data Partition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/>
              <a:t>4. C2.3 Data Sample</a:t>
            </a:r>
          </a:p>
          <a:p>
            <a:r>
              <a:rPr lang="en-US" dirty="0"/>
              <a:t>5. C2.4 Modeling Steps </a:t>
            </a:r>
          </a:p>
        </p:txBody>
      </p:sp>
    </p:spTree>
    <p:extLst>
      <p:ext uri="{BB962C8B-B14F-4D97-AF65-F5344CB8AC3E}">
        <p14:creationId xmlns:p14="http://schemas.microsoft.com/office/powerpoint/2010/main" val="36649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“ </a:t>
            </a:r>
            <a:r>
              <a:rPr lang="en-US" sz="2400" dirty="0">
                <a:latin typeface="Consolas" panose="020B0609020204030204" pitchFamily="49" charset="0"/>
              </a:rPr>
              <a:t>&lt;- ” is the assignment operator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928065" y="2831348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pic>
        <p:nvPicPr>
          <p:cNvPr id="8" name="Picture 2" descr="http://www.brainkandie.com/images/banana.png">
            <a:extLst>
              <a:ext uri="{FF2B5EF4-FFF2-40B4-BE49-F238E27FC236}">
                <a16:creationId xmlns:a16="http://schemas.microsoft.com/office/drawing/2014/main" id="{F131010D-A51D-449B-A4EC-6FA4FAAA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8486" y="1821307"/>
            <a:ext cx="3338782" cy="2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cdn.xl.thumbs.canstockphoto.com/canstock14746167.jpg">
            <a:extLst>
              <a:ext uri="{FF2B5EF4-FFF2-40B4-BE49-F238E27FC236}">
                <a16:creationId xmlns:a16="http://schemas.microsoft.com/office/drawing/2014/main" id="{BADE13CE-D19F-477C-B30C-CA95D427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6387740" y="2929490"/>
            <a:ext cx="2819554" cy="7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683594" y="3345657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4152564" y="33310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1170086" y="3331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495704" y="3241435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880753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4853818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Results of an object can be used in the next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54537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494405" y="4173670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3963375" y="41591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980897" y="4159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306515" y="4069448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691564" y="415910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5044375" y="411845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767693" y="3700116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     ( 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77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085295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pic>
        <p:nvPicPr>
          <p:cNvPr id="18" name="Picture 2" descr="Image result for half banana">
            <a:extLst>
              <a:ext uri="{FF2B5EF4-FFF2-40B4-BE49-F238E27FC236}">
                <a16:creationId xmlns:a16="http://schemas.microsoft.com/office/drawing/2014/main" id="{DEAEA782-61E0-43B4-BDA6-A3944FAD2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5" b="28476"/>
          <a:stretch/>
        </p:blipFill>
        <p:spPr bwMode="auto">
          <a:xfrm rot="1615433" flipV="1">
            <a:off x="5136265" y="2079687"/>
            <a:ext cx="3022887" cy="14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hand white background">
            <a:extLst>
              <a:ext uri="{FF2B5EF4-FFF2-40B4-BE49-F238E27FC236}">
                <a16:creationId xmlns:a16="http://schemas.microsoft.com/office/drawing/2014/main" id="{C6351A39-5E58-42B0-9337-2C315836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17" y="2185147"/>
            <a:ext cx="2148623" cy="18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F93F3B-41BA-45B8-A62C-663812BF0B8D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908137" y="2968669"/>
            <a:ext cx="3591769" cy="7021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F92392B-93E6-4019-9EE6-4791E3E0CD25}"/>
              </a:ext>
            </a:extLst>
          </p:cNvPr>
          <p:cNvSpPr/>
          <p:nvPr/>
        </p:nvSpPr>
        <p:spPr>
          <a:xfrm>
            <a:off x="112734" y="2517257"/>
            <a:ext cx="1590806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29B2D-E4AF-4336-9EDF-24F29AA47942}"/>
              </a:ext>
            </a:extLst>
          </p:cNvPr>
          <p:cNvSpPr/>
          <p:nvPr/>
        </p:nvSpPr>
        <p:spPr>
          <a:xfrm>
            <a:off x="3691564" y="3670784"/>
            <a:ext cx="1616684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 don’t always have to declare an output object &amp; you can also save items to disk.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41507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823262" y="4157904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2217433" y="41433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2020421" y="41433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2800768" y="412876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240630" y="2719888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445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110259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   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17F439-6E11-4B4C-9536-FE7E4BE05003}"/>
              </a:ext>
            </a:extLst>
          </p:cNvPr>
          <p:cNvGrpSpPr/>
          <p:nvPr/>
        </p:nvGrpSpPr>
        <p:grpSpPr>
          <a:xfrm>
            <a:off x="5102567" y="1935754"/>
            <a:ext cx="3840480" cy="2250358"/>
            <a:chOff x="4884420" y="2092654"/>
            <a:chExt cx="3840480" cy="2250358"/>
          </a:xfrm>
        </p:grpSpPr>
        <p:pic>
          <p:nvPicPr>
            <p:cNvPr id="17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F3EBEA82-AEC2-4503-901A-DBDAF7BAC9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half banana">
              <a:extLst>
                <a:ext uri="{FF2B5EF4-FFF2-40B4-BE49-F238E27FC236}">
                  <a16:creationId xmlns:a16="http://schemas.microsoft.com/office/drawing/2014/main" id="{813A08A4-7A0F-45BF-A1CD-14DD858FD3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B0164B-0149-4DD5-8E06-DAA3041D8C9F}"/>
              </a:ext>
            </a:extLst>
          </p:cNvPr>
          <p:cNvSpPr txBox="1"/>
          <p:nvPr/>
        </p:nvSpPr>
        <p:spPr>
          <a:xfrm>
            <a:off x="884383" y="37434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3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2C5B7-2DB5-4EA8-859A-5A5743A396CA}"/>
              </a:ext>
            </a:extLst>
          </p:cNvPr>
          <p:cNvSpPr txBox="1"/>
          <p:nvPr/>
        </p:nvSpPr>
        <p:spPr>
          <a:xfrm>
            <a:off x="3692285" y="5005776"/>
            <a:ext cx="4112023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object&lt;-function(applied to object)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C3515-0129-435C-9B18-BB4DC06E0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74" y="1103590"/>
            <a:ext cx="1201613" cy="9315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99666D-0A26-45F7-822B-A575960EC698}"/>
              </a:ext>
            </a:extLst>
          </p:cNvPr>
          <p:cNvGrpSpPr/>
          <p:nvPr/>
        </p:nvGrpSpPr>
        <p:grpSpPr>
          <a:xfrm>
            <a:off x="1273971" y="2274676"/>
            <a:ext cx="1321555" cy="1006531"/>
            <a:chOff x="919527" y="2384361"/>
            <a:chExt cx="1459728" cy="1071794"/>
          </a:xfrm>
        </p:grpSpPr>
        <p:pic>
          <p:nvPicPr>
            <p:cNvPr id="12" name="Picture 2" descr="Image result for hand white background">
              <a:extLst>
                <a:ext uri="{FF2B5EF4-FFF2-40B4-BE49-F238E27FC236}">
                  <a16:creationId xmlns:a16="http://schemas.microsoft.com/office/drawing/2014/main" id="{DB259A06-A46D-4D41-AB85-BEFA1B65E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527" y="2449871"/>
              <a:ext cx="1091000" cy="94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86987945-E340-45C2-9E67-760C16CB63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1706921" y="2783821"/>
              <a:ext cx="1071794" cy="27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6" descr="Image result for banana transparent background">
            <a:extLst>
              <a:ext uri="{FF2B5EF4-FFF2-40B4-BE49-F238E27FC236}">
                <a16:creationId xmlns:a16="http://schemas.microsoft.com/office/drawing/2014/main" id="{4C70DCF7-8AC6-41FE-A567-DCC74170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64" y="3238565"/>
            <a:ext cx="955958" cy="9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7EEA90-78B0-4080-9D60-480EF7F02082}"/>
              </a:ext>
            </a:extLst>
          </p:cNvPr>
          <p:cNvGrpSpPr/>
          <p:nvPr/>
        </p:nvGrpSpPr>
        <p:grpSpPr>
          <a:xfrm>
            <a:off x="1379306" y="4907138"/>
            <a:ext cx="1130829" cy="605894"/>
            <a:chOff x="5001597" y="2799644"/>
            <a:chExt cx="2498122" cy="1373047"/>
          </a:xfrm>
        </p:grpSpPr>
        <p:pic>
          <p:nvPicPr>
            <p:cNvPr id="16" name="Picture 2" descr="Image result for half banana">
              <a:extLst>
                <a:ext uri="{FF2B5EF4-FFF2-40B4-BE49-F238E27FC236}">
                  <a16:creationId xmlns:a16="http://schemas.microsoft.com/office/drawing/2014/main" id="{9FA2FE0D-E6C3-40BB-BD19-25623F72AD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001597" y="2799644"/>
              <a:ext cx="2381250" cy="1106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hand white background">
              <a:extLst>
                <a:ext uri="{FF2B5EF4-FFF2-40B4-BE49-F238E27FC236}">
                  <a16:creationId xmlns:a16="http://schemas.microsoft.com/office/drawing/2014/main" id="{77671E1D-32D3-47BB-BF76-3BAE074C3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046" y="2816567"/>
              <a:ext cx="1572673" cy="135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51ABA-CE4D-4CCD-905A-BF5DE70EEC4E}"/>
              </a:ext>
            </a:extLst>
          </p:cNvPr>
          <p:cNvGrpSpPr/>
          <p:nvPr/>
        </p:nvGrpSpPr>
        <p:grpSpPr>
          <a:xfrm>
            <a:off x="1475066" y="4203444"/>
            <a:ext cx="957435" cy="741843"/>
            <a:chOff x="4262775" y="5030993"/>
            <a:chExt cx="1057538" cy="789944"/>
          </a:xfrm>
        </p:grpSpPr>
        <p:pic>
          <p:nvPicPr>
            <p:cNvPr id="19" name="Picture 2" descr="http://www.brainkandie.com/images/banana.png">
              <a:extLst>
                <a:ext uri="{FF2B5EF4-FFF2-40B4-BE49-F238E27FC236}">
                  <a16:creationId xmlns:a16="http://schemas.microsoft.com/office/drawing/2014/main" id="{2477DECE-209B-4BF9-A37D-D85CB9CCC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2775" y="5030993"/>
              <a:ext cx="1057538" cy="63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6EC81316-03FA-48F1-BF02-1436C0E84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4757761" y="5371276"/>
              <a:ext cx="716823" cy="18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233138-9FB0-47EE-AFFB-2530CD03B4B5}"/>
              </a:ext>
            </a:extLst>
          </p:cNvPr>
          <p:cNvCxnSpPr/>
          <p:nvPr/>
        </p:nvCxnSpPr>
        <p:spPr>
          <a:xfrm>
            <a:off x="217532" y="56607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A5C6AD-C32D-4CA9-BE76-17DC8276ECCB}"/>
              </a:ext>
            </a:extLst>
          </p:cNvPr>
          <p:cNvCxnSpPr/>
          <p:nvPr/>
        </p:nvCxnSpPr>
        <p:spPr>
          <a:xfrm>
            <a:off x="217532" y="4130419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54C2B2-0684-464E-A709-FD3F70ED7EAE}"/>
              </a:ext>
            </a:extLst>
          </p:cNvPr>
          <p:cNvCxnSpPr/>
          <p:nvPr/>
        </p:nvCxnSpPr>
        <p:spPr>
          <a:xfrm>
            <a:off x="217532" y="32580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045E73-B651-4844-B314-D7565CFD6330}"/>
              </a:ext>
            </a:extLst>
          </p:cNvPr>
          <p:cNvCxnSpPr/>
          <p:nvPr/>
        </p:nvCxnSpPr>
        <p:spPr>
          <a:xfrm>
            <a:off x="217532" y="218849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C95643-2EA8-4C88-B12B-FA099C6118CC}"/>
              </a:ext>
            </a:extLst>
          </p:cNvPr>
          <p:cNvSpPr txBox="1"/>
          <p:nvPr/>
        </p:nvSpPr>
        <p:spPr>
          <a:xfrm>
            <a:off x="225493" y="13544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31379-6A77-4E07-A24F-B6EADF40E5AC}"/>
              </a:ext>
            </a:extLst>
          </p:cNvPr>
          <p:cNvSpPr txBox="1"/>
          <p:nvPr/>
        </p:nvSpPr>
        <p:spPr>
          <a:xfrm>
            <a:off x="225493" y="237145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D1A98-9339-4747-9C61-000CB534B3B5}"/>
              </a:ext>
            </a:extLst>
          </p:cNvPr>
          <p:cNvSpPr txBox="1"/>
          <p:nvPr/>
        </p:nvSpPr>
        <p:spPr>
          <a:xfrm>
            <a:off x="225493" y="42864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C920A-AE7C-4984-B351-456A0E44F02D}"/>
              </a:ext>
            </a:extLst>
          </p:cNvPr>
          <p:cNvSpPr txBox="1"/>
          <p:nvPr/>
        </p:nvSpPr>
        <p:spPr>
          <a:xfrm>
            <a:off x="225493" y="337438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055C6-8B82-45FA-9430-EF481856A1FB}"/>
              </a:ext>
            </a:extLst>
          </p:cNvPr>
          <p:cNvSpPr txBox="1"/>
          <p:nvPr/>
        </p:nvSpPr>
        <p:spPr>
          <a:xfrm>
            <a:off x="257025" y="577614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DB50E6-9E18-46E3-84FD-FFCF596B08E9}"/>
              </a:ext>
            </a:extLst>
          </p:cNvPr>
          <p:cNvSpPr txBox="1"/>
          <p:nvPr/>
        </p:nvSpPr>
        <p:spPr>
          <a:xfrm>
            <a:off x="3505512" y="1354478"/>
            <a:ext cx="5716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Use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to point to your files &amp; where to save outputs.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F2075-9AC5-4FC8-88CC-83EDEBA95BDB}"/>
              </a:ext>
            </a:extLst>
          </p:cNvPr>
          <p:cNvSpPr txBox="1"/>
          <p:nvPr/>
        </p:nvSpPr>
        <p:spPr>
          <a:xfrm>
            <a:off x="3537044" y="2311788"/>
            <a:ext cx="5606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Load some customized libraries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for your specific analysis and methodology.  </a:t>
            </a:r>
            <a:r>
              <a:rPr lang="en-US" sz="1600" i="1" dirty="0"/>
              <a:t>Sometimes we will also create customized functions not in a library to aid our analysis.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E07D4-0D0A-4ACB-A5E8-ADD36201F40F}"/>
              </a:ext>
            </a:extLst>
          </p:cNvPr>
          <p:cNvSpPr txBox="1"/>
          <p:nvPr/>
        </p:nvSpPr>
        <p:spPr>
          <a:xfrm>
            <a:off x="3505512" y="3393165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Read in the file so the object is “in-memory”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or similar.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2D0D57-B8C7-49B5-A8C0-018A6F3A98E6}"/>
              </a:ext>
            </a:extLst>
          </p:cNvPr>
          <p:cNvSpPr txBox="1"/>
          <p:nvPr/>
        </p:nvSpPr>
        <p:spPr>
          <a:xfrm>
            <a:off x="3505512" y="4163333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Apply a function(s) from a library to adjust or create new objects in memory.   The pseudo code for this is: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0305CB-050E-47C1-8BE0-60EC8BF8D9BC}"/>
              </a:ext>
            </a:extLst>
          </p:cNvPr>
          <p:cNvSpPr txBox="1"/>
          <p:nvPr/>
        </p:nvSpPr>
        <p:spPr>
          <a:xfrm>
            <a:off x="3537044" y="5776140"/>
            <a:ext cx="56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Consume the results by saving, plotting etc.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C58EB-A1AF-2546-8595-0F61CAF4B0CB}"/>
              </a:ext>
            </a:extLst>
          </p:cNvPr>
          <p:cNvGrpSpPr/>
          <p:nvPr/>
        </p:nvGrpSpPr>
        <p:grpSpPr>
          <a:xfrm>
            <a:off x="1411940" y="5795060"/>
            <a:ext cx="1170647" cy="551952"/>
            <a:chOff x="4884420" y="2092654"/>
            <a:chExt cx="3840480" cy="2250358"/>
          </a:xfrm>
        </p:grpSpPr>
        <p:pic>
          <p:nvPicPr>
            <p:cNvPr id="36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D4D9F585-C374-554B-A844-320A2009C0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Image result for half banana">
              <a:extLst>
                <a:ext uri="{FF2B5EF4-FFF2-40B4-BE49-F238E27FC236}">
                  <a16:creationId xmlns:a16="http://schemas.microsoft.com/office/drawing/2014/main" id="{C69AC490-0C1B-774F-ABB4-608BEA7E8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823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7FDAF-5A5E-55FC-8310-ABB33178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917C8-DFAF-4725-1776-EAEE4C84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6"/>
            <a:ext cx="8698230" cy="591477"/>
          </a:xfrm>
        </p:spPr>
        <p:txBody>
          <a:bodyPr/>
          <a:lstStyle/>
          <a:p>
            <a:r>
              <a:rPr lang="en-US" sz="2800" dirty="0"/>
              <a:t>R objects come in many types, and you can make your 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3C1A2-4993-D5CF-4F00-3583F86A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6FAC-BD7A-8A97-9D4A-C1E1CE4CD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7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73932D4-585F-4965-961B-74D6B944BB13}"/>
              </a:ext>
            </a:extLst>
          </p:cNvPr>
          <p:cNvSpPr/>
          <p:nvPr/>
        </p:nvSpPr>
        <p:spPr>
          <a:xfrm>
            <a:off x="4774509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4A1D90-6197-49C9-B98B-8576097CEFE2}"/>
              </a:ext>
            </a:extLst>
          </p:cNvPr>
          <p:cNvSpPr/>
          <p:nvPr/>
        </p:nvSpPr>
        <p:spPr>
          <a:xfrm>
            <a:off x="560147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C7128A-12CD-48C7-BF7F-9449ADA925CB}"/>
              </a:ext>
            </a:extLst>
          </p:cNvPr>
          <p:cNvSpPr/>
          <p:nvPr/>
        </p:nvSpPr>
        <p:spPr>
          <a:xfrm>
            <a:off x="4774509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F5EDD1-3B50-4093-B499-0802BD0F0EB5}"/>
              </a:ext>
            </a:extLst>
          </p:cNvPr>
          <p:cNvSpPr/>
          <p:nvPr/>
        </p:nvSpPr>
        <p:spPr>
          <a:xfrm>
            <a:off x="560147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 Object Types - 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5/7/23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28E62-1946-4F9E-9D38-52B39F64001C}"/>
              </a:ext>
            </a:extLst>
          </p:cNvPr>
          <p:cNvSpPr txBox="1"/>
          <p:nvPr/>
        </p:nvSpPr>
        <p:spPr>
          <a:xfrm>
            <a:off x="628650" y="1031709"/>
            <a:ext cx="709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 in R can be various forms and even made to be “custom” types.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71355B-F223-4EB9-ADE5-5CFA00FC9FE6}"/>
              </a:ext>
            </a:extLst>
          </p:cNvPr>
          <p:cNvGraphicFramePr>
            <a:graphicFrameLocks noGrp="1"/>
          </p:cNvGraphicFramePr>
          <p:nvPr/>
        </p:nvGraphicFramePr>
        <p:xfrm>
          <a:off x="1102891" y="2306053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672524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8119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40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3784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054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833029"/>
                  </a:ext>
                </a:extLst>
              </a:tr>
            </a:tbl>
          </a:graphicData>
        </a:graphic>
      </p:graphicFrame>
      <p:pic>
        <p:nvPicPr>
          <p:cNvPr id="1026" name="Picture 2" descr="R">
            <a:extLst>
              <a:ext uri="{FF2B5EF4-FFF2-40B4-BE49-F238E27FC236}">
                <a16:creationId xmlns:a16="http://schemas.microsoft.com/office/drawing/2014/main" id="{F55C34EE-562F-4967-9FE5-45BD25BB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78" y="215441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C00517C6-F530-4DD9-A6C4-EE91B963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253" y="2648272"/>
            <a:ext cx="133882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c(1,10,12,3.47)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36B7B-872E-45EE-9B94-1BE48A8FF678}"/>
              </a:ext>
            </a:extLst>
          </p:cNvPr>
          <p:cNvSpPr/>
          <p:nvPr/>
        </p:nvSpPr>
        <p:spPr>
          <a:xfrm>
            <a:off x="558769" y="5892475"/>
            <a:ext cx="8026463" cy="3342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R, a vector can be numeric, Boolean (T/F), factors, or contain strings.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7070C25-BF4A-4CD2-8E3D-39E6D3C32421}"/>
              </a:ext>
            </a:extLst>
          </p:cNvPr>
          <p:cNvGraphicFramePr>
            <a:graphicFrameLocks noGrp="1"/>
          </p:cNvGraphicFramePr>
          <p:nvPr/>
        </p:nvGraphicFramePr>
        <p:xfrm>
          <a:off x="958811" y="4641389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682899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980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407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105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233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457734"/>
                  </a:ext>
                </a:extLst>
              </a:tr>
            </a:tbl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B7C8CB1B-0649-4498-B4AB-EE7F50E8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14" y="4909040"/>
            <a:ext cx="2569934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c(T, T, F, T, F)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c(TRUE,TRUE, FALSE, TRUE,FALSE)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c(T,TRUE, F, TRUE,FALSE)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01627" y="2151483"/>
            <a:ext cx="2560316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(c('MALE','FEMALE','FEMALE'))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F5512CC3-E99D-4313-84BC-1A50DBA8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100" y="2536993"/>
            <a:ext cx="158537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MALE FEMALE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Levels: FEMALE MALE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CA62E7-E68E-4411-BBDA-4D879C18F6FF}"/>
              </a:ext>
            </a:extLst>
          </p:cNvPr>
          <p:cNvSpPr/>
          <p:nvPr/>
        </p:nvSpPr>
        <p:spPr>
          <a:xfrm>
            <a:off x="5491711" y="4681955"/>
            <a:ext cx="226215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c('MALE','FEMALE','FEMALE')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EAF7FAC9-7A73-405A-B7C7-88DFF809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572" y="5006767"/>
            <a:ext cx="215443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"MALE" "FEMALE" "FEMALE"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Image result for excel logo">
            <a:extLst>
              <a:ext uri="{FF2B5EF4-FFF2-40B4-BE49-F238E27FC236}">
                <a16:creationId xmlns:a16="http://schemas.microsoft.com/office/drawing/2014/main" id="{D9164295-8471-40B1-9686-A9A16037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86" y="191617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A22419F-643E-432F-B1AF-B6A2CCED2A86}"/>
              </a:ext>
            </a:extLst>
          </p:cNvPr>
          <p:cNvSpPr/>
          <p:nvPr/>
        </p:nvSpPr>
        <p:spPr>
          <a:xfrm>
            <a:off x="560147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Numeric/Integer</a:t>
            </a:r>
          </a:p>
        </p:txBody>
      </p:sp>
      <p:pic>
        <p:nvPicPr>
          <p:cNvPr id="28" name="Picture 10" descr="Image result for excel logo">
            <a:extLst>
              <a:ext uri="{FF2B5EF4-FFF2-40B4-BE49-F238E27FC236}">
                <a16:creationId xmlns:a16="http://schemas.microsoft.com/office/drawing/2014/main" id="{8D733D74-2E64-46DE-B265-F8B82FC23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05" y="424889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">
            <a:extLst>
              <a:ext uri="{FF2B5EF4-FFF2-40B4-BE49-F238E27FC236}">
                <a16:creationId xmlns:a16="http://schemas.microsoft.com/office/drawing/2014/main" id="{24A82192-9718-4192-BC79-DE9B2C9A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92" y="445944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8696593-5A32-479D-9F8D-C91EA0F55256}"/>
              </a:ext>
            </a:extLst>
          </p:cNvPr>
          <p:cNvSpPr/>
          <p:nvPr/>
        </p:nvSpPr>
        <p:spPr>
          <a:xfrm>
            <a:off x="560147" y="3819403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812138-F705-4A0A-9EDC-538F81BD486C}"/>
              </a:ext>
            </a:extLst>
          </p:cNvPr>
          <p:cNvSpPr/>
          <p:nvPr/>
        </p:nvSpPr>
        <p:spPr>
          <a:xfrm>
            <a:off x="4774509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Factors (Distinct Classes)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/>
        </p:nvGraphicFramePr>
        <p:xfrm>
          <a:off x="4848705" y="2303645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722079"/>
                  </a:ext>
                </a:extLst>
              </a:tr>
            </a:tbl>
          </a:graphicData>
        </a:graphic>
      </p:graphicFrame>
      <p:pic>
        <p:nvPicPr>
          <p:cNvPr id="35" name="Picture 2" descr="R">
            <a:extLst>
              <a:ext uri="{FF2B5EF4-FFF2-40B4-BE49-F238E27FC236}">
                <a16:creationId xmlns:a16="http://schemas.microsoft.com/office/drawing/2014/main" id="{46834B87-1D33-4AAA-979B-FBC0BF9B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96" y="174052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Image result for excel logo">
            <a:extLst>
              <a:ext uri="{FF2B5EF4-FFF2-40B4-BE49-F238E27FC236}">
                <a16:creationId xmlns:a16="http://schemas.microsoft.com/office/drawing/2014/main" id="{3AA4453C-EF18-4F3B-B837-B3110928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00" y="176112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7343245-5A3F-4C8A-B3F3-F13DABCF060A}"/>
              </a:ext>
            </a:extLst>
          </p:cNvPr>
          <p:cNvSpPr/>
          <p:nvPr/>
        </p:nvSpPr>
        <p:spPr>
          <a:xfrm>
            <a:off x="4774509" y="3817576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(just text)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5385218" y="2359645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Unordered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5508310" y="3226419"/>
            <a:ext cx="72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Ordinal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39727" y="3143994"/>
            <a:ext cx="2185214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(c(‘</a:t>
            </a:r>
            <a:r>
              <a:rPr lang="en-US" sz="800" dirty="0" err="1">
                <a:latin typeface="Lucida Console" panose="020B0609040504020204" pitchFamily="49" charset="0"/>
              </a:rPr>
              <a:t>High',‘Med',‘Low</a:t>
            </a:r>
            <a:r>
              <a:rPr lang="en-US" sz="800" dirty="0">
                <a:latin typeface="Lucida Console" panose="020B0609040504020204" pitchFamily="49" charset="0"/>
              </a:rPr>
              <a:t>'))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4375" r="37024"/>
          <a:stretch/>
        </p:blipFill>
        <p:spPr>
          <a:xfrm>
            <a:off x="6381741" y="3429005"/>
            <a:ext cx="1733551" cy="300038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/>
        </p:nvGraphicFramePr>
        <p:xfrm>
          <a:off x="4858230" y="3127557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72207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8494050" y="206948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Cardinality</a:t>
            </a:r>
          </a:p>
          <a:p>
            <a:pPr algn="ctr"/>
            <a:r>
              <a:rPr lang="en-US" sz="11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8494050" y="303627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Cardinality</a:t>
            </a:r>
          </a:p>
          <a:p>
            <a:pPr algn="ctr"/>
            <a:r>
              <a:rPr lang="en-US" sz="11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6461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dirty="0"/>
              <a:t>More Complex Common R Object Types -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5/7/23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8" name="Picture 2" descr="R">
            <a:extLst>
              <a:ext uri="{FF2B5EF4-FFF2-40B4-BE49-F238E27FC236}">
                <a16:creationId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176123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/>
        </p:nvGraphicFramePr>
        <p:xfrm>
          <a:off x="1466850" y="2291092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1834691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Matrices are organized into rows and columns.  In R, the row names are not actually a vector of the matrix but are an attribute of the matrix.  In excel you would need a standalone vector to capture that information.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03AA72-6817-4D67-8D8C-21E23A0DA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113" y="2291092"/>
            <a:ext cx="2457450" cy="1752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F75034-7960-4D90-92F6-03555251D1D8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Matrices are 2 dimensional data (rows/columns).  Each column must be the same type.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248D2-A344-4958-A50B-A9E7590D792F}"/>
              </a:ext>
            </a:extLst>
          </p:cNvPr>
          <p:cNvSpPr/>
          <p:nvPr/>
        </p:nvSpPr>
        <p:spPr>
          <a:xfrm>
            <a:off x="5305331" y="4053267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strings</a:t>
            </a:r>
          </a:p>
        </p:txBody>
      </p:sp>
    </p:spTree>
    <p:extLst>
      <p:ext uri="{BB962C8B-B14F-4D97-AF65-F5344CB8AC3E}">
        <p14:creationId xmlns:p14="http://schemas.microsoft.com/office/powerpoint/2010/main" val="251757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5/7/23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3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Lists are useful for data organization but can be complex and difficult to navigate to get specific information.</a:t>
            </a:r>
            <a:endParaRPr lang="en-US" sz="14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Lists are multi-dimensional objects that can contain different data types of different lengths.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46861-E717-43F6-85F0-A44C43B8DF26}"/>
              </a:ext>
            </a:extLst>
          </p:cNvPr>
          <p:cNvSpPr/>
          <p:nvPr/>
        </p:nvSpPr>
        <p:spPr>
          <a:xfrm>
            <a:off x="2906163" y="1758134"/>
            <a:ext cx="986827" cy="38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C4C44-3DF1-4CDE-973A-0DEA4B18F25B}"/>
              </a:ext>
            </a:extLst>
          </p:cNvPr>
          <p:cNvSpPr/>
          <p:nvPr/>
        </p:nvSpPr>
        <p:spPr>
          <a:xfrm>
            <a:off x="3502183" y="235383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value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C28B87-B051-4F1A-B36B-4545BFE352A0}"/>
              </a:ext>
            </a:extLst>
          </p:cNvPr>
          <p:cNvSpPr/>
          <p:nvPr/>
        </p:nvSpPr>
        <p:spPr>
          <a:xfrm>
            <a:off x="3502183" y="2897288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data frame or matrix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1C95AC-3A9B-448B-B2C9-90AD5FBB19CF}"/>
              </a:ext>
            </a:extLst>
          </p:cNvPr>
          <p:cNvSpPr/>
          <p:nvPr/>
        </p:nvSpPr>
        <p:spPr>
          <a:xfrm>
            <a:off x="3502182" y="345250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vector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AB62C3-BC85-43CA-BCEA-988483011741}"/>
              </a:ext>
            </a:extLst>
          </p:cNvPr>
          <p:cNvSpPr/>
          <p:nvPr/>
        </p:nvSpPr>
        <p:spPr>
          <a:xfrm>
            <a:off x="3502181" y="3969875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D1A535-A6D0-482F-BB53-755F47846EDE}"/>
              </a:ext>
            </a:extLst>
          </p:cNvPr>
          <p:cNvSpPr/>
          <p:nvPr/>
        </p:nvSpPr>
        <p:spPr>
          <a:xfrm>
            <a:off x="4424129" y="4488060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Nested data frame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17992C-1230-4CBC-8D06-2AAF37A477B7}"/>
              </a:ext>
            </a:extLst>
          </p:cNvPr>
          <p:cNvSpPr/>
          <p:nvPr/>
        </p:nvSpPr>
        <p:spPr>
          <a:xfrm>
            <a:off x="4424129" y="497739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matrix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C2493B7-7CAB-4C6F-A336-F25270FCC1DB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 rot="16200000" flipH="1">
            <a:off x="3248092" y="2289865"/>
            <a:ext cx="405577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86E3E9B-C4F1-4F42-A122-1E579EC0168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rot="16200000" flipH="1">
            <a:off x="2976365" y="2561592"/>
            <a:ext cx="949031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8D5980A-57D5-4507-977B-9AE839808831}"/>
              </a:ext>
            </a:extLst>
          </p:cNvPr>
          <p:cNvCxnSpPr>
            <a:cxnSpLocks/>
            <a:stCxn id="7" idx="2"/>
            <a:endCxn id="20" idx="1"/>
          </p:cNvCxnSpPr>
          <p:nvPr/>
        </p:nvCxnSpPr>
        <p:spPr>
          <a:xfrm rot="16200000" flipH="1">
            <a:off x="2698756" y="2839200"/>
            <a:ext cx="1504247" cy="102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1F98FFA-52EE-447C-BCFA-A447E46E580A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rot="16200000" flipH="1">
            <a:off x="2440070" y="3097887"/>
            <a:ext cx="2021618" cy="102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585D52-0ED8-42D6-B5B8-46832F608F1B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4190073" y="4444127"/>
            <a:ext cx="328062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9EC3A04-F241-4C4E-AF44-621C6F0C7D46}"/>
              </a:ext>
            </a:extLst>
          </p:cNvPr>
          <p:cNvCxnSpPr>
            <a:stCxn id="21" idx="2"/>
            <a:endCxn id="23" idx="1"/>
          </p:cNvCxnSpPr>
          <p:nvPr/>
        </p:nvCxnSpPr>
        <p:spPr>
          <a:xfrm rot="16200000" flipH="1">
            <a:off x="3945406" y="4688794"/>
            <a:ext cx="817396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02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1314</Words>
  <Application>Microsoft Macintosh PowerPoint</Application>
  <PresentationFormat>On-screen Show (4:3)</PresentationFormat>
  <Paragraphs>331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Lucida Console</vt:lpstr>
      <vt:lpstr>Office Theme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Workflow review</vt:lpstr>
      <vt:lpstr>R objects come in many types, and you can make your own!</vt:lpstr>
      <vt:lpstr>Common R Object Types - Vectors</vt:lpstr>
      <vt:lpstr>More Complex Common R Object Types - Matrix</vt:lpstr>
      <vt:lpstr>More Complex Common R Object Types – List</vt:lpstr>
      <vt:lpstr>More Complex Common R Object Types – Data Frame</vt:lpstr>
      <vt:lpstr>When should you use a specific data type?</vt:lpstr>
      <vt:lpstr>Lists, a little bit more complex</vt:lpstr>
      <vt:lpstr>Lists, a little bit more complex</vt:lpstr>
      <vt:lpstr>A safe/supportive learning environment</vt:lpstr>
      <vt:lpstr>Let’s practice with a list!</vt:lpstr>
      <vt:lpstr>Housekeeping , Reading &amp; Homework, recommended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Harvard CSCI E-96</dc:title>
  <dc:creator>Edward Kwartler</dc:creator>
  <cp:lastModifiedBy>Kwartler, Edward</cp:lastModifiedBy>
  <cp:revision>11</cp:revision>
  <dcterms:created xsi:type="dcterms:W3CDTF">2020-08-24T01:48:41Z</dcterms:created>
  <dcterms:modified xsi:type="dcterms:W3CDTF">2023-05-07T19:37:36Z</dcterms:modified>
</cp:coreProperties>
</file>