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593" r:id="rId2"/>
    <p:sldId id="616" r:id="rId3"/>
    <p:sldId id="617" r:id="rId4"/>
    <p:sldId id="618" r:id="rId5"/>
    <p:sldId id="619" r:id="rId6"/>
    <p:sldId id="655" r:id="rId7"/>
    <p:sldId id="620" r:id="rId8"/>
    <p:sldId id="621" r:id="rId9"/>
    <p:sldId id="622" r:id="rId10"/>
    <p:sldId id="623" r:id="rId11"/>
    <p:sldId id="624" r:id="rId12"/>
    <p:sldId id="625" r:id="rId13"/>
    <p:sldId id="626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1337" autoAdjust="0"/>
  </p:normalViewPr>
  <p:slideViewPr>
    <p:cSldViewPr snapToGrid="0">
      <p:cViewPr varScale="1">
        <p:scale>
          <a:sx n="82" d="100"/>
          <a:sy n="82" d="100"/>
        </p:scale>
        <p:origin x="1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4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artler/Hult_NLP_student_intensiv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R Script Workflow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9">
            <a:extLst>
              <a:ext uri="{FF2B5EF4-FFF2-40B4-BE49-F238E27FC236}">
                <a16:creationId xmlns:a16="http://schemas.microsoft.com/office/drawing/2014/main" id="{CB0DB424-B062-E043-9B36-B7888D6BA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 </a:t>
            </a:r>
            <a:r>
              <a:rPr lang="en-US" sz="2400" dirty="0">
                <a:latin typeface="Consolas" panose="020B0609020204030204" pitchFamily="49" charset="0"/>
              </a:rPr>
              <a:t>&lt;- ” is the assignment operator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928065" y="28313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pic>
        <p:nvPicPr>
          <p:cNvPr id="8" name="Picture 2" descr="http://www.brainkandie.com/images/banana.png">
            <a:extLst>
              <a:ext uri="{FF2B5EF4-FFF2-40B4-BE49-F238E27FC236}">
                <a16:creationId xmlns:a16="http://schemas.microsoft.com/office/drawing/2014/main" id="{F131010D-A51D-449B-A4EC-6FA4FAAA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486" y="1821307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BADE13CE-D19F-477C-B30C-CA95D427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387740" y="2929490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683594" y="3345657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4152564" y="33310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1170086" y="3331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495704" y="3241435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880753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4853818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of an object can be used in the next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54537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494405" y="4173670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3963375" y="41591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980897" y="4159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306515" y="4069448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691564" y="415910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5044375" y="411845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767693" y="370011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     ( 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77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085295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8" name="Picture 2" descr="Image result for half banana">
            <a:extLst>
              <a:ext uri="{FF2B5EF4-FFF2-40B4-BE49-F238E27FC236}">
                <a16:creationId xmlns:a16="http://schemas.microsoft.com/office/drawing/2014/main" id="{DEAEA782-61E0-43B4-BDA6-A3944FAD2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5136265" y="20796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and white background">
            <a:extLst>
              <a:ext uri="{FF2B5EF4-FFF2-40B4-BE49-F238E27FC236}">
                <a16:creationId xmlns:a16="http://schemas.microsoft.com/office/drawing/2014/main" id="{C6351A39-5E58-42B0-9337-2C315836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7" y="2185147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F93F3B-41BA-45B8-A62C-663812BF0B8D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08137" y="2968669"/>
            <a:ext cx="3591769" cy="7021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92392B-93E6-4019-9EE6-4791E3E0CD25}"/>
              </a:ext>
            </a:extLst>
          </p:cNvPr>
          <p:cNvSpPr/>
          <p:nvPr/>
        </p:nvSpPr>
        <p:spPr>
          <a:xfrm>
            <a:off x="112734" y="2517257"/>
            <a:ext cx="1590806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29B2D-E4AF-4336-9EDF-24F29AA47942}"/>
              </a:ext>
            </a:extLst>
          </p:cNvPr>
          <p:cNvSpPr/>
          <p:nvPr/>
        </p:nvSpPr>
        <p:spPr>
          <a:xfrm>
            <a:off x="3691564" y="3670784"/>
            <a:ext cx="1616684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don’t always have to declare an output object &amp; you can also save items to disk.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41507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823262" y="4157904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2217433" y="41433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2020421" y="4143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2800768" y="41287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240630" y="271988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445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110259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   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17F439-6E11-4B4C-9536-FE7E4BE05003}"/>
              </a:ext>
            </a:extLst>
          </p:cNvPr>
          <p:cNvGrpSpPr/>
          <p:nvPr/>
        </p:nvGrpSpPr>
        <p:grpSpPr>
          <a:xfrm>
            <a:off x="5102567" y="1935754"/>
            <a:ext cx="3840480" cy="2250358"/>
            <a:chOff x="4884420" y="2092654"/>
            <a:chExt cx="3840480" cy="2250358"/>
          </a:xfrm>
        </p:grpSpPr>
        <p:pic>
          <p:nvPicPr>
            <p:cNvPr id="17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F3EBEA82-AEC2-4503-901A-DBDAF7BAC9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half banana">
              <a:extLst>
                <a:ext uri="{FF2B5EF4-FFF2-40B4-BE49-F238E27FC236}">
                  <a16:creationId xmlns:a16="http://schemas.microsoft.com/office/drawing/2014/main" id="{813A08A4-7A0F-45BF-A1CD-14DD858FD3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B0164B-0149-4DD5-8E06-DAA3041D8C9F}"/>
              </a:ext>
            </a:extLst>
          </p:cNvPr>
          <p:cNvSpPr txBox="1"/>
          <p:nvPr/>
        </p:nvSpPr>
        <p:spPr>
          <a:xfrm>
            <a:off x="884383" y="37434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C5B7-2DB5-4EA8-859A-5A5743A396CA}"/>
              </a:ext>
            </a:extLst>
          </p:cNvPr>
          <p:cNvSpPr txBox="1"/>
          <p:nvPr/>
        </p:nvSpPr>
        <p:spPr>
          <a:xfrm>
            <a:off x="3692285" y="5005776"/>
            <a:ext cx="411202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object&lt;-function(applied to object)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3515-0129-435C-9B18-BB4DC06E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74" y="1103590"/>
            <a:ext cx="1201613" cy="9315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9666D-0A26-45F7-822B-A575960EC698}"/>
              </a:ext>
            </a:extLst>
          </p:cNvPr>
          <p:cNvGrpSpPr/>
          <p:nvPr/>
        </p:nvGrpSpPr>
        <p:grpSpPr>
          <a:xfrm>
            <a:off x="1273971" y="2274676"/>
            <a:ext cx="1321555" cy="1006531"/>
            <a:chOff x="919527" y="2384361"/>
            <a:chExt cx="1459728" cy="1071794"/>
          </a:xfrm>
        </p:grpSpPr>
        <p:pic>
          <p:nvPicPr>
            <p:cNvPr id="12" name="Picture 2" descr="Image result for hand white background">
              <a:extLst>
                <a:ext uri="{FF2B5EF4-FFF2-40B4-BE49-F238E27FC236}">
                  <a16:creationId xmlns:a16="http://schemas.microsoft.com/office/drawing/2014/main" id="{DB259A06-A46D-4D41-AB85-BEFA1B65E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86987945-E340-45C2-9E67-760C16CB6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6" descr="Image result for banana transparent background">
            <a:extLst>
              <a:ext uri="{FF2B5EF4-FFF2-40B4-BE49-F238E27FC236}">
                <a16:creationId xmlns:a16="http://schemas.microsoft.com/office/drawing/2014/main" id="{4C70DCF7-8AC6-41FE-A567-DCC74170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4" y="3238565"/>
            <a:ext cx="955958" cy="9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EEA90-78B0-4080-9D60-480EF7F02082}"/>
              </a:ext>
            </a:extLst>
          </p:cNvPr>
          <p:cNvGrpSpPr/>
          <p:nvPr/>
        </p:nvGrpSpPr>
        <p:grpSpPr>
          <a:xfrm>
            <a:off x="1379306" y="4907138"/>
            <a:ext cx="1130829" cy="605894"/>
            <a:chOff x="5001597" y="2799644"/>
            <a:chExt cx="2498122" cy="1373047"/>
          </a:xfrm>
        </p:grpSpPr>
        <p:pic>
          <p:nvPicPr>
            <p:cNvPr id="16" name="Picture 2" descr="Image result for half banana">
              <a:extLst>
                <a:ext uri="{FF2B5EF4-FFF2-40B4-BE49-F238E27FC236}">
                  <a16:creationId xmlns:a16="http://schemas.microsoft.com/office/drawing/2014/main" id="{9FA2FE0D-E6C3-40BB-BD19-25623F72A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nd white background">
              <a:extLst>
                <a:ext uri="{FF2B5EF4-FFF2-40B4-BE49-F238E27FC236}">
                  <a16:creationId xmlns:a16="http://schemas.microsoft.com/office/drawing/2014/main" id="{77671E1D-32D3-47BB-BF76-3BAE074C3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51ABA-CE4D-4CCD-905A-BF5DE70EEC4E}"/>
              </a:ext>
            </a:extLst>
          </p:cNvPr>
          <p:cNvGrpSpPr/>
          <p:nvPr/>
        </p:nvGrpSpPr>
        <p:grpSpPr>
          <a:xfrm>
            <a:off x="1475066" y="4203444"/>
            <a:ext cx="957435" cy="741843"/>
            <a:chOff x="4262775" y="5030993"/>
            <a:chExt cx="1057538" cy="789944"/>
          </a:xfrm>
        </p:grpSpPr>
        <p:pic>
          <p:nvPicPr>
            <p:cNvPr id="19" name="Picture 2" descr="http://www.brainkandie.com/images/banana.png">
              <a:extLst>
                <a:ext uri="{FF2B5EF4-FFF2-40B4-BE49-F238E27FC236}">
                  <a16:creationId xmlns:a16="http://schemas.microsoft.com/office/drawing/2014/main" id="{2477DECE-209B-4BF9-A37D-D85CB9CCC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6EC81316-03FA-48F1-BF02-1436C0E84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33138-9FB0-47EE-AFFB-2530CD03B4B5}"/>
              </a:ext>
            </a:extLst>
          </p:cNvPr>
          <p:cNvCxnSpPr/>
          <p:nvPr/>
        </p:nvCxnSpPr>
        <p:spPr>
          <a:xfrm>
            <a:off x="217532" y="56607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A5C6AD-C32D-4CA9-BE76-17DC8276ECCB}"/>
              </a:ext>
            </a:extLst>
          </p:cNvPr>
          <p:cNvCxnSpPr/>
          <p:nvPr/>
        </p:nvCxnSpPr>
        <p:spPr>
          <a:xfrm>
            <a:off x="217532" y="4130419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4C2B2-0684-464E-A709-FD3F70ED7EAE}"/>
              </a:ext>
            </a:extLst>
          </p:cNvPr>
          <p:cNvCxnSpPr/>
          <p:nvPr/>
        </p:nvCxnSpPr>
        <p:spPr>
          <a:xfrm>
            <a:off x="217532" y="32580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045E73-B651-4844-B314-D7565CFD6330}"/>
              </a:ext>
            </a:extLst>
          </p:cNvPr>
          <p:cNvCxnSpPr/>
          <p:nvPr/>
        </p:nvCxnSpPr>
        <p:spPr>
          <a:xfrm>
            <a:off x="217532" y="218849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95643-2EA8-4C88-B12B-FA099C6118CC}"/>
              </a:ext>
            </a:extLst>
          </p:cNvPr>
          <p:cNvSpPr txBox="1"/>
          <p:nvPr/>
        </p:nvSpPr>
        <p:spPr>
          <a:xfrm>
            <a:off x="225493" y="13544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31379-6A77-4E07-A24F-B6EADF40E5AC}"/>
              </a:ext>
            </a:extLst>
          </p:cNvPr>
          <p:cNvSpPr txBox="1"/>
          <p:nvPr/>
        </p:nvSpPr>
        <p:spPr>
          <a:xfrm>
            <a:off x="225493" y="23714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D1A98-9339-4747-9C61-000CB534B3B5}"/>
              </a:ext>
            </a:extLst>
          </p:cNvPr>
          <p:cNvSpPr txBox="1"/>
          <p:nvPr/>
        </p:nvSpPr>
        <p:spPr>
          <a:xfrm>
            <a:off x="225493" y="4286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C920A-AE7C-4984-B351-456A0E44F02D}"/>
              </a:ext>
            </a:extLst>
          </p:cNvPr>
          <p:cNvSpPr txBox="1"/>
          <p:nvPr/>
        </p:nvSpPr>
        <p:spPr>
          <a:xfrm>
            <a:off x="225493" y="33743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055C6-8B82-45FA-9430-EF481856A1FB}"/>
              </a:ext>
            </a:extLst>
          </p:cNvPr>
          <p:cNvSpPr txBox="1"/>
          <p:nvPr/>
        </p:nvSpPr>
        <p:spPr>
          <a:xfrm>
            <a:off x="257025" y="5776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DB50E6-9E18-46E3-84FD-FFCF596B08E9}"/>
              </a:ext>
            </a:extLst>
          </p:cNvPr>
          <p:cNvSpPr txBox="1"/>
          <p:nvPr/>
        </p:nvSpPr>
        <p:spPr>
          <a:xfrm>
            <a:off x="3505512" y="1354478"/>
            <a:ext cx="5716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to point to your files &amp; where to save outputs.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F2075-9AC5-4FC8-88CC-83EDEBA95BDB}"/>
              </a:ext>
            </a:extLst>
          </p:cNvPr>
          <p:cNvSpPr txBox="1"/>
          <p:nvPr/>
        </p:nvSpPr>
        <p:spPr>
          <a:xfrm>
            <a:off x="3537044" y="2311788"/>
            <a:ext cx="56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Load some customized libraries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for your specific analysis and methodology.  </a:t>
            </a:r>
            <a:r>
              <a:rPr lang="en-US" sz="1600" i="1" dirty="0"/>
              <a:t>Sometimes we will also create customized functions not in a library to aid our 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E07D4-0D0A-4ACB-A5E8-ADD36201F40F}"/>
              </a:ext>
            </a:extLst>
          </p:cNvPr>
          <p:cNvSpPr txBox="1"/>
          <p:nvPr/>
        </p:nvSpPr>
        <p:spPr>
          <a:xfrm>
            <a:off x="3505512" y="3393165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Read in the file so the object is “in-memory”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or similar.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2D0D57-B8C7-49B5-A8C0-018A6F3A98E6}"/>
              </a:ext>
            </a:extLst>
          </p:cNvPr>
          <p:cNvSpPr txBox="1"/>
          <p:nvPr/>
        </p:nvSpPr>
        <p:spPr>
          <a:xfrm>
            <a:off x="3505512" y="4163333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Apply a function(s) from a library to adjust or create new objects in memory.   The pseudo code for this 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305CB-050E-47C1-8BE0-60EC8BF8D9BC}"/>
              </a:ext>
            </a:extLst>
          </p:cNvPr>
          <p:cNvSpPr txBox="1"/>
          <p:nvPr/>
        </p:nvSpPr>
        <p:spPr>
          <a:xfrm>
            <a:off x="3537044" y="5776140"/>
            <a:ext cx="56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Consume the results by saving, plotting etc.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C58EB-A1AF-2546-8595-0F61CAF4B0CB}"/>
              </a:ext>
            </a:extLst>
          </p:cNvPr>
          <p:cNvGrpSpPr/>
          <p:nvPr/>
        </p:nvGrpSpPr>
        <p:grpSpPr>
          <a:xfrm>
            <a:off x="1411940" y="5795060"/>
            <a:ext cx="1170647" cy="551952"/>
            <a:chOff x="4884420" y="2092654"/>
            <a:chExt cx="3840480" cy="2250358"/>
          </a:xfrm>
        </p:grpSpPr>
        <p:pic>
          <p:nvPicPr>
            <p:cNvPr id="36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D4D9F585-C374-554B-A844-320A2009C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mage result for half banana">
              <a:extLst>
                <a:ext uri="{FF2B5EF4-FFF2-40B4-BE49-F238E27FC236}">
                  <a16:creationId xmlns:a16="http://schemas.microsoft.com/office/drawing/2014/main" id="{C69AC490-0C1B-774F-ABB4-608BEA7E8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82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Let’s eat a banana for breakfast.  </a:t>
            </a:r>
            <a:r>
              <a:rPr lang="en-US" sz="2400" b="1" u="sng" dirty="0">
                <a:solidFill>
                  <a:schemeClr val="accent1"/>
                </a:solidFill>
              </a:rPr>
              <a:t>Where is the fruit?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D44EF-9F10-4497-A64C-FB989A9FA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35" y="2179052"/>
            <a:ext cx="3478641" cy="2696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item of interest needs to be in the “working directory”</a:t>
            </a:r>
            <a:endParaRPr lang="en-US" sz="2800" b="1" u="sng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26C31-2DE9-4F0E-90DC-A879D013CDE8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(‘ted/fruit/basket’)</a:t>
            </a:r>
          </a:p>
        </p:txBody>
      </p:sp>
    </p:spTree>
    <p:extLst>
      <p:ext uri="{BB962C8B-B14F-4D97-AF65-F5344CB8AC3E}">
        <p14:creationId xmlns:p14="http://schemas.microsoft.com/office/powerpoint/2010/main" val="71308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mouse trap">
            <a:extLst>
              <a:ext uri="{FF2B5EF4-FFF2-40B4-BE49-F238E27FC236}">
                <a16:creationId xmlns:a16="http://schemas.microsoft.com/office/drawing/2014/main" id="{F846D6A0-D7AA-47C4-97C8-FB3B4A49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077"/>
            <a:ext cx="2820643" cy="188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6E348-01AE-4DB9-856C-02AC1980BF8D}"/>
              </a:ext>
            </a:extLst>
          </p:cNvPr>
          <p:cNvSpPr txBox="1"/>
          <p:nvPr/>
        </p:nvSpPr>
        <p:spPr>
          <a:xfrm>
            <a:off x="2773282" y="1729038"/>
            <a:ext cx="6197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WINDOWS (local laptop):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the slashes have to be switched (or “escaped”)!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B87A9-B301-4293-93FA-06BB288D0A48}"/>
              </a:ext>
            </a:extLst>
          </p:cNvPr>
          <p:cNvSpPr txBox="1"/>
          <p:nvPr/>
        </p:nvSpPr>
        <p:spPr>
          <a:xfrm>
            <a:off x="3277096" y="3209963"/>
            <a:ext cx="246413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setwd("~/desktop")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D4E35-E2F2-4DD0-84B4-30CAE9221AB7}"/>
              </a:ext>
            </a:extLst>
          </p:cNvPr>
          <p:cNvSpPr txBox="1"/>
          <p:nvPr/>
        </p:nvSpPr>
        <p:spPr>
          <a:xfrm>
            <a:off x="3277096" y="4321556"/>
            <a:ext cx="5801588" cy="5386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("~\desktop")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Error: '\d' is an unrecognized escape in character string starting ""~\d"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11FA60-CAC9-4EEA-A3D6-A31695BB18CE}"/>
              </a:ext>
            </a:extLst>
          </p:cNvPr>
          <p:cNvSpPr>
            <a:spLocks noChangeAspect="1"/>
          </p:cNvSpPr>
          <p:nvPr/>
        </p:nvSpPr>
        <p:spPr bwMode="auto">
          <a:xfrm>
            <a:off x="2645060" y="2962950"/>
            <a:ext cx="524371" cy="627005"/>
          </a:xfrm>
          <a:custGeom>
            <a:avLst/>
            <a:gdLst>
              <a:gd name="T0" fmla="*/ 129 w 134"/>
              <a:gd name="T1" fmla="*/ 57 h 160"/>
              <a:gd name="T2" fmla="*/ 13 w 134"/>
              <a:gd name="T3" fmla="*/ 48 h 160"/>
              <a:gd name="T4" fmla="*/ 0 w 134"/>
              <a:gd name="T5" fmla="*/ 53 h 160"/>
              <a:gd name="T6" fmla="*/ 27 w 134"/>
              <a:gd name="T7" fmla="*/ 159 h 160"/>
              <a:gd name="T8" fmla="*/ 42 w 134"/>
              <a:gd name="T9" fmla="*/ 159 h 160"/>
              <a:gd name="T10" fmla="*/ 28 w 134"/>
              <a:gd name="T11" fmla="*/ 107 h 160"/>
              <a:gd name="T12" fmla="*/ 132 w 134"/>
              <a:gd name="T13" fmla="*/ 60 h 160"/>
              <a:gd name="T14" fmla="*/ 129 w 134"/>
              <a:gd name="T15" fmla="*/ 5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0">
                <a:moveTo>
                  <a:pt x="129" y="57"/>
                </a:moveTo>
                <a:cubicBezTo>
                  <a:pt x="45" y="91"/>
                  <a:pt x="79" y="0"/>
                  <a:pt x="13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42" y="159"/>
                  <a:pt x="42" y="159"/>
                  <a:pt x="42" y="159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87" y="58"/>
                  <a:pt x="63" y="160"/>
                  <a:pt x="132" y="60"/>
                </a:cubicBezTo>
                <a:cubicBezTo>
                  <a:pt x="134" y="58"/>
                  <a:pt x="131" y="56"/>
                  <a:pt x="129" y="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Multiplication Sign 12">
            <a:extLst>
              <a:ext uri="{FF2B5EF4-FFF2-40B4-BE49-F238E27FC236}">
                <a16:creationId xmlns:a16="http://schemas.microsoft.com/office/drawing/2014/main" id="{DE42D866-E615-421A-9661-6AAA6A7345C3}"/>
              </a:ext>
            </a:extLst>
          </p:cNvPr>
          <p:cNvSpPr/>
          <p:nvPr/>
        </p:nvSpPr>
        <p:spPr>
          <a:xfrm>
            <a:off x="2516618" y="4207928"/>
            <a:ext cx="781254" cy="78125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5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Found the fruit basket!  </a:t>
            </a:r>
            <a:r>
              <a:rPr lang="en-US" sz="2400" b="1" u="sng" dirty="0">
                <a:solidFill>
                  <a:schemeClr val="accent1"/>
                </a:solidFill>
              </a:rPr>
              <a:t>What tools do I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Change R into a breakfast preparing machine with specialized libraries.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199943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pic>
        <p:nvPicPr>
          <p:cNvPr id="10" name="Picture 2" descr="Image result for hand white background">
            <a:extLst>
              <a:ext uri="{FF2B5EF4-FFF2-40B4-BE49-F238E27FC236}">
                <a16:creationId xmlns:a16="http://schemas.microsoft.com/office/drawing/2014/main" id="{C1310C95-C648-4984-A9E4-F1D5794C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73" y="2028449"/>
            <a:ext cx="2627168" cy="22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433837BB-B7CA-422B-AE90-5EC2CAE95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5803428" y="2990364"/>
            <a:ext cx="2580919" cy="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6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/>
              <a:t>Another trap!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9AAEF-9330-4155-8F4A-DA255700A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37" b="10552"/>
          <a:stretch/>
        </p:blipFill>
        <p:spPr>
          <a:xfrm>
            <a:off x="20" y="11"/>
            <a:ext cx="9143980" cy="365759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57F220-BFA2-43FF-989A-C877C7FF0A67}"/>
              </a:ext>
            </a:extLst>
          </p:cNvPr>
          <p:cNvSpPr/>
          <p:nvPr/>
        </p:nvSpPr>
        <p:spPr>
          <a:xfrm>
            <a:off x="3167986" y="3752850"/>
            <a:ext cx="561406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/>
              <a:t>Before loading a library use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install.packages(“name of package”).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You only need to do this once per environment</a:t>
            </a:r>
            <a:endParaRPr lang="en-US" sz="16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But, will need to repeat it w/each new environment!</a:t>
            </a:r>
            <a:endParaRPr lang="en-US" sz="1600" i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75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1/18/22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7290FF7-652B-4475-AEAB-8B1A5D23AE09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433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195" y="365126"/>
            <a:ext cx="8330155" cy="591477"/>
          </a:xfrm>
        </p:spPr>
        <p:txBody>
          <a:bodyPr/>
          <a:lstStyle/>
          <a:p>
            <a:r>
              <a:rPr lang="en-US" dirty="0"/>
              <a:t>The course readme has the packages to install.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294A2-A1DA-7048-BE2E-201ED7D2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09" y="1750857"/>
            <a:ext cx="5541991" cy="36974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E64883-1A2E-6744-A141-61BAB6B5D57E}"/>
              </a:ext>
            </a:extLst>
          </p:cNvPr>
          <p:cNvSpPr/>
          <p:nvPr/>
        </p:nvSpPr>
        <p:spPr>
          <a:xfrm>
            <a:off x="240631" y="5706323"/>
            <a:ext cx="8686800" cy="392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Don’t install them now, it takes awhile. 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98D49-1056-6742-A394-44B9D8B9351B}"/>
              </a:ext>
            </a:extLst>
          </p:cNvPr>
          <p:cNvSpPr txBox="1"/>
          <p:nvPr/>
        </p:nvSpPr>
        <p:spPr>
          <a:xfrm>
            <a:off x="240630" y="1255849"/>
            <a:ext cx="8686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https://github.com/kwartler/Hult_NLP_student_intensive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8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Now R is a cutting &amp; peeling machine, </a:t>
            </a:r>
            <a:r>
              <a:rPr lang="en-US" sz="2400" dirty="0">
                <a:solidFill>
                  <a:schemeClr val="accent1"/>
                </a:solidFill>
              </a:rPr>
              <a:t>let’s pick our fruit.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 now has the object called </a:t>
            </a:r>
            <a:r>
              <a:rPr lang="en-US" sz="2000" b="1" u="sng" dirty="0">
                <a:solidFill>
                  <a:schemeClr val="bg1"/>
                </a:solidFill>
              </a:rPr>
              <a:t>banana</a:t>
            </a:r>
            <a:r>
              <a:rPr lang="en-US" sz="2000" dirty="0">
                <a:solidFill>
                  <a:schemeClr val="bg1"/>
                </a:solidFill>
              </a:rPr>
              <a:t> in memory </a:t>
            </a:r>
            <a:r>
              <a:rPr lang="en-US" sz="2000" dirty="0" err="1">
                <a:solidFill>
                  <a:schemeClr val="bg1"/>
                </a:solidFill>
              </a:rPr>
              <a:t>ie</a:t>
            </a:r>
            <a:r>
              <a:rPr lang="en-US" sz="2000" dirty="0">
                <a:solidFill>
                  <a:schemeClr val="bg1"/>
                </a:solidFill>
              </a:rPr>
              <a:t> “opening a spreadsheet”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0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2167599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87500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Banana.csv</a:t>
            </a:r>
            <a:r>
              <a:rPr lang="en-US" dirty="0">
                <a:latin typeface="Consolas" panose="020B0609020204030204" pitchFamily="49" charset="0"/>
              </a:rPr>
              <a:t>”)</a:t>
            </a:r>
            <a:endParaRPr lang="en-US" dirty="0"/>
          </a:p>
        </p:txBody>
      </p:sp>
      <p:pic>
        <p:nvPicPr>
          <p:cNvPr id="11" name="Picture 6" descr="Image result for banana transparent background">
            <a:extLst>
              <a:ext uri="{FF2B5EF4-FFF2-40B4-BE49-F238E27FC236}">
                <a16:creationId xmlns:a16="http://schemas.microsoft.com/office/drawing/2014/main" id="{5D8E29B8-7D56-4DAC-83F8-3181EDB0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05" y="1322773"/>
            <a:ext cx="2973247" cy="29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with Corners Rounded 7">
            <a:extLst>
              <a:ext uri="{FF2B5EF4-FFF2-40B4-BE49-F238E27FC236}">
                <a16:creationId xmlns:a16="http://schemas.microsoft.com/office/drawing/2014/main" id="{E27E2BA0-A2C4-4F36-ABAE-408CEF983453}"/>
              </a:ext>
            </a:extLst>
          </p:cNvPr>
          <p:cNvSpPr/>
          <p:nvPr/>
        </p:nvSpPr>
        <p:spPr>
          <a:xfrm>
            <a:off x="3346393" y="4023053"/>
            <a:ext cx="3131507" cy="1164920"/>
          </a:xfrm>
          <a:prstGeom prst="wedgeRoundRectCallout">
            <a:avLst>
              <a:gd name="adj1" fmla="val -41791"/>
              <a:gd name="adj2" fmla="val -120018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Must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 the working directory or full path declared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inside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Have correct capitalization, spacing &amp; spelling matter.</a:t>
            </a:r>
          </a:p>
        </p:txBody>
      </p:sp>
    </p:spTree>
    <p:extLst>
      <p:ext uri="{BB962C8B-B14F-4D97-AF65-F5344CB8AC3E}">
        <p14:creationId xmlns:p14="http://schemas.microsoft.com/office/powerpoint/2010/main" val="296367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my file is Excel or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advice meme">
            <a:extLst>
              <a:ext uri="{FF2B5EF4-FFF2-40B4-BE49-F238E27FC236}">
                <a16:creationId xmlns:a16="http://schemas.microsoft.com/office/drawing/2014/main" id="{2C3CA585-ACF4-469C-BE93-2BF26DF5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5" y="1848170"/>
            <a:ext cx="3640942" cy="291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510A5-BA30-4AB1-9EDA-6E4222102AF1}"/>
              </a:ext>
            </a:extLst>
          </p:cNvPr>
          <p:cNvSpPr txBox="1"/>
          <p:nvPr/>
        </p:nvSpPr>
        <p:spPr>
          <a:xfrm>
            <a:off x="3820017" y="1848755"/>
            <a:ext cx="508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can open many files types with different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Rds</a:t>
            </a:r>
            <a:r>
              <a:rPr lang="en-US" dirty="0"/>
              <a:t>, </a:t>
            </a:r>
            <a:r>
              <a:rPr lang="en-US" dirty="0" err="1"/>
              <a:t>rda</a:t>
            </a:r>
            <a:r>
              <a:rPr lang="en-US" dirty="0"/>
              <a:t>, </a:t>
            </a:r>
            <a:r>
              <a:rPr lang="en-US" dirty="0" err="1"/>
              <a:t>fst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Databases (SQL,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S3 Buckets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14952-F2EF-4FC6-A890-56476579D625}"/>
              </a:ext>
            </a:extLst>
          </p:cNvPr>
          <p:cNvSpPr/>
          <p:nvPr/>
        </p:nvSpPr>
        <p:spPr>
          <a:xfrm>
            <a:off x="240630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Recommendation: to get started stick with CSV.  Most software can export CSV.  Most class files are CSV.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1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 uses predefined functions to accomplish things.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532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683</Words>
  <Application>Microsoft Macintosh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Text Mining &amp; NLP R Script Workflow</vt:lpstr>
      <vt:lpstr>A basic R workflow</vt:lpstr>
      <vt:lpstr>R Trap!</vt:lpstr>
      <vt:lpstr>R uses functions, libraries &amp; objects</vt:lpstr>
      <vt:lpstr>Another trap!</vt:lpstr>
      <vt:lpstr>The course readme has the packages to install.</vt:lpstr>
      <vt:lpstr>R uses functions, libraries &amp; objects</vt:lpstr>
      <vt:lpstr>What if my file is Excel or ???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Workflow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Harvard CSCI E-96</dc:title>
  <dc:creator>Edward Kwartler</dc:creator>
  <cp:lastModifiedBy>Kwartler, Edward</cp:lastModifiedBy>
  <cp:revision>16</cp:revision>
  <dcterms:created xsi:type="dcterms:W3CDTF">2020-08-24T01:48:41Z</dcterms:created>
  <dcterms:modified xsi:type="dcterms:W3CDTF">2022-01-18T20:37:41Z</dcterms:modified>
</cp:coreProperties>
</file>