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8" r:id="rId3"/>
  </p:sldMasterIdLst>
  <p:notesMasterIdLst>
    <p:notesMasterId r:id="rId37"/>
  </p:notesMasterIdLst>
  <p:sldIdLst>
    <p:sldId id="367" r:id="rId4"/>
    <p:sldId id="340" r:id="rId5"/>
    <p:sldId id="341" r:id="rId6"/>
    <p:sldId id="342" r:id="rId7"/>
    <p:sldId id="327" r:id="rId8"/>
    <p:sldId id="274" r:id="rId9"/>
    <p:sldId id="275" r:id="rId10"/>
    <p:sldId id="278" r:id="rId11"/>
    <p:sldId id="280" r:id="rId12"/>
    <p:sldId id="281" r:id="rId13"/>
    <p:sldId id="282" r:id="rId14"/>
    <p:sldId id="283" r:id="rId15"/>
    <p:sldId id="284" r:id="rId16"/>
    <p:sldId id="354" r:id="rId17"/>
    <p:sldId id="287" r:id="rId18"/>
    <p:sldId id="288" r:id="rId19"/>
    <p:sldId id="293" r:id="rId20"/>
    <p:sldId id="294" r:id="rId21"/>
    <p:sldId id="356" r:id="rId22"/>
    <p:sldId id="296" r:id="rId23"/>
    <p:sldId id="297" r:id="rId24"/>
    <p:sldId id="298" r:id="rId25"/>
    <p:sldId id="358" r:id="rId26"/>
    <p:sldId id="301" r:id="rId27"/>
    <p:sldId id="307" r:id="rId28"/>
    <p:sldId id="308" r:id="rId29"/>
    <p:sldId id="309" r:id="rId30"/>
    <p:sldId id="310" r:id="rId31"/>
    <p:sldId id="365" r:id="rId32"/>
    <p:sldId id="315" r:id="rId33"/>
    <p:sldId id="316" r:id="rId34"/>
    <p:sldId id="317" r:id="rId35"/>
    <p:sldId id="31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1" autoAdjust="0"/>
    <p:restoredTop sz="82047" autoAdjust="0"/>
  </p:normalViewPr>
  <p:slideViewPr>
    <p:cSldViewPr snapToGrid="0">
      <p:cViewPr varScale="1">
        <p:scale>
          <a:sx n="84" d="100"/>
          <a:sy n="84" d="100"/>
        </p:scale>
        <p:origin x="8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C0FC0-1ED9-4583-B3AE-03CD5DF8692D}" type="datetimeFigureOut">
              <a:rPr lang="en-US" smtClean="0"/>
              <a:t>3/12/23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AFA76-1384-43C2-9507-EC1C247A9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5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147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93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Multicolinearity</a:t>
            </a:r>
            <a:r>
              <a:rPr lang="en-US" dirty="0"/>
              <a:t> – counting</a:t>
            </a:r>
            <a:r>
              <a:rPr lang="en-US" baseline="0" dirty="0"/>
              <a:t> things twice, </a:t>
            </a:r>
            <a:r>
              <a:rPr lang="en-US" baseline="0" dirty="0" err="1"/>
              <a:t>algo</a:t>
            </a:r>
            <a:r>
              <a:rPr lang="en-US" baseline="0" dirty="0"/>
              <a:t> understands all 0’s represents a piece of information.</a:t>
            </a:r>
          </a:p>
          <a:p>
            <a:r>
              <a:rPr lang="en-US" baseline="0" dirty="0"/>
              <a:t>Missing “flag”  - often has a hidden meaning such as data integrity or data collection.  Sometimes these issues are systematic &amp; informative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320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dirty="0" err="1"/>
              <a:t>document</a:t>
            </a:r>
            <a:r>
              <a:rPr lang="en-US" dirty="0"/>
              <a:t> </a:t>
            </a:r>
            <a:r>
              <a:rPr lang="en-US" err="1"/>
              <a:t>document</a:t>
            </a:r>
            <a:r>
              <a:rPr lang="en-US"/>
              <a:t>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944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Changed mpg to mean </a:t>
            </a:r>
            <a:r>
              <a:rPr lang="en-US" dirty="0" err="1"/>
              <a:t>avg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46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dirty="0" err="1"/>
              <a:t>document</a:t>
            </a:r>
            <a:r>
              <a:rPr lang="en-US" dirty="0"/>
              <a:t> </a:t>
            </a:r>
            <a:r>
              <a:rPr lang="en-US" err="1"/>
              <a:t>document</a:t>
            </a:r>
            <a:r>
              <a:rPr lang="en-US"/>
              <a:t>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31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Hotdeck</a:t>
            </a:r>
            <a:r>
              <a:rPr lang="en-US" dirty="0"/>
              <a:t> for </a:t>
            </a:r>
            <a:r>
              <a:rPr lang="en-US" dirty="0" err="1"/>
              <a:t>disp</a:t>
            </a:r>
            <a:r>
              <a:rPr lang="en-US" baseline="0" dirty="0"/>
              <a:t> </a:t>
            </a:r>
            <a:r>
              <a:rPr lang="en-US" baseline="0" dirty="0" err="1"/>
              <a:t>hp</a:t>
            </a:r>
            <a:r>
              <a:rPr lang="en-US" baseline="0" dirty="0"/>
              <a:t> and </a:t>
            </a:r>
            <a:r>
              <a:rPr lang="en-US" baseline="0" dirty="0" err="1"/>
              <a:t>wt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72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Hotdeck</a:t>
            </a:r>
            <a:r>
              <a:rPr lang="en-US" dirty="0"/>
              <a:t> for </a:t>
            </a:r>
            <a:r>
              <a:rPr lang="en-US" dirty="0" err="1"/>
              <a:t>disp</a:t>
            </a:r>
            <a:r>
              <a:rPr lang="en-US" baseline="0" dirty="0"/>
              <a:t> </a:t>
            </a:r>
            <a:r>
              <a:rPr lang="en-US" baseline="0" dirty="0" err="1"/>
              <a:t>hp</a:t>
            </a:r>
            <a:r>
              <a:rPr lang="en-US" baseline="0" dirty="0"/>
              <a:t> and </a:t>
            </a:r>
            <a:r>
              <a:rPr lang="en-US" baseline="0" dirty="0" err="1"/>
              <a:t>wt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00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0" dirty="0"/>
              <a:t> identifier col</a:t>
            </a:r>
          </a:p>
          <a:p>
            <a:r>
              <a:rPr lang="en-US" baseline="0" dirty="0"/>
              <a:t>2 y binary and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74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8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75">
                <a:solidFill>
                  <a:prstClr val="black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57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85862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32519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035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416824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4"/>
            <a:ext cx="4629150" cy="507843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1"/>
            <a:ext cx="2949178" cy="5064369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891283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7"/>
            <a:ext cx="2949178" cy="497996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890141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656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939892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9055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99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934702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733281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4535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31528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4912275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303321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9989501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01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4554186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57091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3785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3740302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5401635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6498786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9476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8439264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4773911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642938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8630008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8806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458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81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70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32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46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0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8389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40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4" r:id="rId12"/>
    <p:sldLayoutId id="2147483665" r:id="rId13"/>
    <p:sldLayoutId id="2147483666" r:id="rId14"/>
    <p:sldLayoutId id="2147483668" r:id="rId15"/>
    <p:sldLayoutId id="2147483669" r:id="rId16"/>
    <p:sldLayoutId id="2147483670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38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98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0.png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3E34-6174-AC4C-A583-198E8A5B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EACC8-19D7-9546-8265-80FFFABA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25722-4575-E546-B421-98FE2DA7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07606-C282-3E4D-9858-DB2D6FCCA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pic>
        <p:nvPicPr>
          <p:cNvPr id="1026" name="Picture 2" descr="No alternative text description for this image">
            <a:extLst>
              <a:ext uri="{FF2B5EF4-FFF2-40B4-BE49-F238E27FC236}">
                <a16:creationId xmlns:a16="http://schemas.microsoft.com/office/drawing/2014/main" id="{B5F0753F-DCF0-E24F-ADCD-CE8006D04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735" y="956603"/>
            <a:ext cx="4922530" cy="518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22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Outliers can be removed or the values can be replaced with imputation.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– choose a random value in the vector i.e. 19.2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Imputation – mean </a:t>
            </a:r>
            <a:r>
              <a:rPr lang="en-US" dirty="0" err="1">
                <a:solidFill>
                  <a:prstClr val="black"/>
                </a:solidFill>
              </a:rPr>
              <a:t>avg</a:t>
            </a:r>
            <a:r>
              <a:rPr lang="en-US" dirty="0">
                <a:solidFill>
                  <a:prstClr val="black"/>
                </a:solidFill>
              </a:rPr>
              <a:t> of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Imputation – median </a:t>
            </a:r>
            <a:r>
              <a:rPr lang="en-US" dirty="0" err="1">
                <a:solidFill>
                  <a:prstClr val="black"/>
                </a:solidFill>
              </a:rPr>
              <a:t>avg</a:t>
            </a: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Train an </a:t>
            </a: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to fill in the values (like KNN but that takes a long time)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B1294D8F-8DCF-A548-BDC7-B7A7E6D577D5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85087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905000"/>
            <a:ext cx="7772400" cy="4800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An outlier is an observation that is “extreme”, being distant from the rest of the data (definition of “distant” is deliberately vague)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Outliers can have disproportionate influence on models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An important step in data pre-processing/EDA is detecting outliers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Once detected, domain knowledge is required to determine if it is an error, or truly extreme.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Correct them to a more normal (</a:t>
            </a:r>
            <a:r>
              <a:rPr lang="en-US" altLang="en-US" dirty="0" err="1">
                <a:solidFill>
                  <a:prstClr val="black"/>
                </a:solidFill>
                <a:latin typeface="Franklin Gothic Book" pitchFamily="34" charset="0"/>
              </a:rPr>
              <a:t>avg</a:t>
            </a:r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) value?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Remove the record altogether?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9F66DD8-0F51-2D42-B29F-C4AF8B8C496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428337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828800"/>
            <a:ext cx="7772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In some contexts, finding outliers is the purpose of the DM exercise (airport security screening). This is called “anomaly detection”. </a:t>
            </a:r>
            <a:endParaRPr lang="en-US" altLang="en-US" dirty="0">
              <a:solidFill>
                <a:prstClr val="black"/>
              </a:solidFill>
              <a:latin typeface="Franklin Gothic Book" pitchFamily="34" charset="0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AAD449D-93A9-F141-BBA4-1084F0FA02F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3758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Imputation is a best practice over to fill in for missing numeric values.  Usually start with an easy method like median or </a:t>
            </a:r>
            <a:r>
              <a:rPr lang="en-US" dirty="0" err="1">
                <a:solidFill>
                  <a:prstClr val="white"/>
                </a:solidFill>
              </a:rPr>
              <a:t>hotdeck</a:t>
            </a:r>
            <a:r>
              <a:rPr lang="en-US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426853" y="2159872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917967"/>
              </p:ext>
            </p:extLst>
          </p:nvPr>
        </p:nvGraphicFramePr>
        <p:xfrm>
          <a:off x="345751" y="2464740"/>
          <a:ext cx="3349994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4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770">
                  <a:extLst>
                    <a:ext uri="{9D8B030D-6E8A-4147-A177-3AD203B41FA5}">
                      <a16:colId xmlns:a16="http://schemas.microsoft.com/office/drawing/2014/main" val="3090800159"/>
                    </a:ext>
                  </a:extLst>
                </a:gridCol>
              </a:tblGrid>
              <a:tr h="1220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FixMPG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0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Mazda RX4 Wag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14.3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19.2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(KNN)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ABEEB7ED-D265-1740-99FD-7C078ECCA02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09884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07685"/>
              </p:ext>
            </p:extLst>
          </p:nvPr>
        </p:nvGraphicFramePr>
        <p:xfrm>
          <a:off x="309807" y="1871968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97238EC-AB71-44AA-A063-4FEB869D8462}"/>
              </a:ext>
            </a:extLst>
          </p:cNvPr>
          <p:cNvSpPr txBox="1"/>
          <p:nvPr/>
        </p:nvSpPr>
        <p:spPr>
          <a:xfrm>
            <a:off x="141891" y="1245476"/>
            <a:ext cx="9002109" cy="3231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prstClr val="white"/>
                </a:solidFill>
              </a:rPr>
              <a:t>Imputation through domain expertise can be VERY time consuming but is sometimes worth it though not often.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41BB3D-DC9E-41CC-A0FE-3B3BECA84991}"/>
              </a:ext>
            </a:extLst>
          </p:cNvPr>
          <p:cNvCxnSpPr/>
          <p:nvPr/>
        </p:nvCxnSpPr>
        <p:spPr>
          <a:xfrm>
            <a:off x="4978900" y="1871968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99D480-43C8-4260-94DE-B032190A2700}"/>
              </a:ext>
            </a:extLst>
          </p:cNvPr>
          <p:cNvSpPr txBox="1"/>
          <p:nvPr/>
        </p:nvSpPr>
        <p:spPr>
          <a:xfrm>
            <a:off x="4978900" y="2143424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8683A3-AE60-456B-A476-A680CB18FDF7}"/>
              </a:ext>
            </a:extLst>
          </p:cNvPr>
          <p:cNvSpPr txBox="1"/>
          <p:nvPr/>
        </p:nvSpPr>
        <p:spPr>
          <a:xfrm>
            <a:off x="5162832" y="1904316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DB45A5-D94A-42DE-9975-CE554C3AE2FD}"/>
              </a:ext>
            </a:extLst>
          </p:cNvPr>
          <p:cNvSpPr txBox="1"/>
          <p:nvPr/>
        </p:nvSpPr>
        <p:spPr>
          <a:xfrm>
            <a:off x="5078750" y="3538669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(KNN)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1B39575-0738-7245-A4A6-DF996A32B4E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491249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891" y="1245476"/>
            <a:ext cx="9002109" cy="3231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prstClr val="white"/>
                </a:solidFill>
              </a:rPr>
              <a:t>Imputation through domain expertise can be VERY time consuming but is sometimes worth it though not often.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Consider this data: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17.02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146.7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96196" y="2491722"/>
            <a:ext cx="44478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-110 looks like a data entry issue &amp; other Mazda has 110.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Mean Imputation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146.7 is the average for the column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06AC2FAB-7478-D349-B3CD-296D2FD6C71F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578876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Flags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973" y="1245475"/>
            <a:ext cx="793005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Add missing indicator dummy variables similar to the categorical exercise.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554864"/>
              </p:ext>
            </p:extLst>
          </p:nvPr>
        </p:nvGraphicFramePr>
        <p:xfrm>
          <a:off x="63063" y="2510597"/>
          <a:ext cx="8764414" cy="2665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6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1508790584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missingMPG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missingCyl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missingDisp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Adjust_HP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missingQSec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2.62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17.02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20.1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8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146.7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B08D4417-F4D0-B148-9551-71D939BA0AE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100545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Feature Engineering Effective?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𝑅𝑒𝑠𝑢𝑙𝑡𝑠</m:t>
                          </m:r>
                        </m:e>
                      </m:d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𝐴𝑙𝑔𝑜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𝑃𝑎𝑟𝑎𝑚𝑒𝑡𝑒𝑟𝑠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𝑝𝑟𝑜𝑣𝑖𝑑𝑒𝑑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57199" y="3569626"/>
            <a:ext cx="8259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data features means </a:t>
            </a:r>
            <a:r>
              <a:rPr lang="en-US" b="1" dirty="0">
                <a:solidFill>
                  <a:prstClr val="black"/>
                </a:solidFill>
              </a:rPr>
              <a:t>flexibility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algos can still yield good results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2766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7F71DA5-6CCE-1443-842D-E09F10B1661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068D20-BDD9-2342-BE57-7700185C6A41}"/>
              </a:ext>
            </a:extLst>
          </p:cNvPr>
          <p:cNvSpPr/>
          <p:nvPr/>
        </p:nvSpPr>
        <p:spPr>
          <a:xfrm>
            <a:off x="457199" y="4222762"/>
            <a:ext cx="8252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data features means </a:t>
            </a:r>
            <a:r>
              <a:rPr lang="en-US" b="1" dirty="0">
                <a:solidFill>
                  <a:prstClr val="black"/>
                </a:solidFill>
              </a:rPr>
              <a:t>simpler models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parameters can still yield good 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6BB97B-E371-0647-8254-38E844D0FA19}"/>
              </a:ext>
            </a:extLst>
          </p:cNvPr>
          <p:cNvSpPr/>
          <p:nvPr/>
        </p:nvSpPr>
        <p:spPr>
          <a:xfrm>
            <a:off x="457199" y="5059181"/>
            <a:ext cx="82520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data features means </a:t>
            </a:r>
            <a:r>
              <a:rPr lang="en-US" b="1" dirty="0">
                <a:solidFill>
                  <a:prstClr val="black"/>
                </a:solidFill>
              </a:rPr>
              <a:t>better results.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“</a:t>
            </a:r>
            <a:r>
              <a:rPr lang="en-US" sz="1400" i="1" dirty="0">
                <a:solidFill>
                  <a:prstClr val="black"/>
                </a:solidFill>
              </a:rPr>
              <a:t>The algorithms we used are very standard for </a:t>
            </a:r>
            <a:r>
              <a:rPr lang="en-US" sz="1400" i="1" dirty="0" err="1">
                <a:solidFill>
                  <a:prstClr val="black"/>
                </a:solidFill>
              </a:rPr>
              <a:t>Kagglers</a:t>
            </a:r>
            <a:r>
              <a:rPr lang="en-US" sz="1400" i="1" dirty="0">
                <a:solidFill>
                  <a:prstClr val="black"/>
                </a:solidFill>
              </a:rPr>
              <a:t>. We spent most of our efforts in feature engineering.” Xavier </a:t>
            </a:r>
            <a:r>
              <a:rPr lang="en-US" sz="1400" i="1" dirty="0" err="1">
                <a:solidFill>
                  <a:prstClr val="black"/>
                </a:solidFill>
              </a:rPr>
              <a:t>Conort</a:t>
            </a:r>
            <a:r>
              <a:rPr lang="en-US" sz="1400" i="1" dirty="0">
                <a:solidFill>
                  <a:prstClr val="black"/>
                </a:solidFill>
              </a:rPr>
              <a:t> describing his winning “Flight Quest” submission for $250,000 prize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</a:rPr>
              <a:t>Way to differentiate &amp; squeeze out more accuracy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74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Feature Engineering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968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vtreat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Automatic variable treatment functions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sz="2000" dirty="0" err="1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acepack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Alternating conditional expectations for feature importance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Hand-Coded Variables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Subject Matter Experts tell you which variables to interact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Dimension Reduction -  PCA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Principle component analysis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BAC5C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8895" y="5614555"/>
            <a:ext cx="2350773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prstClr val="black"/>
                </a:solidFill>
              </a:rPr>
              <a:t>Grey not covered  but still common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62BC88A-2F2E-A24C-88C1-98B27B12BB6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449211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0B2-08F3-49C5-A308-8FFE3F7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Treatment: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library(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vtreat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C96F04-31FB-4BD3-AB03-52519688B62F}"/>
              </a:ext>
            </a:extLst>
          </p:cNvPr>
          <p:cNvSpPr txBox="1"/>
          <p:nvPr/>
        </p:nvSpPr>
        <p:spPr>
          <a:xfrm>
            <a:off x="335472" y="6059573"/>
            <a:ext cx="2656806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Organize Informative Data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AFD3111-0707-4032-AF28-502B9E39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72" y="5672010"/>
            <a:ext cx="2656806" cy="2374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1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075E59DA-02BA-45C7-9A23-36011154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316" y="4646571"/>
            <a:ext cx="2656806" cy="2374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2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D2D8712-DCBE-4647-A81D-43F88529C648}"/>
              </a:ext>
            </a:extLst>
          </p:cNvPr>
          <p:cNvSpPr>
            <a:spLocks/>
          </p:cNvSpPr>
          <p:nvPr/>
        </p:nvSpPr>
        <p:spPr bwMode="auto">
          <a:xfrm>
            <a:off x="217710" y="3472048"/>
            <a:ext cx="8404313" cy="3088409"/>
          </a:xfrm>
          <a:custGeom>
            <a:avLst/>
            <a:gdLst>
              <a:gd name="T0" fmla="*/ 0 w 5281"/>
              <a:gd name="T1" fmla="*/ 2147483647 h 1635"/>
              <a:gd name="T2" fmla="*/ 0 w 5281"/>
              <a:gd name="T3" fmla="*/ 2147483647 h 1635"/>
              <a:gd name="T4" fmla="*/ 2147483647 w 5281"/>
              <a:gd name="T5" fmla="*/ 2147483647 h 1635"/>
              <a:gd name="T6" fmla="*/ 2147483647 w 5281"/>
              <a:gd name="T7" fmla="*/ 2147483647 h 1635"/>
              <a:gd name="T8" fmla="*/ 2147483647 w 5281"/>
              <a:gd name="T9" fmla="*/ 2147483647 h 1635"/>
              <a:gd name="T10" fmla="*/ 2147483647 w 5281"/>
              <a:gd name="T11" fmla="*/ 0 h 1635"/>
              <a:gd name="T12" fmla="*/ 2147483647 w 5281"/>
              <a:gd name="T13" fmla="*/ 0 h 16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1"/>
              <a:gd name="T22" fmla="*/ 0 h 1635"/>
              <a:gd name="T23" fmla="*/ 5281 w 5281"/>
              <a:gd name="T24" fmla="*/ 1635 h 16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1" h="1635">
                <a:moveTo>
                  <a:pt x="0" y="1634"/>
                </a:moveTo>
                <a:lnTo>
                  <a:pt x="0" y="1089"/>
                </a:lnTo>
                <a:lnTo>
                  <a:pt x="1760" y="1089"/>
                </a:lnTo>
                <a:lnTo>
                  <a:pt x="1760" y="544"/>
                </a:lnTo>
                <a:lnTo>
                  <a:pt x="3520" y="544"/>
                </a:lnTo>
                <a:lnTo>
                  <a:pt x="3520" y="0"/>
                </a:lnTo>
                <a:lnTo>
                  <a:pt x="5280" y="0"/>
                </a:lnTo>
              </a:path>
            </a:pathLst>
          </a:custGeom>
          <a:noFill/>
          <a:ln w="952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685800">
              <a:defRPr/>
            </a:pPr>
            <a:endParaRPr lang="en-US" sz="1350" kern="0" dirty="0">
              <a:solidFill>
                <a:prstClr val="black"/>
              </a:solidFill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1A07897B-57C8-4C39-AADB-282A2441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4539" y="3592925"/>
            <a:ext cx="2656806" cy="2374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10A04-B818-4A76-B304-B20DAA4838F5}"/>
              </a:ext>
            </a:extLst>
          </p:cNvPr>
          <p:cNvSpPr txBox="1"/>
          <p:nvPr/>
        </p:nvSpPr>
        <p:spPr>
          <a:xfrm>
            <a:off x="3136316" y="5025721"/>
            <a:ext cx="2656806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Design Treatment” - </a:t>
            </a:r>
            <a:r>
              <a:rPr lang="en-US" sz="825" kern="0" dirty="0">
                <a:solidFill>
                  <a:srgbClr val="313131"/>
                </a:solidFill>
              </a:rPr>
              <a:t>Categorical or Numeric outcome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53F06-0C36-4048-B4A3-797AF8508B35}"/>
              </a:ext>
            </a:extLst>
          </p:cNvPr>
          <p:cNvSpPr txBox="1"/>
          <p:nvPr/>
        </p:nvSpPr>
        <p:spPr>
          <a:xfrm>
            <a:off x="5944539" y="3967045"/>
            <a:ext cx="2656806" cy="1718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Prepare</a:t>
            </a:r>
            <a:r>
              <a:rPr lang="en-US" sz="825" kern="0" dirty="0">
                <a:solidFill>
                  <a:srgbClr val="313131"/>
                </a:solidFill>
              </a:rPr>
              <a:t>” Data into a treated Modeling Matrix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FA6B70-DD9F-47CB-A51C-8EF08917C445}"/>
              </a:ext>
            </a:extLst>
          </p:cNvPr>
          <p:cNvGrpSpPr/>
          <p:nvPr/>
        </p:nvGrpSpPr>
        <p:grpSpPr>
          <a:xfrm>
            <a:off x="1219576" y="3563675"/>
            <a:ext cx="977216" cy="1779310"/>
            <a:chOff x="381000" y="4800600"/>
            <a:chExt cx="1219200" cy="17526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38CE6F1-BE19-4552-AEF9-415493EAA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313" y="5010150"/>
              <a:ext cx="790575" cy="13335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588874-D4BF-4AD9-8934-63298E825E3B}"/>
                </a:ext>
              </a:extLst>
            </p:cNvPr>
            <p:cNvSpPr/>
            <p:nvPr/>
          </p:nvSpPr>
          <p:spPr>
            <a:xfrm>
              <a:off x="381000" y="4800600"/>
              <a:ext cx="1219200" cy="17526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C62C4-9824-47F1-AF75-E91D86E4DA56}"/>
              </a:ext>
            </a:extLst>
          </p:cNvPr>
          <p:cNvSpPr/>
          <p:nvPr/>
        </p:nvSpPr>
        <p:spPr>
          <a:xfrm>
            <a:off x="3093789" y="4099120"/>
            <a:ext cx="2652154" cy="2308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designTreatmentsN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C50C47D-7D68-497D-8F9D-F175D8044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539" y="2108977"/>
            <a:ext cx="2864890" cy="11022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82959FD-7007-4BB9-9B8C-BBF7151BE5E7}"/>
              </a:ext>
            </a:extLst>
          </p:cNvPr>
          <p:cNvSpPr/>
          <p:nvPr/>
        </p:nvSpPr>
        <p:spPr>
          <a:xfrm>
            <a:off x="499983" y="1603191"/>
            <a:ext cx="8144035" cy="273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bg1"/>
                </a:solidFill>
              </a:rPr>
              <a:t>Vtreat</a:t>
            </a:r>
            <a:r>
              <a:rPr lang="en-US" sz="1350" dirty="0">
                <a:solidFill>
                  <a:schemeClr val="bg1"/>
                </a:solidFill>
              </a:rPr>
              <a:t> automates some data cleaning, imputation and engineers specific response encoded variables.</a:t>
            </a:r>
          </a:p>
        </p:txBody>
      </p: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9BEFA20D-1BAD-AC4E-A20E-37BF6CD2F82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C09F72-9240-7C6A-3101-CD53604D068F}"/>
              </a:ext>
            </a:extLst>
          </p:cNvPr>
          <p:cNvSpPr/>
          <p:nvPr/>
        </p:nvSpPr>
        <p:spPr>
          <a:xfrm>
            <a:off x="3093789" y="3666980"/>
            <a:ext cx="2652154" cy="2308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designTreatmentsC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</p:spTree>
    <p:extLst>
      <p:ext uri="{BB962C8B-B14F-4D97-AF65-F5344CB8AC3E}">
        <p14:creationId xmlns:p14="http://schemas.microsoft.com/office/powerpoint/2010/main" val="30004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23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3/12/23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919A332C-BE54-4C04-B14E-FBCDF1808BDC}"/>
              </a:ext>
            </a:extLst>
          </p:cNvPr>
          <p:cNvSpPr/>
          <p:nvPr/>
        </p:nvSpPr>
        <p:spPr>
          <a:xfrm rot="5400000">
            <a:off x="1000683" y="1502037"/>
            <a:ext cx="492295" cy="176146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Often the 1</a:t>
            </a:r>
            <a:r>
              <a:rPr lang="en-US" baseline="30000" dirty="0"/>
              <a:t>st</a:t>
            </a:r>
            <a:r>
              <a:rPr lang="en-US" dirty="0"/>
              <a:t> Column is a unique identifier but the identifier could also be a row attribute (not actually a vector)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E7DD4D91-9D84-1B47-AE13-F7570D10D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636376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Imputation - </a:t>
            </a:r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4259" y="1104904"/>
            <a:ext cx="6722033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Most of the time we will use </a:t>
            </a:r>
            <a:r>
              <a:rPr lang="en-US" dirty="0" err="1">
                <a:solidFill>
                  <a:prstClr val="white"/>
                </a:solidFill>
              </a:rPr>
              <a:t>vtreat</a:t>
            </a:r>
            <a:r>
              <a:rPr lang="en-US" dirty="0">
                <a:solidFill>
                  <a:prstClr val="white"/>
                </a:solidFill>
              </a:rPr>
              <a:t> to clean data…its faster and easier.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7141" y="1600200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NA,</a:t>
                      </a:r>
                      <a:r>
                        <a:rPr lang="en-US" sz="1200" baseline="0" dirty="0"/>
                        <a:t> NAN, and Infinity replaced with mean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 imputation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82089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841" y="2522475"/>
            <a:ext cx="3846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numeric value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Replace that value with the mean average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8731" y="2522475"/>
            <a:ext cx="435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Not applicable for categorical variables 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94" y="3539523"/>
            <a:ext cx="1485142" cy="2293719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5400000">
            <a:off x="2002221" y="4635063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79682" y="4099034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3936126" y="4598277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r="57600"/>
          <a:stretch/>
        </p:blipFill>
        <p:spPr>
          <a:xfrm>
            <a:off x="4905869" y="3673365"/>
            <a:ext cx="2094022" cy="2049517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5013434" y="4950372"/>
            <a:ext cx="1277007" cy="346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13186" y="500817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FDE1D736-F08E-C446-B47C-08BCAF7C636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61909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  <p:bldP spid="23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Missing Flags- 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716" y="1228728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Missing indicator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0386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6841" y="2238698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numeric value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Add a missing flag variable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9089" y="2233443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factor level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Add a missing flag variable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64" y="3936945"/>
            <a:ext cx="1506946" cy="19751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246" y="3910176"/>
            <a:ext cx="1964285" cy="1866767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5400000">
            <a:off x="2128348" y="4635063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05809" y="4099034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4062253" y="4598277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96970" y="515006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539763" y="4487915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512682" y="500817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505924" y="4361784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EB24DC2B-6F5B-4441-AF65-6B692EB5724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12562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 animBg="1"/>
      <p:bldP spid="22" grpId="0"/>
      <p:bldP spid="23" grpId="0" animBg="1"/>
      <p:bldP spid="26" grpId="0" animBg="1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 - </a:t>
            </a:r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716" y="1200155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Indicator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Dummy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4494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841" y="2207159"/>
            <a:ext cx="38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Not applicable for numeric values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09089" y="2201904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For each factor level, will create dummy variables.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039" y="3093653"/>
            <a:ext cx="2527182" cy="1825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66" y="2830075"/>
            <a:ext cx="1485142" cy="22937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Isosceles Triangle 22"/>
          <p:cNvSpPr/>
          <p:nvPr/>
        </p:nvSpPr>
        <p:spPr>
          <a:xfrm rot="5400000">
            <a:off x="2112579" y="3925616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00854" y="3389586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5" name="Isosceles Triangle 24"/>
          <p:cNvSpPr/>
          <p:nvPr/>
        </p:nvSpPr>
        <p:spPr>
          <a:xfrm rot="5400000">
            <a:off x="3652344" y="3904595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7BDF67-37A1-404B-9CDE-43E8DE42A07D}"/>
              </a:ext>
            </a:extLst>
          </p:cNvPr>
          <p:cNvSpPr/>
          <p:nvPr/>
        </p:nvSpPr>
        <p:spPr>
          <a:xfrm>
            <a:off x="5774397" y="3034555"/>
            <a:ext cx="1116169" cy="44717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FBBAD97-4D7C-5544-A085-F63C2233E0E0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CFB255-9DDF-19F8-7E93-8C51B5E66015}"/>
              </a:ext>
            </a:extLst>
          </p:cNvPr>
          <p:cNvSpPr/>
          <p:nvPr/>
        </p:nvSpPr>
        <p:spPr>
          <a:xfrm>
            <a:off x="1192066" y="4281510"/>
            <a:ext cx="514289" cy="9610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9643E7-76C7-AA87-D1AC-F3044D835B4C}"/>
              </a:ext>
            </a:extLst>
          </p:cNvPr>
          <p:cNvSpPr/>
          <p:nvPr/>
        </p:nvSpPr>
        <p:spPr>
          <a:xfrm>
            <a:off x="6540944" y="4074622"/>
            <a:ext cx="514289" cy="9610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2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 animBg="1"/>
      <p:bldP spid="24" grpId="0"/>
      <p:bldP spid="25" grpId="0" animBg="1"/>
      <p:bldP spid="6" grpId="0" animBg="1"/>
      <p:bldP spid="5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0B2-08F3-49C5-A308-8FFE3F7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Engineered CAT Variables Example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C96F04-31FB-4BD3-AB03-52519688B62F}"/>
              </a:ext>
            </a:extLst>
          </p:cNvPr>
          <p:cNvSpPr txBox="1"/>
          <p:nvPr/>
        </p:nvSpPr>
        <p:spPr>
          <a:xfrm>
            <a:off x="662473" y="5682897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Organize a Modeling Matrix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AFD3111-0707-4032-AF28-502B9E39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73" y="548401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1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075E59DA-02BA-45C7-9A23-36011154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3277" y="495780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2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D2D8712-DCBE-4647-A81D-43F88529C648}"/>
              </a:ext>
            </a:extLst>
          </p:cNvPr>
          <p:cNvSpPr>
            <a:spLocks/>
          </p:cNvSpPr>
          <p:nvPr/>
        </p:nvSpPr>
        <p:spPr bwMode="auto">
          <a:xfrm>
            <a:off x="552281" y="4355095"/>
            <a:ext cx="7864079" cy="1584833"/>
          </a:xfrm>
          <a:custGeom>
            <a:avLst/>
            <a:gdLst>
              <a:gd name="T0" fmla="*/ 0 w 5281"/>
              <a:gd name="T1" fmla="*/ 2147483647 h 1635"/>
              <a:gd name="T2" fmla="*/ 0 w 5281"/>
              <a:gd name="T3" fmla="*/ 2147483647 h 1635"/>
              <a:gd name="T4" fmla="*/ 2147483647 w 5281"/>
              <a:gd name="T5" fmla="*/ 2147483647 h 1635"/>
              <a:gd name="T6" fmla="*/ 2147483647 w 5281"/>
              <a:gd name="T7" fmla="*/ 2147483647 h 1635"/>
              <a:gd name="T8" fmla="*/ 2147483647 w 5281"/>
              <a:gd name="T9" fmla="*/ 2147483647 h 1635"/>
              <a:gd name="T10" fmla="*/ 2147483647 w 5281"/>
              <a:gd name="T11" fmla="*/ 0 h 1635"/>
              <a:gd name="T12" fmla="*/ 2147483647 w 5281"/>
              <a:gd name="T13" fmla="*/ 0 h 16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1"/>
              <a:gd name="T22" fmla="*/ 0 h 1635"/>
              <a:gd name="T23" fmla="*/ 5281 w 5281"/>
              <a:gd name="T24" fmla="*/ 1635 h 16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1" h="1635">
                <a:moveTo>
                  <a:pt x="0" y="1634"/>
                </a:moveTo>
                <a:lnTo>
                  <a:pt x="0" y="1089"/>
                </a:lnTo>
                <a:lnTo>
                  <a:pt x="1760" y="1089"/>
                </a:lnTo>
                <a:lnTo>
                  <a:pt x="1760" y="544"/>
                </a:lnTo>
                <a:lnTo>
                  <a:pt x="3520" y="544"/>
                </a:lnTo>
                <a:lnTo>
                  <a:pt x="3520" y="0"/>
                </a:lnTo>
                <a:lnTo>
                  <a:pt x="5280" y="0"/>
                </a:lnTo>
              </a:path>
            </a:pathLst>
          </a:custGeom>
          <a:noFill/>
          <a:ln w="952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685800">
              <a:defRPr/>
            </a:pPr>
            <a:endParaRPr lang="en-US" sz="1350" kern="0" dirty="0">
              <a:solidFill>
                <a:prstClr val="black"/>
              </a:solidFill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1A07897B-57C8-4C39-AADB-282A2441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987" y="4417124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3*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10A04-B818-4A76-B304-B20DAA4838F5}"/>
              </a:ext>
            </a:extLst>
          </p:cNvPr>
          <p:cNvSpPr txBox="1"/>
          <p:nvPr/>
        </p:nvSpPr>
        <p:spPr>
          <a:xfrm>
            <a:off x="3283277" y="5152370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Design Treatment” - </a:t>
            </a:r>
            <a:r>
              <a:rPr lang="en-US" sz="825" kern="0" dirty="0">
                <a:solidFill>
                  <a:srgbClr val="313131"/>
                </a:solidFill>
              </a:rPr>
              <a:t>Categorical or Numeric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53F06-0C36-4048-B4A3-797AF8508B35}"/>
              </a:ext>
            </a:extLst>
          </p:cNvPr>
          <p:cNvSpPr txBox="1"/>
          <p:nvPr/>
        </p:nvSpPr>
        <p:spPr>
          <a:xfrm>
            <a:off x="5910987" y="4609105"/>
            <a:ext cx="2486025" cy="3180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Prepare</a:t>
            </a:r>
            <a:r>
              <a:rPr lang="en-US" sz="825" kern="0" dirty="0">
                <a:solidFill>
                  <a:srgbClr val="313131"/>
                </a:solidFill>
              </a:rPr>
              <a:t>” Data into a treated Modeling Matrix</a:t>
            </a:r>
          </a:p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*</a:t>
            </a:r>
            <a:r>
              <a:rPr lang="en-US" sz="825" i="1" kern="0" dirty="0">
                <a:solidFill>
                  <a:srgbClr val="313131"/>
                </a:solidFill>
              </a:rPr>
              <a:t>abridged data shown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C62C4-9824-47F1-AF75-E91D86E4DA56}"/>
              </a:ext>
            </a:extLst>
          </p:cNvPr>
          <p:cNvSpPr/>
          <p:nvPr/>
        </p:nvSpPr>
        <p:spPr>
          <a:xfrm>
            <a:off x="3258691" y="5312601"/>
            <a:ext cx="248167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designTreatmentsN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545A3-BF92-493C-BBD2-A216529F9E73}"/>
              </a:ext>
            </a:extLst>
          </p:cNvPr>
          <p:cNvSpPr txBox="1"/>
          <p:nvPr/>
        </p:nvSpPr>
        <p:spPr>
          <a:xfrm>
            <a:off x="3207859" y="2768081"/>
            <a:ext cx="2473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>
                <a:solidFill>
                  <a:schemeClr val="tx2"/>
                </a:solidFill>
              </a:rPr>
              <a:t>CatN</a:t>
            </a:r>
            <a:r>
              <a:rPr lang="en-US" sz="1050" b="1" u="sng" dirty="0">
                <a:solidFill>
                  <a:schemeClr val="tx2"/>
                </a:solidFill>
              </a:rPr>
              <a:t> (Numeric):</a:t>
            </a:r>
            <a:endParaRPr lang="en-US" sz="105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X equals A &amp; Y equals 1: (1/3) minus</a:t>
            </a:r>
          </a:p>
          <a:p>
            <a:r>
              <a:rPr lang="en-US" sz="1200" dirty="0">
                <a:solidFill>
                  <a:schemeClr val="tx2"/>
                </a:solidFill>
              </a:rPr>
              <a:t>Overall Y value  equals 1: (3/7)</a:t>
            </a:r>
          </a:p>
          <a:p>
            <a:r>
              <a:rPr lang="en-US" sz="1200" dirty="0">
                <a:solidFill>
                  <a:schemeClr val="tx2"/>
                </a:solidFill>
              </a:rPr>
              <a:t> = -0.0952381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9EF8BC-0250-44E9-8485-F44DB9433511}"/>
              </a:ext>
            </a:extLst>
          </p:cNvPr>
          <p:cNvSpPr txBox="1"/>
          <p:nvPr/>
        </p:nvSpPr>
        <p:spPr>
          <a:xfrm>
            <a:off x="3207859" y="4329541"/>
            <a:ext cx="2476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tx2"/>
                </a:solidFill>
              </a:rPr>
              <a:t>Cat P (Prevalence):</a:t>
            </a:r>
          </a:p>
          <a:p>
            <a:r>
              <a:rPr lang="en-US" sz="1200" dirty="0">
                <a:solidFill>
                  <a:schemeClr val="tx2"/>
                </a:solidFill>
              </a:rPr>
              <a:t>Level C Occurred (2/7) = 0.2857143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EDB49D-2D6F-4473-803A-978A5CA28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32" y="3866372"/>
            <a:ext cx="589276" cy="148546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E6702-63DA-4D08-A414-CB47F2557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081" y="3121394"/>
            <a:ext cx="2332247" cy="107938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8D278A3-EA31-48A7-96CA-F4A59A27D8E1}"/>
              </a:ext>
            </a:extLst>
          </p:cNvPr>
          <p:cNvSpPr txBox="1"/>
          <p:nvPr/>
        </p:nvSpPr>
        <p:spPr>
          <a:xfrm>
            <a:off x="3207859" y="3710393"/>
            <a:ext cx="225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>
                <a:solidFill>
                  <a:schemeClr val="tx2"/>
                </a:solidFill>
              </a:rPr>
              <a:t>CatD</a:t>
            </a:r>
            <a:r>
              <a:rPr lang="en-US" sz="1200" b="1" u="sng" dirty="0">
                <a:solidFill>
                  <a:schemeClr val="tx2"/>
                </a:solidFill>
              </a:rPr>
              <a:t> (Deviation):</a:t>
            </a:r>
          </a:p>
          <a:p>
            <a:r>
              <a:rPr lang="en-US" sz="1200" dirty="0">
                <a:solidFill>
                  <a:schemeClr val="tx2"/>
                </a:solidFill>
              </a:rPr>
              <a:t>Level B </a:t>
            </a:r>
            <a:r>
              <a:rPr lang="en-US" sz="1200" dirty="0" err="1">
                <a:solidFill>
                  <a:schemeClr val="tx2"/>
                </a:solidFill>
              </a:rPr>
              <a:t>sd</a:t>
            </a:r>
            <a:r>
              <a:rPr lang="en-US" sz="1200" dirty="0">
                <a:solidFill>
                  <a:schemeClr val="tx2"/>
                </a:solidFill>
              </a:rPr>
              <a:t>(c(0,1)) = 0.7071068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0F8E62-EE23-4EC7-9C98-A12F196BC122}"/>
              </a:ext>
            </a:extLst>
          </p:cNvPr>
          <p:cNvSpPr txBox="1"/>
          <p:nvPr/>
        </p:nvSpPr>
        <p:spPr>
          <a:xfrm>
            <a:off x="3359227" y="2187406"/>
            <a:ext cx="225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/>
                </a:solidFill>
              </a:rPr>
              <a:t>Simple Calculations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3F374-36CB-4C22-8880-1C05A72B51A6}"/>
              </a:ext>
            </a:extLst>
          </p:cNvPr>
          <p:cNvSpPr/>
          <p:nvPr/>
        </p:nvSpPr>
        <p:spPr>
          <a:xfrm>
            <a:off x="3148498" y="2187406"/>
            <a:ext cx="2591865" cy="2603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3BD28E5E-FADE-CE46-8F7E-B70DA51B06DD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F0269D-8062-CB00-5584-7824CCFC59E9}"/>
              </a:ext>
            </a:extLst>
          </p:cNvPr>
          <p:cNvSpPr/>
          <p:nvPr/>
        </p:nvSpPr>
        <p:spPr>
          <a:xfrm>
            <a:off x="3276669" y="5785340"/>
            <a:ext cx="2652154" cy="2308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designTreatmentsC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2C772D-2B41-52B5-8BAF-2A9581EDA190}"/>
              </a:ext>
            </a:extLst>
          </p:cNvPr>
          <p:cNvSpPr/>
          <p:nvPr/>
        </p:nvSpPr>
        <p:spPr>
          <a:xfrm>
            <a:off x="3131370" y="3290191"/>
            <a:ext cx="1204906" cy="31104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4889FF-3F9B-AE6B-E34E-0AEB640673E4}"/>
              </a:ext>
            </a:extLst>
          </p:cNvPr>
          <p:cNvSpPr/>
          <p:nvPr/>
        </p:nvSpPr>
        <p:spPr>
          <a:xfrm>
            <a:off x="6781800" y="3136889"/>
            <a:ext cx="915086" cy="29211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B785DB-335B-218F-ACB4-CE3A32F679E4}"/>
              </a:ext>
            </a:extLst>
          </p:cNvPr>
          <p:cNvSpPr/>
          <p:nvPr/>
        </p:nvSpPr>
        <p:spPr>
          <a:xfrm>
            <a:off x="7513320" y="3914129"/>
            <a:ext cx="915086" cy="29211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FCCEE5-45E1-B67C-9460-097BAB54409C}"/>
              </a:ext>
            </a:extLst>
          </p:cNvPr>
          <p:cNvSpPr/>
          <p:nvPr/>
        </p:nvSpPr>
        <p:spPr>
          <a:xfrm>
            <a:off x="6004560" y="3929369"/>
            <a:ext cx="915086" cy="29211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E6A42B-D452-C756-AE76-CF093ACD6529}"/>
              </a:ext>
            </a:extLst>
          </p:cNvPr>
          <p:cNvSpPr/>
          <p:nvPr/>
        </p:nvSpPr>
        <p:spPr>
          <a:xfrm>
            <a:off x="4213410" y="3854071"/>
            <a:ext cx="1204906" cy="31104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8613F4C-A710-B2E9-C5A1-C1A83886A87E}"/>
              </a:ext>
            </a:extLst>
          </p:cNvPr>
          <p:cNvSpPr/>
          <p:nvPr/>
        </p:nvSpPr>
        <p:spPr>
          <a:xfrm>
            <a:off x="4518210" y="4463671"/>
            <a:ext cx="1204906" cy="31104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7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9" grpId="0"/>
      <p:bldP spid="50" grpId="0"/>
      <p:bldP spid="5" grpId="0" animBg="1"/>
      <p:bldP spid="6" grpId="0" animBg="1"/>
      <p:bldP spid="8" grpId="0" animBg="1"/>
      <p:bldP spid="9" grpId="0" animBg="1"/>
      <p:bldP spid="19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Non-Informative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716" y="1243016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Constant/Near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Suppress</a:t>
                      </a:r>
                      <a:r>
                        <a:rPr lang="en-US" sz="1200" baseline="0" dirty="0"/>
                        <a:t> uninformative variables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644530"/>
                  </a:ext>
                </a:extLst>
              </a:tr>
            </a:tbl>
          </a:graphicData>
        </a:graphic>
      </p:graphicFrame>
      <p:sp>
        <p:nvSpPr>
          <p:cNvPr id="7" name="Isosceles Triangle 6"/>
          <p:cNvSpPr/>
          <p:nvPr/>
        </p:nvSpPr>
        <p:spPr>
          <a:xfrm rot="5400000">
            <a:off x="1072052" y="3812956"/>
            <a:ext cx="1994335" cy="2601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8699" y="3619856"/>
            <a:ext cx="217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In this fake example, since z contains a constant value an algorithm can’t learn from it.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65" y="2793781"/>
            <a:ext cx="1379088" cy="2298481"/>
          </a:xfrm>
          <a:prstGeom prst="rect">
            <a:avLst/>
          </a:prstGeom>
        </p:spPr>
      </p:pic>
      <p:sp>
        <p:nvSpPr>
          <p:cNvPr id="10" name="Isosceles Triangle 9"/>
          <p:cNvSpPr/>
          <p:nvPr/>
        </p:nvSpPr>
        <p:spPr>
          <a:xfrm rot="5400000">
            <a:off x="3352797" y="3812956"/>
            <a:ext cx="1994335" cy="2601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940" y="3413398"/>
            <a:ext cx="4075794" cy="105924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98124" y="3011214"/>
            <a:ext cx="3815255" cy="2680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Z is automatically dropped.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935AAF42-A5BB-124B-9B2D-1E698B9CD1B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1536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Feature </a:t>
            </a:r>
            <a:r>
              <a:rPr lang="en-US" b="1" u="sng" dirty="0"/>
              <a:t>Enrichment</a:t>
            </a:r>
            <a:r>
              <a:rPr lang="en-US" dirty="0"/>
              <a:t> Effective?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𝑅𝑒𝑠𝑢𝑙𝑡𝑠</m:t>
                          </m:r>
                        </m:e>
                      </m:d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𝐴𝑙𝑔𝑜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𝑃𝑎𝑟𝑎𝑚𝑒𝑡𝑒𝑟𝑠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𝑝𝑟𝑜𝑣𝑖𝑑𝑒𝑑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9100" y="3509665"/>
            <a:ext cx="8305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flexibility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models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Betters features means </a:t>
            </a:r>
            <a:r>
              <a:rPr lang="en-US" b="1" dirty="0">
                <a:solidFill>
                  <a:prstClr val="black"/>
                </a:solidFill>
              </a:rPr>
              <a:t>simpler models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parameters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better results.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“</a:t>
            </a:r>
            <a:r>
              <a:rPr lang="en-US" sz="1400" i="1" dirty="0">
                <a:solidFill>
                  <a:prstClr val="black"/>
                </a:solidFill>
              </a:rPr>
              <a:t>The algorithms we used are very standard for </a:t>
            </a:r>
            <a:r>
              <a:rPr lang="en-US" sz="1400" i="1" dirty="0" err="1">
                <a:solidFill>
                  <a:prstClr val="black"/>
                </a:solidFill>
              </a:rPr>
              <a:t>Kagglers</a:t>
            </a:r>
            <a:r>
              <a:rPr lang="en-US" sz="1400" i="1" dirty="0">
                <a:solidFill>
                  <a:prstClr val="black"/>
                </a:solidFill>
              </a:rPr>
              <a:t>. We spent most of our efforts in feature engineering.” Xavier </a:t>
            </a:r>
            <a:r>
              <a:rPr lang="en-US" sz="1400" i="1" dirty="0" err="1">
                <a:solidFill>
                  <a:prstClr val="black"/>
                </a:solidFill>
              </a:rPr>
              <a:t>Conort</a:t>
            </a:r>
            <a:r>
              <a:rPr lang="en-US" sz="1400" i="1" dirty="0">
                <a:solidFill>
                  <a:prstClr val="black"/>
                </a:solidFill>
              </a:rPr>
              <a:t> describing his winning “Flight Quest” submission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</a:rPr>
              <a:t>Way to differentiate &amp; squeeze out more accuracy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2766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861B9ADA-366A-C94B-ABA9-C65E4E37BDB9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17315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 dirty="0"/>
              <a:t>Data Enrichment aids Model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606" y="1277007"/>
            <a:ext cx="8387255" cy="804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Feature Enrichment is the act of adding new information to your dataset.  You are enriching your existing data, often with public or 3</a:t>
            </a:r>
            <a:r>
              <a:rPr lang="en-US" baseline="30000" dirty="0">
                <a:solidFill>
                  <a:prstClr val="white"/>
                </a:solidFill>
              </a:rPr>
              <a:t>rd</a:t>
            </a:r>
            <a:r>
              <a:rPr lang="en-US" dirty="0">
                <a:solidFill>
                  <a:prstClr val="white"/>
                </a:solidFill>
              </a:rPr>
              <a:t> party data.  </a:t>
            </a:r>
          </a:p>
        </p:txBody>
      </p:sp>
      <p:sp>
        <p:nvSpPr>
          <p:cNvPr id="7" name="Rectangle 6"/>
          <p:cNvSpPr/>
          <p:nvPr/>
        </p:nvSpPr>
        <p:spPr>
          <a:xfrm>
            <a:off x="357350" y="5565228"/>
            <a:ext cx="8387255" cy="609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There are limits to what an organization has internally for data.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 Companies exist solely to enrich data sources. </a:t>
            </a:r>
          </a:p>
        </p:txBody>
      </p:sp>
      <p:sp>
        <p:nvSpPr>
          <p:cNvPr id="13" name="Freeform 12"/>
          <p:cNvSpPr/>
          <p:nvPr/>
        </p:nvSpPr>
        <p:spPr>
          <a:xfrm>
            <a:off x="4001069" y="3124173"/>
            <a:ext cx="311624" cy="1055483"/>
          </a:xfrm>
          <a:custGeom>
            <a:avLst/>
            <a:gdLst>
              <a:gd name="connsiteX0" fmla="*/ 148212 w 311624"/>
              <a:gd name="connsiteY0" fmla="*/ 0 h 1055483"/>
              <a:gd name="connsiteX1" fmla="*/ 193848 w 311624"/>
              <a:gd name="connsiteY1" fmla="*/ 75121 h 1055483"/>
              <a:gd name="connsiteX2" fmla="*/ 311624 w 311624"/>
              <a:gd name="connsiteY2" fmla="*/ 540252 h 1055483"/>
              <a:gd name="connsiteX3" fmla="*/ 193848 w 311624"/>
              <a:gd name="connsiteY3" fmla="*/ 1005383 h 1055483"/>
              <a:gd name="connsiteX4" fmla="*/ 163412 w 311624"/>
              <a:gd name="connsiteY4" fmla="*/ 1055483 h 1055483"/>
              <a:gd name="connsiteX5" fmla="*/ 117776 w 311624"/>
              <a:gd name="connsiteY5" fmla="*/ 980362 h 1055483"/>
              <a:gd name="connsiteX6" fmla="*/ 0 w 311624"/>
              <a:gd name="connsiteY6" fmla="*/ 515231 h 1055483"/>
              <a:gd name="connsiteX7" fmla="*/ 117776 w 311624"/>
              <a:gd name="connsiteY7" fmla="*/ 50100 h 1055483"/>
              <a:gd name="connsiteX8" fmla="*/ 148212 w 311624"/>
              <a:gd name="connsiteY8" fmla="*/ 0 h 1055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624" h="1055483">
                <a:moveTo>
                  <a:pt x="148212" y="0"/>
                </a:moveTo>
                <a:lnTo>
                  <a:pt x="193848" y="75121"/>
                </a:lnTo>
                <a:cubicBezTo>
                  <a:pt x="268960" y="213387"/>
                  <a:pt x="311624" y="371837"/>
                  <a:pt x="311624" y="540252"/>
                </a:cubicBezTo>
                <a:cubicBezTo>
                  <a:pt x="311624" y="708667"/>
                  <a:pt x="268960" y="867117"/>
                  <a:pt x="193848" y="1005383"/>
                </a:cubicBezTo>
                <a:lnTo>
                  <a:pt x="163412" y="1055483"/>
                </a:lnTo>
                <a:lnTo>
                  <a:pt x="117776" y="980362"/>
                </a:lnTo>
                <a:cubicBezTo>
                  <a:pt x="42665" y="842096"/>
                  <a:pt x="0" y="683646"/>
                  <a:pt x="0" y="515231"/>
                </a:cubicBezTo>
                <a:cubicBezTo>
                  <a:pt x="0" y="346816"/>
                  <a:pt x="42665" y="188366"/>
                  <a:pt x="117776" y="50100"/>
                </a:cubicBezTo>
                <a:lnTo>
                  <a:pt x="148212" y="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149281" y="2663588"/>
            <a:ext cx="1803418" cy="1951630"/>
          </a:xfrm>
          <a:custGeom>
            <a:avLst/>
            <a:gdLst>
              <a:gd name="connsiteX0" fmla="*/ 827603 w 1803418"/>
              <a:gd name="connsiteY0" fmla="*/ 0 h 1951630"/>
              <a:gd name="connsiteX1" fmla="*/ 1803418 w 1803418"/>
              <a:gd name="connsiteY1" fmla="*/ 975815 h 1951630"/>
              <a:gd name="connsiteX2" fmla="*/ 827603 w 1803418"/>
              <a:gd name="connsiteY2" fmla="*/ 1951630 h 1951630"/>
              <a:gd name="connsiteX3" fmla="*/ 18442 w 1803418"/>
              <a:gd name="connsiteY3" fmla="*/ 1521403 h 1951630"/>
              <a:gd name="connsiteX4" fmla="*/ 15200 w 1803418"/>
              <a:gd name="connsiteY4" fmla="*/ 1516067 h 1951630"/>
              <a:gd name="connsiteX5" fmla="*/ 45636 w 1803418"/>
              <a:gd name="connsiteY5" fmla="*/ 1465967 h 1951630"/>
              <a:gd name="connsiteX6" fmla="*/ 163412 w 1803418"/>
              <a:gd name="connsiteY6" fmla="*/ 1000836 h 1951630"/>
              <a:gd name="connsiteX7" fmla="*/ 45636 w 1803418"/>
              <a:gd name="connsiteY7" fmla="*/ 535705 h 1951630"/>
              <a:gd name="connsiteX8" fmla="*/ 0 w 1803418"/>
              <a:gd name="connsiteY8" fmla="*/ 460584 h 1951630"/>
              <a:gd name="connsiteX9" fmla="*/ 18442 w 1803418"/>
              <a:gd name="connsiteY9" fmla="*/ 430227 h 1951630"/>
              <a:gd name="connsiteX10" fmla="*/ 827603 w 1803418"/>
              <a:gd name="connsiteY10" fmla="*/ 0 h 195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3418" h="1951630">
                <a:moveTo>
                  <a:pt x="827603" y="0"/>
                </a:moveTo>
                <a:cubicBezTo>
                  <a:pt x="1366531" y="0"/>
                  <a:pt x="1803418" y="436887"/>
                  <a:pt x="1803418" y="975815"/>
                </a:cubicBezTo>
                <a:cubicBezTo>
                  <a:pt x="1803418" y="1514743"/>
                  <a:pt x="1366531" y="1951630"/>
                  <a:pt x="827603" y="1951630"/>
                </a:cubicBezTo>
                <a:cubicBezTo>
                  <a:pt x="490773" y="1951630"/>
                  <a:pt x="193803" y="1780971"/>
                  <a:pt x="18442" y="1521403"/>
                </a:cubicBezTo>
                <a:lnTo>
                  <a:pt x="15200" y="1516067"/>
                </a:lnTo>
                <a:lnTo>
                  <a:pt x="45636" y="1465967"/>
                </a:lnTo>
                <a:cubicBezTo>
                  <a:pt x="120748" y="1327701"/>
                  <a:pt x="163412" y="1169251"/>
                  <a:pt x="163412" y="1000836"/>
                </a:cubicBezTo>
                <a:cubicBezTo>
                  <a:pt x="163412" y="832421"/>
                  <a:pt x="120748" y="673971"/>
                  <a:pt x="45636" y="535705"/>
                </a:cubicBezTo>
                <a:lnTo>
                  <a:pt x="0" y="460584"/>
                </a:lnTo>
                <a:lnTo>
                  <a:pt x="18442" y="430227"/>
                </a:lnTo>
                <a:cubicBezTo>
                  <a:pt x="193803" y="170659"/>
                  <a:pt x="490773" y="0"/>
                  <a:pt x="827603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New Data</a:t>
            </a:r>
          </a:p>
        </p:txBody>
      </p:sp>
      <p:sp>
        <p:nvSpPr>
          <p:cNvPr id="11" name="Freeform 10"/>
          <p:cNvSpPr/>
          <p:nvPr/>
        </p:nvSpPr>
        <p:spPr>
          <a:xfrm>
            <a:off x="2361063" y="2688609"/>
            <a:ext cx="1803418" cy="1951630"/>
          </a:xfrm>
          <a:custGeom>
            <a:avLst/>
            <a:gdLst>
              <a:gd name="connsiteX0" fmla="*/ 975815 w 1803418"/>
              <a:gd name="connsiteY0" fmla="*/ 0 h 1951630"/>
              <a:gd name="connsiteX1" fmla="*/ 1784976 w 1803418"/>
              <a:gd name="connsiteY1" fmla="*/ 430227 h 1951630"/>
              <a:gd name="connsiteX2" fmla="*/ 1788218 w 1803418"/>
              <a:gd name="connsiteY2" fmla="*/ 435563 h 1951630"/>
              <a:gd name="connsiteX3" fmla="*/ 1757782 w 1803418"/>
              <a:gd name="connsiteY3" fmla="*/ 485663 h 1951630"/>
              <a:gd name="connsiteX4" fmla="*/ 1640006 w 1803418"/>
              <a:gd name="connsiteY4" fmla="*/ 950794 h 1951630"/>
              <a:gd name="connsiteX5" fmla="*/ 1757782 w 1803418"/>
              <a:gd name="connsiteY5" fmla="*/ 1415925 h 1951630"/>
              <a:gd name="connsiteX6" fmla="*/ 1803418 w 1803418"/>
              <a:gd name="connsiteY6" fmla="*/ 1491046 h 1951630"/>
              <a:gd name="connsiteX7" fmla="*/ 1784976 w 1803418"/>
              <a:gd name="connsiteY7" fmla="*/ 1521403 h 1951630"/>
              <a:gd name="connsiteX8" fmla="*/ 975815 w 1803418"/>
              <a:gd name="connsiteY8" fmla="*/ 1951630 h 1951630"/>
              <a:gd name="connsiteX9" fmla="*/ 0 w 1803418"/>
              <a:gd name="connsiteY9" fmla="*/ 975815 h 1951630"/>
              <a:gd name="connsiteX10" fmla="*/ 975815 w 1803418"/>
              <a:gd name="connsiteY10" fmla="*/ 0 h 195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3418" h="1951630">
                <a:moveTo>
                  <a:pt x="975815" y="0"/>
                </a:moveTo>
                <a:cubicBezTo>
                  <a:pt x="1312645" y="0"/>
                  <a:pt x="1609615" y="170659"/>
                  <a:pt x="1784976" y="430227"/>
                </a:cubicBezTo>
                <a:lnTo>
                  <a:pt x="1788218" y="435563"/>
                </a:lnTo>
                <a:lnTo>
                  <a:pt x="1757782" y="485663"/>
                </a:lnTo>
                <a:cubicBezTo>
                  <a:pt x="1682671" y="623929"/>
                  <a:pt x="1640006" y="782379"/>
                  <a:pt x="1640006" y="950794"/>
                </a:cubicBezTo>
                <a:cubicBezTo>
                  <a:pt x="1640006" y="1119209"/>
                  <a:pt x="1682671" y="1277659"/>
                  <a:pt x="1757782" y="1415925"/>
                </a:cubicBezTo>
                <a:lnTo>
                  <a:pt x="1803418" y="1491046"/>
                </a:lnTo>
                <a:lnTo>
                  <a:pt x="1784976" y="1521403"/>
                </a:lnTo>
                <a:cubicBezTo>
                  <a:pt x="1609615" y="1780971"/>
                  <a:pt x="1312645" y="1951630"/>
                  <a:pt x="975815" y="1951630"/>
                </a:cubicBezTo>
                <a:cubicBezTo>
                  <a:pt x="436887" y="1951630"/>
                  <a:pt x="0" y="1514743"/>
                  <a:pt x="0" y="975815"/>
                </a:cubicBezTo>
                <a:cubicBezTo>
                  <a:pt x="0" y="436887"/>
                  <a:pt x="436887" y="0"/>
                  <a:pt x="975815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Existing Data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C6046846-8544-5D48-864D-2AF66EB22C1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186271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Data Enrichment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s://s3.amazonaws.com/cbi-research-portal-uploads/2018/06/07131832/demographics-vs-psychographics-06.07.2018-1021x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90" y="1370345"/>
            <a:ext cx="364688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97213" y="5943628"/>
            <a:ext cx="38467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prstClr val="black"/>
                </a:solidFill>
              </a:rPr>
              <a:t>https://www.cbinsights.com/research/what-is-psychographics/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423" y="2321982"/>
            <a:ext cx="2405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An organization may collect some information about employees during interactions.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52724" y="2183483"/>
            <a:ext cx="24055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They could buy data about employees to have a more complete picture.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13AF6996-8F53-6E42-BB46-170AA22B30B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366564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r>
              <a:rPr lang="en-US" dirty="0"/>
              <a:t>Modeling with Feature Enrichment is Widespread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698" y="5565228"/>
            <a:ext cx="8744605" cy="609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Most consumers are not aware the type and amount of data that is available about them.</a:t>
            </a:r>
          </a:p>
        </p:txBody>
      </p:sp>
      <p:pic>
        <p:nvPicPr>
          <p:cNvPr id="2050" name="Picture 2" descr="Image result for cambridge analytic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31" y="1449554"/>
            <a:ext cx="1662162" cy="159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28737" y="1892968"/>
            <a:ext cx="567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Used social media information of individual and friends to model voting tendencies</a:t>
            </a:r>
          </a:p>
        </p:txBody>
      </p:sp>
      <p:pic>
        <p:nvPicPr>
          <p:cNvPr id="2052" name="Picture 4" descr="Image result for evariant 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12" y="3867985"/>
            <a:ext cx="2743200" cy="78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328737" y="3954378"/>
            <a:ext cx="567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Uses 3</a:t>
            </a:r>
            <a:r>
              <a:rPr lang="en-US" baseline="30000" dirty="0">
                <a:solidFill>
                  <a:prstClr val="black"/>
                </a:solidFill>
              </a:rPr>
              <a:t>rd</a:t>
            </a:r>
            <a:r>
              <a:rPr lang="en-US" dirty="0">
                <a:solidFill>
                  <a:prstClr val="black"/>
                </a:solidFill>
              </a:rPr>
              <a:t> party data to predict if a household member has diabetes for marketing.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70021" y="3433011"/>
            <a:ext cx="755583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5FB29C94-8F78-354E-8970-573C23894485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84212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D362E-B73D-3548-85E3-51038AA6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A32C29-CF60-CD49-B31E-17B36A41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59427-D75F-0647-985C-3F078018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DAC2D-563A-694E-A609-E45C65463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pic>
        <p:nvPicPr>
          <p:cNvPr id="1026" name="Picture 2" descr="L2 Political">
            <a:extLst>
              <a:ext uri="{FF2B5EF4-FFF2-40B4-BE49-F238E27FC236}">
                <a16:creationId xmlns:a16="http://schemas.microsoft.com/office/drawing/2014/main" id="{E63EE376-6EEC-364F-B523-0C67C0BB3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65" y="1362543"/>
            <a:ext cx="2488887" cy="77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5C27A5-0CC7-0F4D-A60B-6B48521ACCC5}"/>
              </a:ext>
            </a:extLst>
          </p:cNvPr>
          <p:cNvSpPr txBox="1"/>
          <p:nvPr/>
        </p:nvSpPr>
        <p:spPr>
          <a:xfrm>
            <a:off x="4295020" y="1274164"/>
            <a:ext cx="4669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26000 households in 1 Congressional District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550+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$2500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EB3B7E-BB99-4446-A731-ABF3D259E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12" y="3297832"/>
            <a:ext cx="3541475" cy="2732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4C68B6-961C-E948-952B-0B1CA0B5B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502" y="3151261"/>
            <a:ext cx="3792929" cy="29263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9CCDF7-FA6B-6F4B-87EB-3A7B81AA8514}"/>
              </a:ext>
            </a:extLst>
          </p:cNvPr>
          <p:cNvSpPr txBox="1"/>
          <p:nvPr/>
        </p:nvSpPr>
        <p:spPr>
          <a:xfrm>
            <a:off x="2038662" y="2788171"/>
            <a:ext cx="467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Dynamic Map with any fields==10 lines of code!</a:t>
            </a:r>
          </a:p>
        </p:txBody>
      </p:sp>
    </p:spTree>
    <p:extLst>
      <p:ext uri="{BB962C8B-B14F-4D97-AF65-F5344CB8AC3E}">
        <p14:creationId xmlns:p14="http://schemas.microsoft.com/office/powerpoint/2010/main" val="56595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3/12/23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84323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610D5220-7462-40A6-A85B-0CE3AB34BD11}"/>
              </a:ext>
            </a:extLst>
          </p:cNvPr>
          <p:cNvSpPr/>
          <p:nvPr/>
        </p:nvSpPr>
        <p:spPr>
          <a:xfrm rot="5400000">
            <a:off x="4683052" y="-277801"/>
            <a:ext cx="565550" cy="56765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077500"/>
            <a:ext cx="8672850" cy="86177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Informative features are usually independent &amp; do not lend information to other rows (auto-correlation).  Can be called informative columns, independent variables, or features.  </a:t>
            </a:r>
          </a:p>
          <a:p>
            <a:r>
              <a:rPr lang="en-US" sz="1400" i="1" dirty="0"/>
              <a:t>Remember in a DF, these can be mixed with decimals, integers, factors, strings, T/F.</a:t>
            </a:r>
            <a:endParaRPr lang="en-US" i="1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06216A86-82EE-2148-9EC7-68D384679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61678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Donor Bureau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05" y="1385862"/>
            <a:ext cx="8146998" cy="4005945"/>
          </a:xfrm>
          <a:prstGeom prst="rect">
            <a:avLst/>
          </a:prstGeom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C4F0970-CB0E-B549-A2CC-7B8CF4ADCE19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74041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prstClr val="black"/>
                </a:solidFill>
              </a:rPr>
              <a:t>Founded in 2011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DonorBureau spun out of a direct mail agency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r>
              <a:rPr lang="en-US" sz="2400">
                <a:solidFill>
                  <a:prstClr val="black"/>
                </a:solidFill>
              </a:rPr>
              <a:t>Works with non-profits to optimize their direct mail fundraising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r>
              <a:rPr lang="en-US" sz="2400">
                <a:solidFill>
                  <a:prstClr val="black"/>
                </a:solidFill>
              </a:rPr>
              <a:t>Data Stats: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900M past mail transactions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140M past donations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40M individuals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454B07D-CCEA-5E44-87B4-7602DA3E535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37028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prstClr val="black"/>
                </a:solidFill>
              </a:rPr>
              <a:t>Two modeling problems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What acquisition targets should NOT get mail?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What donor cultivation targets should get mail?</a:t>
            </a:r>
          </a:p>
          <a:p>
            <a:r>
              <a:rPr lang="en-US" sz="2400">
                <a:solidFill>
                  <a:prstClr val="black"/>
                </a:solidFill>
              </a:rPr>
              <a:t>Acquisition modeling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Drop bottom 20% of list to be mailed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Goal is to have the top 80% gross twice as much as the bottom 20%</a:t>
            </a:r>
          </a:p>
          <a:p>
            <a:r>
              <a:rPr lang="en-US" sz="2400">
                <a:solidFill>
                  <a:prstClr val="black"/>
                </a:solidFill>
              </a:rPr>
              <a:t>Cultivation modeling: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Add names to the monthly 10k piece cultivation mailings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Find 2k additional names per month to mail from a 40k donor file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D9485AC-DE96-4A4E-8FDC-CCCD654376AF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58361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374" y="974092"/>
            <a:ext cx="6073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Open </a:t>
            </a:r>
            <a:r>
              <a:rPr lang="en-US" sz="2800" b="1" dirty="0" err="1">
                <a:solidFill>
                  <a:prstClr val="black"/>
                </a:solidFill>
              </a:rPr>
              <a:t>A_DataPreProcessingEngineering</a:t>
            </a:r>
            <a:r>
              <a:rPr lang="en-US" sz="2800" b="1" dirty="0">
                <a:solidFill>
                  <a:prstClr val="black"/>
                </a:solidFill>
              </a:rPr>
              <a:t>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1857" y="1429162"/>
          <a:ext cx="3874115" cy="483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rowID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Appended</a:t>
                      </a:r>
                      <a:r>
                        <a:rPr lang="en-US" baseline="0" dirty="0"/>
                        <a:t> Row ID - </a:t>
                      </a:r>
                      <a:r>
                        <a:rPr lang="en-US" baseline="0" dirty="0" err="1"/>
                        <a:t>noninformative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uniqueID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Identifier – </a:t>
                      </a:r>
                      <a:r>
                        <a:rPr lang="en-US" dirty="0" err="1"/>
                        <a:t>noninformative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 group to anonymize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Y/N if they own a </a:t>
                      </a:r>
                      <a:r>
                        <a:rPr lang="en-US" dirty="0" err="1"/>
                        <a:t>hom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NUMCHLD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children in 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Household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M/F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Wealth rating uses median family income and population statistics from each area to index relative wealth within each state. The segments are denoted 0-9, with 9 being the highest wealth group and zero being the lowest. Each rating has a different meaning within each state.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77864" y="1454916"/>
          <a:ext cx="4855777" cy="4611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4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253">
                <a:tc>
                  <a:txBody>
                    <a:bodyPr/>
                    <a:lstStyle/>
                    <a:p>
                      <a:r>
                        <a:rPr lang="en-US" sz="1200" b="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/>
                        <a:t>HV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Avg</a:t>
                      </a:r>
                      <a:r>
                        <a:rPr lang="en-US" sz="1200" dirty="0"/>
                        <a:t> Home Value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Icmed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Median Income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Icavg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Avg</a:t>
                      </a:r>
                      <a:r>
                        <a:rPr lang="en-US" sz="1200" dirty="0"/>
                        <a:t> Family Income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/>
                        <a:t>IC15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% earning less than $15K in potential donor's neighborhood.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/>
                        <a:t>NUMPROM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Lifetime # of promotions received to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030">
                <a:tc>
                  <a:txBody>
                    <a:bodyPr/>
                    <a:lstStyle/>
                    <a:p>
                      <a:r>
                        <a:rPr lang="en-US" sz="1200" dirty="0"/>
                        <a:t>RAMNTALL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lifetime gifts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903">
                <a:tc>
                  <a:txBody>
                    <a:bodyPr/>
                    <a:lstStyle/>
                    <a:p>
                      <a:r>
                        <a:rPr lang="en-US" sz="1200" dirty="0"/>
                        <a:t>MAXRAMNT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largest gift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440">
                <a:tc>
                  <a:txBody>
                    <a:bodyPr/>
                    <a:lstStyle/>
                    <a:p>
                      <a:r>
                        <a:rPr lang="en-US" sz="1200" dirty="0"/>
                        <a:t>LASTGIFT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most recent gift.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633">
                <a:tc>
                  <a:txBody>
                    <a:bodyPr/>
                    <a:lstStyle/>
                    <a:p>
                      <a:r>
                        <a:rPr lang="en-US" sz="1200" dirty="0"/>
                        <a:t>TOTALMONTHS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Number of months from last donation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701">
                <a:tc>
                  <a:txBody>
                    <a:bodyPr/>
                    <a:lstStyle/>
                    <a:p>
                      <a:r>
                        <a:rPr lang="en-US" sz="1200" dirty="0"/>
                        <a:t>TIMELAG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Number of months between first and second gift.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/>
                        <a:t>AVGGIFT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Average dollar amount of gifts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Y1_Donation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Y/N did they donate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Y2_DonatedAmt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Dollar </a:t>
                      </a:r>
                      <a:r>
                        <a:rPr lang="en-US" sz="1200" dirty="0" err="1"/>
                        <a:t>Amt</a:t>
                      </a:r>
                      <a:r>
                        <a:rPr lang="en-US" sz="1200" dirty="0"/>
                        <a:t> of donation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480D8ACA-7FE5-A84D-AD9C-A78CA17BAD0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79014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3/12/23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Cap'n'Crunch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E4CAD567-797C-4C87-9CC6-DEA8CD4AE555}"/>
              </a:ext>
            </a:extLst>
          </p:cNvPr>
          <p:cNvSpPr/>
          <p:nvPr/>
        </p:nvSpPr>
        <p:spPr>
          <a:xfrm rot="5400000">
            <a:off x="7750608" y="2126726"/>
            <a:ext cx="555675" cy="4487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we are doing supervised learning, there is a dependent variable.  </a:t>
            </a:r>
          </a:p>
          <a:p>
            <a:r>
              <a:rPr lang="en-US" sz="1200" dirty="0"/>
              <a:t>This is the outcome and is “dependent” on the informative columns. An analysis with this vector can be binary, classification, or predictive.</a:t>
            </a:r>
            <a:endParaRPr lang="en-US" i="1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B56A6DB4-E55B-B240-B993-4CF3A2308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0103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081336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Data cleanup, Dimension Reduction, Feature Engineering &amp; Feature Enrichment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Modeling Process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28637" y="1266818"/>
            <a:ext cx="3829050" cy="433388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 (from SAS)</a:t>
            </a:r>
          </a:p>
        </p:txBody>
      </p:sp>
      <p:sp>
        <p:nvSpPr>
          <p:cNvPr id="2" name="Rectangle 1"/>
          <p:cNvSpPr/>
          <p:nvPr/>
        </p:nvSpPr>
        <p:spPr>
          <a:xfrm>
            <a:off x="314326" y="5514980"/>
            <a:ext cx="8515349" cy="600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first day we discussed data mining and structure.  Week 2 was devoted to basics of R then how to sample, explore and visualize data.  Now we will </a:t>
            </a:r>
            <a:r>
              <a:rPr lang="en-US" sz="2000" b="1" u="sng" dirty="0">
                <a:solidFill>
                  <a:prstClr val="white"/>
                </a:solidFill>
              </a:rPr>
              <a:t>modify</a:t>
            </a:r>
            <a:r>
              <a:rPr lang="en-US" dirty="0">
                <a:solidFill>
                  <a:prstClr val="white"/>
                </a:solidFill>
              </a:rPr>
              <a:t> data for modeling!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8716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50983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14800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786184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42435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429125"/>
            <a:ext cx="381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There are many ways to evaluate a model.  We will cover specific KPI and business implications.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41458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452686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As part of your case analysis you perform basic exploratory data analysis (EDA)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109911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752849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7528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Regression, Logistic Regression, Decision Trees, Random Forest etc.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41007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8097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 this course, most data sets are curated for you.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262056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8F100D21-DE0F-7F4E-A26C-853C4CC8B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21924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081336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Data cleanup, Dimension Reduction, Feature Engineering &amp; Feature Enrichment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Modeling Process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28637" y="1266818"/>
            <a:ext cx="3829050" cy="433388"/>
          </a:xfrm>
          <a:solidFill>
            <a:schemeClr val="accent2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chemeClr val="bg1"/>
                </a:solidFill>
                <a:latin typeface="Franklin Gothic Book" pitchFamily="34" charset="0"/>
              </a:rPr>
              <a:t>SEMMA (from SAS)</a:t>
            </a:r>
          </a:p>
        </p:txBody>
      </p:sp>
      <p:sp>
        <p:nvSpPr>
          <p:cNvPr id="2" name="Rectangle 1"/>
          <p:cNvSpPr/>
          <p:nvPr/>
        </p:nvSpPr>
        <p:spPr>
          <a:xfrm>
            <a:off x="728662" y="5514980"/>
            <a:ext cx="8072437" cy="6000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Often data is sampled from a large database so you can more quickly explore, apply methods and prototype before reassessing on full data. 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8716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50983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148009"/>
            <a:ext cx="3857625" cy="5715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78618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4243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429125"/>
            <a:ext cx="381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There are many ways to evaluate a model.  We will cover specific KPI and business implications.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41458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452686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As part of your course analysis you perform basic exploratory data analysis (EDA)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109911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752849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7528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Regression, Logistic Regression, KNN, Decision Trees, Random Forest etc.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41007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8097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 this course, most data sets are curated for you.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262056"/>
            <a:ext cx="3829050" cy="43338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prstClr val="white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FCA49CEF-ACAC-FE4E-922F-E081DB42E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1897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076" y="1371600"/>
            <a:ext cx="8544910" cy="693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Many algorithms cannot accept the data directly.  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Thus you must preprocess your data before training.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41" y="2204538"/>
            <a:ext cx="4162097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Common Pre-Processing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Categorical Variables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661337" y="2204538"/>
            <a:ext cx="4162097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Common Pre-Processing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Numeric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153100"/>
            <a:ext cx="3510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Dummy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Binning Low Frequency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Changing to Numeric for Ordinal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Deal with Missing Levels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4400" y="3132079"/>
            <a:ext cx="2149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Deal with Missing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Outlier Detection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Binning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0055" y="5355021"/>
            <a:ext cx="85449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prstClr val="white"/>
                </a:solidFill>
              </a:rPr>
              <a:t>We will use an easy method called variable treatment (</a:t>
            </a:r>
            <a:r>
              <a:rPr lang="en-US" i="1" dirty="0" err="1">
                <a:solidFill>
                  <a:prstClr val="white"/>
                </a:solidFill>
              </a:rPr>
              <a:t>vtreat</a:t>
            </a:r>
            <a:r>
              <a:rPr lang="en-US" i="1" dirty="0">
                <a:solidFill>
                  <a:prstClr val="white"/>
                </a:solidFill>
              </a:rPr>
              <a:t>).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E31452A5-98A2-BE4B-AB62-8D1B3D421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38989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8414" y="1479321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60869" y="1897710"/>
          <a:ext cx="3648902" cy="15240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CuID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Gender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Profession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Affiliation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CU43E439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Nurse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Democrat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CU36E506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Teacher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Independent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CU91E65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Manager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Republican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CU17E255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Student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Democrat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CU27E792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Executive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CU74E430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Manager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Republican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CU25E466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Teacher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Democrat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97118" y="3825022"/>
          <a:ext cx="7915515" cy="1541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7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36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Gender__Male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Profession_Nurse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Profession_Teacher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Profession_Manager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Profession_Student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Affiliation_D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Affiliation_I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Affiliation_Missing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CU43E439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CU36E506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CU91E65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CU17E255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CU27E792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CU74E430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CU25E466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Isosceles Triangle 12"/>
          <p:cNvSpPr/>
          <p:nvPr/>
        </p:nvSpPr>
        <p:spPr>
          <a:xfrm rot="10800000">
            <a:off x="2191407" y="3531466"/>
            <a:ext cx="4587765" cy="3941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FD7DA70-AE1C-624A-AABD-72D4953DA6A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CE348-1DFC-60E1-4093-D58E32BAC035}"/>
              </a:ext>
            </a:extLst>
          </p:cNvPr>
          <p:cNvSpPr txBox="1"/>
          <p:nvPr/>
        </p:nvSpPr>
        <p:spPr>
          <a:xfrm>
            <a:off x="725214" y="1093075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Dummy Variables represent category levels as 1/0 within new vectors.  For some approaches, this lets the algorithm understand the information.</a:t>
            </a:r>
          </a:p>
        </p:txBody>
      </p:sp>
    </p:spTree>
    <p:extLst>
      <p:ext uri="{BB962C8B-B14F-4D97-AF65-F5344CB8AC3E}">
        <p14:creationId xmlns:p14="http://schemas.microsoft.com/office/powerpoint/2010/main" val="274903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Numeric variables need to be examined, corrected and missing flags need to be created.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6075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963917"/>
            <a:ext cx="3166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Its unlikely a car has 122mpg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 way -110 horsepower!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2236075"/>
            <a:ext cx="344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With domain expertise you realize: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841680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939863" y="3886199"/>
            <a:ext cx="40567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Through EDA you realize: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Missing values are blank, NA, and “?”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ACB36C2-8DE0-7C45-90AC-D2B7D34AF60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57019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3660</Words>
  <Application>Microsoft Macintosh PowerPoint</Application>
  <PresentationFormat>On-screen Show (4:3)</PresentationFormat>
  <Paragraphs>1642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Consolas</vt:lpstr>
      <vt:lpstr>Franklin Gothic Book</vt:lpstr>
      <vt:lpstr>Lucida Console</vt:lpstr>
      <vt:lpstr>1_Office Theme</vt:lpstr>
      <vt:lpstr>2_Office Theme</vt:lpstr>
      <vt:lpstr>3_Office Theme</vt:lpstr>
      <vt:lpstr>PowerPoint Presentation</vt:lpstr>
      <vt:lpstr>Data Structure for Analysis &amp; Modeling</vt:lpstr>
      <vt:lpstr>Data Structure for Analysis &amp; Modeling</vt:lpstr>
      <vt:lpstr>Data Structure for Analysis &amp; Modeling</vt:lpstr>
      <vt:lpstr>Modeling Process</vt:lpstr>
      <vt:lpstr>Modeling Process</vt:lpstr>
      <vt:lpstr>PreProcessing</vt:lpstr>
      <vt:lpstr>Dummy Variables</vt:lpstr>
      <vt:lpstr>Numeric Variables</vt:lpstr>
      <vt:lpstr>Outlier Numeric Variables</vt:lpstr>
      <vt:lpstr>Detecting Outliers</vt:lpstr>
      <vt:lpstr>Detecting Outliers</vt:lpstr>
      <vt:lpstr>Missing Numeric Variables</vt:lpstr>
      <vt:lpstr>Original Data</vt:lpstr>
      <vt:lpstr>Missing Numeric Variables</vt:lpstr>
      <vt:lpstr>Missing Flags</vt:lpstr>
      <vt:lpstr>Why is Feature Engineering Effective?</vt:lpstr>
      <vt:lpstr>Example Feature Engineering Methods</vt:lpstr>
      <vt:lpstr>Variable Treatment: library(vtreat)</vt:lpstr>
      <vt:lpstr>Mean Imputation - PreProcessing</vt:lpstr>
      <vt:lpstr>Missing Flags- PreProcessing</vt:lpstr>
      <vt:lpstr>Dummy Variables - PreProcessing</vt:lpstr>
      <vt:lpstr>Vtreat Engineered CAT Variables Example</vt:lpstr>
      <vt:lpstr>Non-Informative Check</vt:lpstr>
      <vt:lpstr>Why is Feature Enrichment Effective?</vt:lpstr>
      <vt:lpstr>Data Enrichment aids Model Performance</vt:lpstr>
      <vt:lpstr>An example of Data Enrichment</vt:lpstr>
      <vt:lpstr>Modeling with Feature Enrichment is Widespread</vt:lpstr>
      <vt:lpstr>Additional Examples</vt:lpstr>
      <vt:lpstr>Meet Donor Bureau</vt:lpstr>
      <vt:lpstr>Company Overview</vt:lpstr>
      <vt:lpstr>Modeling Problem</vt:lpstr>
      <vt:lpstr>Let’s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Process</dc:title>
  <dc:creator>Edward Kwartler</dc:creator>
  <cp:lastModifiedBy>Kwartler, Edward</cp:lastModifiedBy>
  <cp:revision>44</cp:revision>
  <dcterms:created xsi:type="dcterms:W3CDTF">2018-09-09T20:06:05Z</dcterms:created>
  <dcterms:modified xsi:type="dcterms:W3CDTF">2023-03-12T20:14:32Z</dcterms:modified>
</cp:coreProperties>
</file>