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55" r:id="rId2"/>
    <p:sldId id="357" r:id="rId3"/>
    <p:sldId id="372" r:id="rId4"/>
    <p:sldId id="349" r:id="rId5"/>
    <p:sldId id="833" r:id="rId6"/>
    <p:sldId id="365" r:id="rId7"/>
    <p:sldId id="358" r:id="rId8"/>
    <p:sldId id="350" r:id="rId9"/>
    <p:sldId id="363" r:id="rId10"/>
    <p:sldId id="364" r:id="rId11"/>
    <p:sldId id="351" r:id="rId12"/>
    <p:sldId id="352" r:id="rId13"/>
    <p:sldId id="824" r:id="rId14"/>
    <p:sldId id="829" r:id="rId15"/>
    <p:sldId id="353" r:id="rId16"/>
    <p:sldId id="832" r:id="rId17"/>
    <p:sldId id="35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34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0" y="9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4/3/23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21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94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4/3/23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49A29-4087-0F90-5AE4-80CBC7F1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4/3/23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72EE4CE-4F60-BA34-AD0E-5BB8B4D91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4/3/23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0D4C5-25F8-31FB-C3A0-9810A470C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4/3/23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EFC42-1789-89E5-FE90-04EA782CB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4/3/23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AF0D7-20C4-5ED5-B558-3B1CA5EBF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4/3/23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0BF05134-2474-C1DF-CB64-F19FB680A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4/3/23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25AEFCB-FB12-A4B5-ADB4-098EE583DC0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D1D31AE-1673-0856-56E6-BBAEC229E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4/3/23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98DA100-8E33-3C57-0FEB-5135F24CF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4/3/23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A8E3BBD7-BB13-37D9-DB6D-2064A6DDC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4/3/23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DF68643C-FF7D-C42E-EE60-131914975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fivethirtyeight.com/features/how-a-data-scientist-whod-never-heard-of-basketball-mastered-march-madness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0.png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738554" y="1453662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Extends idea of linear regression to situation where outcome variable is categorical</a:t>
            </a:r>
          </a:p>
          <a:p>
            <a:endParaRPr lang="en-US" altLang="en-US" dirty="0"/>
          </a:p>
          <a:p>
            <a:r>
              <a:rPr lang="en-US" altLang="en-US" dirty="0"/>
              <a:t>Instead of ordinary least squares, </a:t>
            </a:r>
            <a:r>
              <a:rPr lang="en-US" altLang="en-US" i="1" dirty="0">
                <a:latin typeface="Symbol" panose="05050102010706020507" pitchFamily="18" charset="2"/>
              </a:rPr>
              <a:t>b </a:t>
            </a:r>
            <a:r>
              <a:rPr lang="en-US" altLang="en-US" dirty="0"/>
              <a:t>are derived through an iterative process called </a:t>
            </a:r>
            <a:r>
              <a:rPr lang="en-US" altLang="en-US" i="1" dirty="0"/>
              <a:t>maximum likelihood estimation</a:t>
            </a:r>
          </a:p>
          <a:p>
            <a:endParaRPr lang="en-US" altLang="en-US" dirty="0"/>
          </a:p>
          <a:p>
            <a:r>
              <a:rPr lang="en-US" altLang="en-US" dirty="0"/>
              <a:t>We focus on binary classification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dirty="0"/>
              <a:t>i.e.  </a:t>
            </a:r>
            <a:r>
              <a:rPr lang="en-US" altLang="en-US" i="1" dirty="0"/>
              <a:t>Y</a:t>
            </a:r>
            <a:r>
              <a:rPr lang="en-US" altLang="en-US" dirty="0"/>
              <a:t>=0 or </a:t>
            </a:r>
            <a:r>
              <a:rPr lang="en-US" altLang="en-US" i="1" dirty="0"/>
              <a:t>Y</a:t>
            </a:r>
            <a:r>
              <a:rPr lang="en-US" altLang="en-US" dirty="0"/>
              <a:t>=1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209203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friend Mandy is next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2658" y="5833633"/>
            <a:ext cx="8818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https://fivethirtyeight.com/features/how-a-data-scientist-whod-never-heard-of-basketball-mastered-march-madness/</a:t>
            </a:r>
            <a:endParaRPr lang="en-US" sz="1400" dirty="0"/>
          </a:p>
        </p:txBody>
      </p:sp>
      <p:pic>
        <p:nvPicPr>
          <p:cNvPr id="7" name="Picture 6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623" y="1479982"/>
            <a:ext cx="6910754" cy="3898036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4102362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7515" y="1459832"/>
            <a:ext cx="5971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Open </a:t>
            </a:r>
            <a:r>
              <a:rPr lang="en-US" sz="2800" b="1" dirty="0" err="1"/>
              <a:t>C_newMarchMadness_noPrep.R</a:t>
            </a:r>
            <a:endParaRPr lang="en-US" sz="2800" b="1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  <p:pic>
        <p:nvPicPr>
          <p:cNvPr id="7" name="Picture 4" descr="Image result for logistic regression meme">
            <a:extLst>
              <a:ext uri="{FF2B5EF4-FFF2-40B4-BE49-F238E27FC236}">
                <a16:creationId xmlns:a16="http://schemas.microsoft.com/office/drawing/2014/main" id="{72A794EB-A22A-2A4F-8E74-9FFE0BED5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322" y="2104693"/>
            <a:ext cx="3795696" cy="372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354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6850" y="365126"/>
            <a:ext cx="8318500" cy="591477"/>
          </a:xfrm>
        </p:spPr>
        <p:txBody>
          <a:bodyPr/>
          <a:lstStyle/>
          <a:p>
            <a:r>
              <a:rPr lang="en-US" dirty="0"/>
              <a:t>Evaluating a Classification Model (validation set)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6274" y="1475876"/>
            <a:ext cx="179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Confusion Matrix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65095" y="1780675"/>
            <a:ext cx="5328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predicted 118 (87 + 29) losers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was correct 87 times among the losers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predicted 103 winners (31 + 72)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was correct 72 times among the winners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527538" y="5404513"/>
            <a:ext cx="8071339" cy="6094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 you progress in your data science education, learning other KPI (Recall, Precision, AUC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).  In this course we stick with the basic accuracy.  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26F7A7-3B9D-6462-D1A2-2197F56D4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" y="1859955"/>
            <a:ext cx="2717038" cy="183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66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confusion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553803" y="1855952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r>
                        <a:rPr lang="en-US" baseline="0" dirty="0"/>
                        <a:t> Negatives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93765" y="5659821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Probabilities are 0-1 so a “cutoff threshold” is used to classify into 1 or 0 in the matrix.</a:t>
            </a:r>
          </a:p>
        </p:txBody>
      </p:sp>
    </p:spTree>
    <p:extLst>
      <p:ext uri="{BB962C8B-B14F-4D97-AF65-F5344CB8AC3E}">
        <p14:creationId xmlns:p14="http://schemas.microsoft.com/office/powerpoint/2010/main" val="3949450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confusion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995457" y="2083583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93765" y="5659821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Adjusting the cutoff impacts the numbers in the confusion matrix.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41586" y="2248337"/>
          <a:ext cx="1671765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3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95457" y="1718441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 0.01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05967" y="3607583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05967" y="3242441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 0.75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032946" y="3623355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032946" y="3258213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 0.99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985650" y="2094093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985650" y="1728951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 0.50</a:t>
            </a:r>
          </a:p>
        </p:txBody>
      </p:sp>
    </p:spTree>
    <p:extLst>
      <p:ext uri="{BB962C8B-B14F-4D97-AF65-F5344CB8AC3E}">
        <p14:creationId xmlns:p14="http://schemas.microsoft.com/office/powerpoint/2010/main" val="3111113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Logistic regression is similar to linear regression, except that it is used with a categorical response</a:t>
            </a:r>
          </a:p>
          <a:p>
            <a:r>
              <a:rPr lang="en-US" altLang="en-US" dirty="0"/>
              <a:t>The predictors are related to the response Y via a nonlinear function called the </a:t>
            </a:r>
            <a:r>
              <a:rPr lang="en-US" altLang="en-US" i="1" dirty="0"/>
              <a:t>logit</a:t>
            </a:r>
          </a:p>
          <a:p>
            <a:r>
              <a:rPr lang="en-US" altLang="en-US" dirty="0"/>
              <a:t>As in linear regression, reducing predictors can be done via variable selection</a:t>
            </a:r>
          </a:p>
          <a:p>
            <a:r>
              <a:rPr lang="en-US" altLang="en-US" dirty="0"/>
              <a:t>Logistic regression can be generalized to more than two classes</a:t>
            </a:r>
          </a:p>
          <a:p>
            <a:pPr marL="342900" lvl="1" indent="0">
              <a:buNone/>
            </a:pP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libray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nnet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342900" lvl="1" indent="0">
              <a:buNone/>
            </a:pP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multiNomialLogit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multinom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(y ~ ., 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1902597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7515" y="1459832"/>
            <a:ext cx="5971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Open </a:t>
            </a:r>
            <a:r>
              <a:rPr lang="en-US" sz="2800" b="1" dirty="0" err="1"/>
              <a:t>C_newMarchMadness_noPrep.R</a:t>
            </a:r>
            <a:endParaRPr lang="en-US" sz="2800" b="1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2F2E5-A002-454B-B920-B9E206BF0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942" y="2098802"/>
            <a:ext cx="27305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75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Data Mining Toolbox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pic>
        <p:nvPicPr>
          <p:cNvPr id="31746" name="Picture 2" descr="Image result for toolbox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337" y="1395413"/>
            <a:ext cx="3087363" cy="365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7650" y="1714500"/>
            <a:ext cx="48307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Previous Lessons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R Programming (R-studio)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EDA (summaries, column and row exploration)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Knowledge of Data Preparation (</a:t>
            </a:r>
            <a:r>
              <a:rPr lang="en-US" dirty="0" err="1"/>
              <a:t>vtreat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Visualization (plot, </a:t>
            </a:r>
            <a:r>
              <a:rPr lang="en-US" dirty="0" err="1"/>
              <a:t>ggplot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 (continuous predictions)</a:t>
            </a:r>
          </a:p>
          <a:p>
            <a:endParaRPr lang="en-US" dirty="0"/>
          </a:p>
          <a:p>
            <a:r>
              <a:rPr lang="en-US" u="sng" dirty="0"/>
              <a:t>Added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(logistic regression) 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5105400"/>
            <a:ext cx="855345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&amp; Logistic Regression are two good starting algorithms .  Both put you on a path to more complex machine learning but more importantly you can start to frame business problems in terms algorithms can understand. </a:t>
            </a:r>
          </a:p>
        </p:txBody>
      </p:sp>
      <p:pic>
        <p:nvPicPr>
          <p:cNvPr id="31750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144" y="1995488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357" y="2286001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895" y="2571751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670" y="2881313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32" y="314325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620" y="392430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220918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Regression Equation Review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81351" y="1585871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116623" y="3042080"/>
            <a:ext cx="6910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80981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6217"/>
          <a:stretch/>
        </p:blipFill>
        <p:spPr>
          <a:xfrm>
            <a:off x="256675" y="2051512"/>
            <a:ext cx="4919624" cy="335567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19651" y="2377439"/>
            <a:ext cx="3241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predictions is continuous…it continues forever.</a:t>
            </a:r>
          </a:p>
        </p:txBody>
      </p:sp>
    </p:spTree>
    <p:extLst>
      <p:ext uri="{BB962C8B-B14F-4D97-AF65-F5344CB8AC3E}">
        <p14:creationId xmlns:p14="http://schemas.microsoft.com/office/powerpoint/2010/main" val="398571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binary relationship between carat and price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95767" y="1328738"/>
            <a:ext cx="31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Diamonds above or below $11K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6F48A-42FC-4159-77D9-92F792B23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068977"/>
            <a:ext cx="7302500" cy="317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094D9-BFD1-7E2C-18D7-46039D2BD0C1}"/>
              </a:ext>
            </a:extLst>
          </p:cNvPr>
          <p:cNvSpPr txBox="1"/>
          <p:nvPr/>
        </p:nvSpPr>
        <p:spPr>
          <a:xfrm>
            <a:off x="155254" y="4592548"/>
            <a:ext cx="13580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No, the diamond</a:t>
            </a:r>
          </a:p>
          <a:p>
            <a:pPr algn="ctr"/>
            <a:r>
              <a:rPr lang="en-US" sz="1050" dirty="0"/>
              <a:t> isn’t more than $11K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317998-1D14-E383-890A-11631DA54AC9}"/>
              </a:ext>
            </a:extLst>
          </p:cNvPr>
          <p:cNvSpPr txBox="1"/>
          <p:nvPr/>
        </p:nvSpPr>
        <p:spPr>
          <a:xfrm>
            <a:off x="229793" y="2057703"/>
            <a:ext cx="120898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Yes, the diamond</a:t>
            </a:r>
          </a:p>
          <a:p>
            <a:pPr algn="ctr"/>
            <a:r>
              <a:rPr lang="en-US" sz="1050" dirty="0"/>
              <a:t> is more than $11K</a:t>
            </a:r>
          </a:p>
        </p:txBody>
      </p:sp>
    </p:spTree>
    <p:extLst>
      <p:ext uri="{BB962C8B-B14F-4D97-AF65-F5344CB8AC3E}">
        <p14:creationId xmlns:p14="http://schemas.microsoft.com/office/powerpoint/2010/main" val="30145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6B1F8D-CCC8-0D2B-5A88-ECB133C9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438530-9AD0-4822-8722-725254B22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WRONG tool!  This line goes on forever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9AD89-4C9C-498B-F438-2ABF7903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0F2DC-1D10-24FB-8534-9A9AF1949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678DEB-4655-6112-273B-2F88AF817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318" y="2068977"/>
            <a:ext cx="7302500" cy="3175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4F1B43-ACA2-8630-8343-1A4521B7E3BB}"/>
              </a:ext>
            </a:extLst>
          </p:cNvPr>
          <p:cNvSpPr txBox="1"/>
          <p:nvPr/>
        </p:nvSpPr>
        <p:spPr>
          <a:xfrm>
            <a:off x="155254" y="4592548"/>
            <a:ext cx="13580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No, the diamond</a:t>
            </a:r>
          </a:p>
          <a:p>
            <a:pPr algn="ctr"/>
            <a:r>
              <a:rPr lang="en-US" sz="1050" dirty="0"/>
              <a:t> isn’t more than $11K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16C1E-6932-4312-DB17-AF1BDE6C667B}"/>
              </a:ext>
            </a:extLst>
          </p:cNvPr>
          <p:cNvSpPr txBox="1"/>
          <p:nvPr/>
        </p:nvSpPr>
        <p:spPr>
          <a:xfrm>
            <a:off x="229793" y="2057703"/>
            <a:ext cx="120898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Yes, the diamond</a:t>
            </a:r>
          </a:p>
          <a:p>
            <a:pPr algn="ctr"/>
            <a:r>
              <a:rPr lang="en-US" sz="1050" dirty="0"/>
              <a:t> is more than $11K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7B19AB-5B4D-209F-3CA8-542D83581378}"/>
              </a:ext>
            </a:extLst>
          </p:cNvPr>
          <p:cNvSpPr/>
          <p:nvPr/>
        </p:nvSpPr>
        <p:spPr>
          <a:xfrm>
            <a:off x="400692" y="5243977"/>
            <a:ext cx="8332342" cy="684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line goes on forever so a linear model could say YES, but also reach a value of 2?!  That’s two YES?  Makes no sense.</a:t>
            </a:r>
          </a:p>
        </p:txBody>
      </p:sp>
    </p:spTree>
    <p:extLst>
      <p:ext uri="{BB962C8B-B14F-4D97-AF65-F5344CB8AC3E}">
        <p14:creationId xmlns:p14="http://schemas.microsoft.com/office/powerpoint/2010/main" val="322182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Step 1: Logistic Response Function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81351" y="1585871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116623" y="3042080"/>
            <a:ext cx="6910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-44337" y="3806986"/>
            <a:ext cx="9007268" cy="1166855"/>
            <a:chOff x="-759635" y="2037702"/>
            <a:chExt cx="8178676" cy="11668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Shape 319"/>
                <p:cNvSpPr txBox="1"/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9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blipFill>
                  <a:blip r:embed="rId5"/>
                  <a:stretch>
                    <a:fillRect l="-1097" b="-843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Shape 320"/>
            <p:cNvSpPr txBox="1"/>
            <p:nvPr/>
          </p:nvSpPr>
          <p:spPr>
            <a:xfrm>
              <a:off x="-759635" y="2037702"/>
              <a:ext cx="803673" cy="116685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Logit of </a:t>
              </a:r>
            </a:p>
          </p:txBody>
        </p:sp>
      </p:grpSp>
      <p:pic>
        <p:nvPicPr>
          <p:cNvPr id="21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585" y="3766365"/>
            <a:ext cx="636521" cy="12017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6846" y="3391225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pic>
        <p:nvPicPr>
          <p:cNvPr id="24" name="Picture 2" descr="Image result for logi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11" y="4012549"/>
            <a:ext cx="1121561" cy="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40344" y="338756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they buy a cone Y/N?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7538" y="5200650"/>
            <a:ext cx="8071339" cy="8132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will let R handle calculating the equation output </a:t>
            </a:r>
            <a:r>
              <a:rPr lang="en-US" dirty="0" err="1"/>
              <a:t>logOdds</a:t>
            </a:r>
            <a:r>
              <a:rPr lang="en-US" dirty="0"/>
              <a:t> to the more understandable probability.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41213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2" descr="Image result for logi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48" y="1155044"/>
            <a:ext cx="1121561" cy="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114551" y="1300163"/>
            <a:ext cx="657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the log-odds of the price above $11K? = Beta + Beta*Carat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27158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1" y="2057400"/>
            <a:ext cx="674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Convert to </a:t>
            </a:r>
            <a:r>
              <a:rPr lang="en-US" b="1" u="sng" dirty="0"/>
              <a:t>probability</a:t>
            </a:r>
            <a:r>
              <a:rPr lang="en-US" dirty="0"/>
              <a:t> with logistic response function (</a:t>
            </a:r>
            <a:r>
              <a:rPr lang="en-US" dirty="0" err="1"/>
              <a:t>e^l</a:t>
            </a:r>
            <a:r>
              <a:rPr lang="en-US" dirty="0"/>
              <a:t> / (1+e^l))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857500"/>
            <a:ext cx="719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The probabilities are more intuitive than the log-odds from the equation.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C8F0D3-E139-8E55-EF11-97A3A2E50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921" y="3238497"/>
            <a:ext cx="6908158" cy="300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46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00013" y="365126"/>
            <a:ext cx="9401176" cy="591477"/>
          </a:xfrm>
        </p:spPr>
        <p:txBody>
          <a:bodyPr/>
          <a:lstStyle/>
          <a:p>
            <a:r>
              <a:rPr lang="en-US" dirty="0"/>
              <a:t>From probability to class, define a cutoff threshold.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03384" y="1447800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0.50 is popular initial choice</a:t>
            </a:r>
          </a:p>
          <a:p>
            <a:endParaRPr lang="en-US" altLang="en-US" dirty="0"/>
          </a:p>
          <a:p>
            <a:r>
              <a:rPr lang="en-US" altLang="en-US" dirty="0"/>
              <a:t>Additional considerations</a:t>
            </a:r>
          </a:p>
          <a:p>
            <a:pPr marL="742950" lvl="1" indent="-285750"/>
            <a:r>
              <a:rPr lang="en-US" altLang="en-US" sz="2200" b="1" dirty="0">
                <a:solidFill>
                  <a:srgbClr val="FF0000"/>
                </a:solidFill>
              </a:rPr>
              <a:t>Maximize classification accuracy</a:t>
            </a:r>
          </a:p>
          <a:p>
            <a:pPr marL="742950" lvl="1" indent="-285750"/>
            <a:r>
              <a:rPr lang="en-US" altLang="en-US" sz="2200" dirty="0"/>
              <a:t>Maximize sensitivity (subject to min. level of specificity)</a:t>
            </a:r>
          </a:p>
          <a:p>
            <a:pPr marL="742950" lvl="1" indent="-285750"/>
            <a:r>
              <a:rPr lang="en-US" altLang="en-US" sz="2200" dirty="0"/>
              <a:t>Minimize false positives (subject to max. false negative rate)</a:t>
            </a:r>
          </a:p>
          <a:p>
            <a:pPr marL="742950" lvl="1" indent="-285750"/>
            <a:r>
              <a:rPr lang="en-US" altLang="en-US" sz="2200" dirty="0"/>
              <a:t>Minimize expected cost of misclassification (need to specify costs)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527538" y="5404513"/>
            <a:ext cx="8071339" cy="6094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a team has a probability of .25 classify them as a loser.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If a team has .50  or more classify them as a winner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1205299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NCAA Classification Madness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809120" y="1522390"/>
            <a:ext cx="2714964" cy="362990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College Basketball</a:t>
            </a:r>
          </a:p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Annual 64 team tournament</a:t>
            </a:r>
          </a:p>
          <a:p>
            <a:pPr marL="0" indent="0">
              <a:buNone/>
            </a:pPr>
            <a:endParaRPr lang="en-US" sz="20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sz="20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Business Impact:</a:t>
            </a:r>
          </a:p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$1B wagered</a:t>
            </a:r>
          </a:p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$2B in lost productivity</a:t>
            </a:r>
          </a:p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Bragging Rights</a:t>
            </a:r>
          </a:p>
        </p:txBody>
      </p:sp>
      <p:pic>
        <p:nvPicPr>
          <p:cNvPr id="7" name="Picture 2" descr="http://ll-media.tmz.com/2013/02/28/0228-adidas-ncaa-jerseys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29" y="1452131"/>
            <a:ext cx="5029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27538" y="5609492"/>
            <a:ext cx="8071339" cy="4044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Objective: Identify the probability of a team winning in Round 1.</a:t>
            </a:r>
          </a:p>
        </p:txBody>
      </p:sp>
    </p:spTree>
    <p:extLst>
      <p:ext uri="{BB962C8B-B14F-4D97-AF65-F5344CB8AC3E}">
        <p14:creationId xmlns:p14="http://schemas.microsoft.com/office/powerpoint/2010/main" val="188050089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3206</TotalTime>
  <Words>895</Words>
  <Application>Microsoft Macintosh PowerPoint</Application>
  <PresentationFormat>On-screen Show (4:3)</PresentationFormat>
  <Paragraphs>199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Consolas</vt:lpstr>
      <vt:lpstr>Open Sans</vt:lpstr>
      <vt:lpstr>Symbol</vt:lpstr>
      <vt:lpstr>Wingdings 2</vt:lpstr>
      <vt:lpstr>1_Office Theme</vt:lpstr>
      <vt:lpstr>Logistic Regression</vt:lpstr>
      <vt:lpstr>Regression Equation Review</vt:lpstr>
      <vt:lpstr>Linear Regression</vt:lpstr>
      <vt:lpstr>A binary relationship between carat and price</vt:lpstr>
      <vt:lpstr>WRONG tool!  This line goes on forever</vt:lpstr>
      <vt:lpstr>Step 1: Logistic Response Function</vt:lpstr>
      <vt:lpstr>PowerPoint Presentation</vt:lpstr>
      <vt:lpstr>From probability to class, define a cutoff threshold.</vt:lpstr>
      <vt:lpstr>NCAA Classification Madness</vt:lpstr>
      <vt:lpstr>My friend Mandy is next level.</vt:lpstr>
      <vt:lpstr>Let’s practice</vt:lpstr>
      <vt:lpstr>Evaluating a Classification Model (validation set)</vt:lpstr>
      <vt:lpstr>The confusion matrix</vt:lpstr>
      <vt:lpstr>The confusion matrix</vt:lpstr>
      <vt:lpstr>Logistic Regression Summary</vt:lpstr>
      <vt:lpstr>Back to the script</vt:lpstr>
      <vt:lpstr>Your Data Mining Toolbox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114</cp:revision>
  <dcterms:created xsi:type="dcterms:W3CDTF">2018-05-23T17:24:59Z</dcterms:created>
  <dcterms:modified xsi:type="dcterms:W3CDTF">2023-04-03T15:18:53Z</dcterms:modified>
</cp:coreProperties>
</file>