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572" r:id="rId2"/>
    <p:sldId id="465" r:id="rId3"/>
    <p:sldId id="384" r:id="rId4"/>
    <p:sldId id="605" r:id="rId5"/>
    <p:sldId id="606" r:id="rId6"/>
    <p:sldId id="427" r:id="rId7"/>
    <p:sldId id="451" r:id="rId8"/>
    <p:sldId id="385" r:id="rId9"/>
    <p:sldId id="386" r:id="rId10"/>
    <p:sldId id="387" r:id="rId11"/>
    <p:sldId id="388" r:id="rId12"/>
    <p:sldId id="389" r:id="rId13"/>
    <p:sldId id="390" r:id="rId14"/>
    <p:sldId id="391" r:id="rId15"/>
    <p:sldId id="392" r:id="rId16"/>
    <p:sldId id="393" r:id="rId17"/>
    <p:sldId id="436" r:id="rId18"/>
    <p:sldId id="394" r:id="rId19"/>
    <p:sldId id="395" r:id="rId20"/>
    <p:sldId id="396" r:id="rId21"/>
    <p:sldId id="397" r:id="rId22"/>
    <p:sldId id="430" r:id="rId23"/>
    <p:sldId id="399" r:id="rId24"/>
    <p:sldId id="401" r:id="rId25"/>
    <p:sldId id="402" r:id="rId26"/>
    <p:sldId id="404" r:id="rId27"/>
    <p:sldId id="405" r:id="rId28"/>
    <p:sldId id="432" r:id="rId29"/>
    <p:sldId id="407" r:id="rId30"/>
    <p:sldId id="409" r:id="rId31"/>
    <p:sldId id="410" r:id="rId32"/>
    <p:sldId id="411" r:id="rId33"/>
    <p:sldId id="412" r:id="rId34"/>
    <p:sldId id="413" r:id="rId35"/>
    <p:sldId id="414" r:id="rId36"/>
    <p:sldId id="415" r:id="rId37"/>
    <p:sldId id="434" r:id="rId38"/>
    <p:sldId id="454" r:id="rId39"/>
    <p:sldId id="588" r:id="rId40"/>
    <p:sldId id="594" r:id="rId41"/>
    <p:sldId id="595" r:id="rId42"/>
    <p:sldId id="596"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0" autoAdjust="0"/>
    <p:restoredTop sz="91293" autoAdjust="0"/>
  </p:normalViewPr>
  <p:slideViewPr>
    <p:cSldViewPr snapToGrid="0">
      <p:cViewPr varScale="1">
        <p:scale>
          <a:sx n="112" d="100"/>
          <a:sy n="112" d="100"/>
        </p:scale>
        <p:origin x="1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2/16/23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16</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18</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23</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29</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38</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5</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2/16/23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2/16/23</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2/16/23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2/16/23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2/16/23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2/16/23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2/16/23</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2/16/23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2/16/23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2/16/23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2/16/23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2/16/23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wartler/Hult_Visualizing-Analyzing-Data-with-R"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a:xfrm>
            <a:off x="217610" y="365126"/>
            <a:ext cx="8708781" cy="591477"/>
          </a:xfrm>
        </p:spPr>
        <p:txBody>
          <a:bodyPr/>
          <a:lstStyle/>
          <a:p>
            <a:r>
              <a:rPr lang="en-US" dirty="0"/>
              <a:t>Perform a </a:t>
            </a:r>
            <a:r>
              <a:rPr lang="en-US" dirty="0" err="1"/>
              <a:t>Git</a:t>
            </a:r>
            <a:r>
              <a:rPr lang="en-US" dirty="0"/>
              <a:t> Pull to get the scripts &amp; data</a:t>
            </a:r>
          </a:p>
        </p:txBody>
      </p:sp>
      <p:sp>
        <p:nvSpPr>
          <p:cNvPr id="4" name="Slide Number Placeholder 3"/>
          <p:cNvSpPr>
            <a:spLocks noGrp="1"/>
          </p:cNvSpPr>
          <p:nvPr>
            <p:ph type="sldNum" sz="quarter" idx="12"/>
          </p:nvPr>
        </p:nvSpPr>
        <p:spPr/>
        <p:txBody>
          <a:bodyPr/>
          <a:lstStyle/>
          <a:p>
            <a:fld id="{37290FF7-652B-4475-AEAB-8B1A5D23AE09}" type="slidenum">
              <a:rPr lang="en-US" smtClean="0"/>
              <a:t>1</a:t>
            </a:fld>
            <a:endParaRPr lang="en-US"/>
          </a:p>
        </p:txBody>
      </p:sp>
      <p:pic>
        <p:nvPicPr>
          <p:cNvPr id="6" name="Picture 5"/>
          <p:cNvPicPr>
            <a:picLocks noChangeAspect="1"/>
          </p:cNvPicPr>
          <p:nvPr/>
        </p:nvPicPr>
        <p:blipFill>
          <a:blip r:embed="rId2"/>
          <a:stretch>
            <a:fillRect/>
          </a:stretch>
        </p:blipFill>
        <p:spPr>
          <a:xfrm>
            <a:off x="224204" y="2225915"/>
            <a:ext cx="3314700" cy="647700"/>
          </a:xfrm>
          <a:prstGeom prst="rect">
            <a:avLst/>
          </a:prstGeom>
          <a:ln>
            <a:solidFill>
              <a:schemeClr val="tx1"/>
            </a:solidFill>
          </a:ln>
        </p:spPr>
      </p:pic>
      <p:sp>
        <p:nvSpPr>
          <p:cNvPr id="7" name="TextBox 6"/>
          <p:cNvSpPr txBox="1"/>
          <p:nvPr/>
        </p:nvSpPr>
        <p:spPr>
          <a:xfrm>
            <a:off x="169257" y="1142999"/>
            <a:ext cx="8704242" cy="461665"/>
          </a:xfrm>
          <a:prstGeom prst="rect">
            <a:avLst/>
          </a:prstGeom>
          <a:noFill/>
        </p:spPr>
        <p:txBody>
          <a:bodyPr wrap="none" rtlCol="0">
            <a:spAutoFit/>
          </a:bodyPr>
          <a:lstStyle/>
          <a:p>
            <a:r>
              <a:rPr lang="en-US" sz="2400" dirty="0">
                <a:hlinkClick r:id="rId3"/>
              </a:rPr>
              <a:t>https://github.com/kwartler/Hult_Visualizing-Analyzing-Data-with-R</a:t>
            </a:r>
            <a:endParaRPr lang="en-US" sz="2400" dirty="0"/>
          </a:p>
        </p:txBody>
      </p:sp>
      <p:sp>
        <p:nvSpPr>
          <p:cNvPr id="8" name="TextBox 7"/>
          <p:cNvSpPr txBox="1"/>
          <p:nvPr/>
        </p:nvSpPr>
        <p:spPr>
          <a:xfrm>
            <a:off x="228600" y="1776042"/>
            <a:ext cx="8387861" cy="369332"/>
          </a:xfrm>
          <a:prstGeom prst="rect">
            <a:avLst/>
          </a:prstGeom>
          <a:solidFill>
            <a:schemeClr val="accent3"/>
          </a:solidFill>
        </p:spPr>
        <p:txBody>
          <a:bodyPr wrap="square" rtlCol="0">
            <a:spAutoFit/>
          </a:bodyPr>
          <a:lstStyle/>
          <a:p>
            <a:r>
              <a:rPr lang="en-US" dirty="0">
                <a:solidFill>
                  <a:schemeClr val="bg1"/>
                </a:solidFill>
              </a:rPr>
              <a:t>If you have </a:t>
            </a:r>
            <a:r>
              <a:rPr lang="en-US" dirty="0" err="1">
                <a:solidFill>
                  <a:schemeClr val="bg1"/>
                </a:solidFill>
              </a:rPr>
              <a:t>git</a:t>
            </a:r>
            <a:r>
              <a:rPr lang="en-US" dirty="0">
                <a:solidFill>
                  <a:schemeClr val="bg1"/>
                </a:solidFill>
              </a:rPr>
              <a:t> software, when do a “</a:t>
            </a:r>
            <a:r>
              <a:rPr lang="en-US" dirty="0" err="1">
                <a:solidFill>
                  <a:schemeClr val="bg1"/>
                </a:solidFill>
              </a:rPr>
              <a:t>git</a:t>
            </a:r>
            <a:r>
              <a:rPr lang="en-US" dirty="0">
                <a:solidFill>
                  <a:schemeClr val="bg1"/>
                </a:solidFill>
              </a:rPr>
              <a:t> pull” in </a:t>
            </a:r>
            <a:r>
              <a:rPr lang="en-US" dirty="0" err="1">
                <a:solidFill>
                  <a:schemeClr val="bg1"/>
                </a:solidFill>
              </a:rPr>
              <a:t>Rstudio</a:t>
            </a:r>
            <a:r>
              <a:rPr lang="en-US" dirty="0">
                <a:solidFill>
                  <a:schemeClr val="bg1"/>
                </a:solidFill>
              </a:rPr>
              <a:t>.</a:t>
            </a:r>
          </a:p>
        </p:txBody>
      </p:sp>
      <p:cxnSp>
        <p:nvCxnSpPr>
          <p:cNvPr id="12" name="Straight Connector 11"/>
          <p:cNvCxnSpPr/>
          <p:nvPr/>
        </p:nvCxnSpPr>
        <p:spPr>
          <a:xfrm>
            <a:off x="677008" y="2971793"/>
            <a:ext cx="778998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600200" y="2420816"/>
            <a:ext cx="457200" cy="2872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4">
            <a:extLst>
              <a:ext uri="{FF2B5EF4-FFF2-40B4-BE49-F238E27FC236}">
                <a16:creationId xmlns:a16="http://schemas.microsoft.com/office/drawing/2014/main" id="{E55887CD-DD55-6D49-BCCC-A4CE0CB62E4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41615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30518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195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3512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2507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87212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131718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32287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448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0672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6580813"/>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 &amp; Analytics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2/16/23</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51391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51468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9176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98811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2082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84192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093052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0186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2/16/23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28</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49323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66837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dirty="0"/>
              <a:t>Kwartler CSCI E-96</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3316312"/>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 &amp; Analytics</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2/16/23</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38</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36402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39</a:t>
            </a:fld>
            <a:endParaRPr lang="en-US"/>
          </a:p>
        </p:txBody>
      </p:sp>
      <p:sp>
        <p:nvSpPr>
          <p:cNvPr id="6" name="TextBox 5"/>
          <p:cNvSpPr txBox="1"/>
          <p:nvPr/>
        </p:nvSpPr>
        <p:spPr>
          <a:xfrm>
            <a:off x="573206" y="1145888"/>
            <a:ext cx="5000471" cy="1077218"/>
          </a:xfrm>
          <a:prstGeom prst="rect">
            <a:avLst/>
          </a:prstGeom>
          <a:noFill/>
        </p:spPr>
        <p:txBody>
          <a:bodyPr wrap="none" rtlCol="0">
            <a:spAutoFit/>
          </a:bodyPr>
          <a:lstStyle/>
          <a:p>
            <a:r>
              <a:rPr lang="en-US" sz="3200" dirty="0"/>
              <a:t>Open:</a:t>
            </a:r>
          </a:p>
          <a:p>
            <a:r>
              <a:rPr lang="en-US" sz="3200" dirty="0" err="1"/>
              <a:t>A_Functions_basicEDA_Viz.R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866986" cy="2862322"/>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a:p>
            <a:pPr marL="285750" indent="-285750">
              <a:buFont typeface="Arial" panose="020B0604020202020204" pitchFamily="34" charset="0"/>
              <a:buChar char="•"/>
            </a:pPr>
            <a:r>
              <a:rPr lang="en-US" dirty="0" err="1"/>
              <a:t>Bokeh</a:t>
            </a:r>
            <a:r>
              <a:rPr lang="en-US" dirty="0"/>
              <a:t>::figure()</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8295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43894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
        <p:nvSpPr>
          <p:cNvPr id="11" name="Footer Placeholder 4">
            <a:extLst>
              <a:ext uri="{FF2B5EF4-FFF2-40B4-BE49-F238E27FC236}">
                <a16:creationId xmlns:a16="http://schemas.microsoft.com/office/drawing/2014/main" id="{6B5C8B1F-FBCF-F84F-80BC-9E2CFBFB8FA6}"/>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22075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1015663"/>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a:t>
            </a:r>
            <a:r>
              <a:rPr lang="en-US" sz="1400" dirty="0" err="1">
                <a:solidFill>
                  <a:schemeClr val="accent6"/>
                </a:solidFill>
                <a:latin typeface="Consolas" panose="020B0609020204030204" pitchFamily="49" charset="0"/>
                <a:cs typeface="Consolas" panose="020B0609020204030204" pitchFamily="49" charset="0"/>
              </a:rPr>
              <a:t>screenTime$start</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screenTime$end,y</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screenTime$character</a:t>
            </a:r>
            <a:r>
              <a:rPr lang="en-US" sz="1400" dirty="0">
                <a:solidFill>
                  <a:schemeClr val="accent6"/>
                </a:solidFill>
                <a:latin typeface="Consolas" panose="020B0609020204030204" pitchFamily="49" charset="0"/>
                <a:cs typeface="Consolas" panose="020B0609020204030204" pitchFamily="49" charset="0"/>
              </a:rPr>
              <a:t>),size=3)</a:t>
            </a:r>
          </a:p>
        </p:txBody>
      </p:sp>
      <p:sp>
        <p:nvSpPr>
          <p:cNvPr id="11" name="Footer Placeholder 4">
            <a:extLst>
              <a:ext uri="{FF2B5EF4-FFF2-40B4-BE49-F238E27FC236}">
                <a16:creationId xmlns:a16="http://schemas.microsoft.com/office/drawing/2014/main" id="{65BC6348-4926-8343-B8E9-9E03D248E73C}"/>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983819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8" name="Rectangle 7"/>
          <p:cNvSpPr/>
          <p:nvPr/>
        </p:nvSpPr>
        <p:spPr>
          <a:xfrm>
            <a:off x="1" y="1838553"/>
            <a:ext cx="9144000" cy="1246495"/>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screenTime$character</a:t>
            </a:r>
            <a:r>
              <a:rPr lang="en-US" sz="1100" dirty="0">
                <a:latin typeface="Consolas" panose="020B0609020204030204" pitchFamily="49" charset="0"/>
                <a:cs typeface="Consolas" panose="020B0609020204030204" pitchFamily="49" charset="0"/>
              </a:rPr>
              <a:t>))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a:t>
            </a:r>
            <a:r>
              <a:rPr lang="en-US" sz="1050" dirty="0" err="1">
                <a:latin typeface="Consolas" panose="020B0609020204030204" pitchFamily="49" charset="0"/>
                <a:cs typeface="Consolas" panose="020B0609020204030204" pitchFamily="49" charset="0"/>
              </a:rPr>
              <a:t>screenTime$start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screenTime$end,y</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screenTime$character</a:t>
            </a:r>
            <a:r>
              <a:rPr lang="en-US" sz="1050" dirty="0">
                <a:latin typeface="Consolas" panose="020B0609020204030204" pitchFamily="49" charset="0"/>
                <a:cs typeface="Consolas" panose="020B0609020204030204" pitchFamily="49" charset="0"/>
              </a:rPr>
              <a:t>),size=3)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
        <p:nvSpPr>
          <p:cNvPr id="10" name="Footer Placeholder 4">
            <a:extLst>
              <a:ext uri="{FF2B5EF4-FFF2-40B4-BE49-F238E27FC236}">
                <a16:creationId xmlns:a16="http://schemas.microsoft.com/office/drawing/2014/main" id="{7960989D-8211-AC43-8677-3A58D4F787C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8254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168603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CSCI E-96</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2/16/23</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CSCI E-96</a:t>
            </a:r>
          </a:p>
        </p:txBody>
      </p:sp>
    </p:spTree>
    <p:extLst>
      <p:ext uri="{BB962C8B-B14F-4D97-AF65-F5344CB8AC3E}">
        <p14:creationId xmlns:p14="http://schemas.microsoft.com/office/powerpoint/2010/main" val="3394580978"/>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24767</TotalTime>
  <Words>2666</Words>
  <Application>Microsoft Macintosh PowerPoint</Application>
  <PresentationFormat>On-screen Show (4:3)</PresentationFormat>
  <Paragraphs>601</Paragraphs>
  <Slides>42</Slides>
  <Notes>35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Consolas</vt:lpstr>
      <vt:lpstr>Open Sans</vt:lpstr>
      <vt:lpstr>Roboto Light</vt:lpstr>
      <vt:lpstr>Roboto Medium</vt:lpstr>
      <vt:lpstr>Office Theme</vt:lpstr>
      <vt:lpstr>Perform a Git Pull to get the scripts &amp; data</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lpstr>What is ggplot?</vt:lpstr>
      <vt:lpstr>Understanding ggplot…</vt:lpstr>
      <vt:lpstr>Understanding ggplot…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Kwartler, Edward</cp:lastModifiedBy>
  <cp:revision>144</cp:revision>
  <cp:lastPrinted>2018-07-10T22:02:33Z</cp:lastPrinted>
  <dcterms:created xsi:type="dcterms:W3CDTF">2018-05-11T14:06:45Z</dcterms:created>
  <dcterms:modified xsi:type="dcterms:W3CDTF">2023-02-16T18:13:07Z</dcterms:modified>
</cp:coreProperties>
</file>