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9" r:id="rId2"/>
    <p:sldId id="355" r:id="rId3"/>
    <p:sldId id="357" r:id="rId4"/>
    <p:sldId id="372" r:id="rId5"/>
    <p:sldId id="349" r:id="rId6"/>
    <p:sldId id="833" r:id="rId7"/>
    <p:sldId id="365" r:id="rId8"/>
    <p:sldId id="358" r:id="rId9"/>
    <p:sldId id="350" r:id="rId10"/>
    <p:sldId id="363" r:id="rId11"/>
    <p:sldId id="364" r:id="rId12"/>
    <p:sldId id="351" r:id="rId13"/>
    <p:sldId id="352" r:id="rId14"/>
    <p:sldId id="824" r:id="rId15"/>
    <p:sldId id="829" r:id="rId16"/>
    <p:sldId id="353" r:id="rId17"/>
    <p:sldId id="832" r:id="rId18"/>
    <p:sldId id="35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9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3/8/23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9A29-4087-0F90-5AE4-80CBC7F1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3/8/23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72EE4CE-4F60-BA34-AD0E-5BB8B4D91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3/8/23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D4C5-25F8-31FB-C3A0-9810A470C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3/8/23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FC42-1789-89E5-FE90-04EA782CB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3/8/23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F0D7-20C4-5ED5-B558-3B1CA5EBF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3/8/23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BF05134-2474-C1DF-CB64-F19FB680A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3/8/23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25AEFCB-FB12-A4B5-ADB4-098EE583DC0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D1D31AE-1673-0856-56E6-BBAEC229E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3/8/23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98DA100-8E33-3C57-0FEB-5135F24CF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3/8/23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8E3BBD7-BB13-37D9-DB6D-2064A6DDC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3/8/23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F68643C-FF7D-C42E-EE60-131914975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70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/>
          <p:cNvGrpSpPr/>
          <p:nvPr/>
        </p:nvGrpSpPr>
        <p:grpSpPr>
          <a:xfrm>
            <a:off x="3168253" y="3206413"/>
            <a:ext cx="980217" cy="916620"/>
            <a:chOff x="4044175" y="930800"/>
            <a:chExt cx="806099" cy="730199"/>
          </a:xfrm>
        </p:grpSpPr>
        <p:sp>
          <p:nvSpPr>
            <p:cNvPr id="9" name="Shape 281"/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/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/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/>
          <p:cNvSpPr txBox="1"/>
          <p:nvPr/>
        </p:nvSpPr>
        <p:spPr>
          <a:xfrm>
            <a:off x="3217045" y="2180174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/>
          <p:cNvSpPr txBox="1"/>
          <p:nvPr/>
        </p:nvSpPr>
        <p:spPr>
          <a:xfrm>
            <a:off x="5133549" y="2305933"/>
            <a:ext cx="1403458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Algorithm</a:t>
            </a:r>
          </a:p>
        </p:txBody>
      </p:sp>
      <p:sp>
        <p:nvSpPr>
          <p:cNvPr id="15" name="Shape 287"/>
          <p:cNvSpPr txBox="1"/>
          <p:nvPr/>
        </p:nvSpPr>
        <p:spPr>
          <a:xfrm>
            <a:off x="2843237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/>
          <p:cNvSpPr txBox="1"/>
          <p:nvPr/>
        </p:nvSpPr>
        <p:spPr>
          <a:xfrm>
            <a:off x="5053179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/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/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24" name="Shape 296"/>
          <p:cNvSpPr/>
          <p:nvPr/>
        </p:nvSpPr>
        <p:spPr>
          <a:xfrm>
            <a:off x="4287424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5" name="Shape 2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4086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483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Shape 299"/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8" name="Shape 300"/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2" name="Shape 301"/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2"/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Shape 303"/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hape 304"/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9" name="Shape 3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306"/>
            <p:cNvCxnSpPr>
              <a:endCxn id="31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1" name="Shape 307"/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6" name="Shape 308"/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" name="Shape 292"/>
          <p:cNvSpPr txBox="1"/>
          <p:nvPr/>
        </p:nvSpPr>
        <p:spPr>
          <a:xfrm>
            <a:off x="144127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Context</a:t>
            </a:r>
          </a:p>
        </p:txBody>
      </p:sp>
      <p:sp>
        <p:nvSpPr>
          <p:cNvPr id="38" name="Shape 293"/>
          <p:cNvSpPr txBox="1"/>
          <p:nvPr/>
        </p:nvSpPr>
        <p:spPr>
          <a:xfrm>
            <a:off x="188827" y="2748906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39" name="Shape 294"/>
          <p:cNvSpPr txBox="1"/>
          <p:nvPr/>
        </p:nvSpPr>
        <p:spPr>
          <a:xfrm>
            <a:off x="188827" y="3156119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40" name="Shape 295"/>
          <p:cNvSpPr txBox="1"/>
          <p:nvPr/>
        </p:nvSpPr>
        <p:spPr>
          <a:xfrm>
            <a:off x="188827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Sports Analytics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How many points will the Bears’ QB score?  What is the Bears’ probability of winning? </a:t>
            </a:r>
          </a:p>
        </p:txBody>
      </p:sp>
      <p:sp>
        <p:nvSpPr>
          <p:cNvPr id="41" name="Shape 288"/>
          <p:cNvSpPr txBox="1"/>
          <p:nvPr/>
        </p:nvSpPr>
        <p:spPr>
          <a:xfrm>
            <a:off x="635781" y="4574525"/>
            <a:ext cx="172629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Requires expertise and stakeholder buy in</a:t>
            </a:r>
          </a:p>
        </p:txBody>
      </p:sp>
    </p:spTree>
    <p:extLst>
      <p:ext uri="{BB962C8B-B14F-4D97-AF65-F5344CB8AC3E}">
        <p14:creationId xmlns:p14="http://schemas.microsoft.com/office/powerpoint/2010/main" val="2800489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NCAA Classification Madness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522390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20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452131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7538" y="5609492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</p:spTree>
    <p:extLst>
      <p:ext uri="{BB962C8B-B14F-4D97-AF65-F5344CB8AC3E}">
        <p14:creationId xmlns:p14="http://schemas.microsoft.com/office/powerpoint/2010/main" val="188050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friend Mandy is next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658" y="5833633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10236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515" y="1459832"/>
            <a:ext cx="597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Open </a:t>
            </a:r>
            <a:r>
              <a:rPr lang="en-US" sz="2800" b="1" dirty="0" err="1"/>
              <a:t>D_newMarchMadness_noPrep.R</a:t>
            </a:r>
            <a:endParaRPr lang="en-US" sz="28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7" name="Picture 4" descr="Image result for logistic regression meme">
            <a:extLst>
              <a:ext uri="{FF2B5EF4-FFF2-40B4-BE49-F238E27FC236}">
                <a16:creationId xmlns:a16="http://schemas.microsoft.com/office/drawing/2014/main" id="{72A794EB-A22A-2A4F-8E74-9FFE0BED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22" y="2104693"/>
            <a:ext cx="3795696" cy="372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35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6850" y="365126"/>
            <a:ext cx="8318500" cy="591477"/>
          </a:xfrm>
        </p:spPr>
        <p:txBody>
          <a:bodyPr/>
          <a:lstStyle/>
          <a:p>
            <a:r>
              <a:rPr lang="en-US" dirty="0"/>
              <a:t>Evaluating a Classification Model (validation 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5095" y="1780675"/>
            <a:ext cx="5328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118 (87 + 29) losers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correct 87 times among the losers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103 winners (31 + 72)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correct 72 times among the winners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538" y="5404513"/>
            <a:ext cx="8071339" cy="609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you progress in your data science education, learning other KPI (Recall, Precision, AUC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).  In this course we stick with the basic accuracy.  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6F7A7-3B9D-6462-D1A2-2197F56D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1859955"/>
            <a:ext cx="2717038" cy="18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6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553803" y="1855952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Probabilities are 0-1 so a “cutoff threshold” is used to classify into 1 or 0 in the matrix.</a:t>
            </a:r>
          </a:p>
        </p:txBody>
      </p:sp>
    </p:spTree>
    <p:extLst>
      <p:ext uri="{BB962C8B-B14F-4D97-AF65-F5344CB8AC3E}">
        <p14:creationId xmlns:p14="http://schemas.microsoft.com/office/powerpoint/2010/main" val="394945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95457" y="2083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Adjusting the cutoff impacts the numbers in the confusion matrix.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1586" y="2248337"/>
          <a:ext cx="167176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5457" y="1718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0.01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05967" y="3607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05967" y="3242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0.75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32946" y="3623355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32946" y="32582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0.99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985650" y="209409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85650" y="172895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0.50</a:t>
            </a:r>
          </a:p>
        </p:txBody>
      </p:sp>
    </p:spTree>
    <p:extLst>
      <p:ext uri="{BB962C8B-B14F-4D97-AF65-F5344CB8AC3E}">
        <p14:creationId xmlns:p14="http://schemas.microsoft.com/office/powerpoint/2010/main" val="311111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Logistic regression is similar to linear regression, except that it is used with a categorical response</a:t>
            </a:r>
          </a:p>
          <a:p>
            <a:r>
              <a:rPr lang="en-US" altLang="en-US" dirty="0"/>
              <a:t>The predictors are related to the response Y via a nonlinear function called the </a:t>
            </a:r>
            <a:r>
              <a:rPr lang="en-US" altLang="en-US" i="1" dirty="0"/>
              <a:t>logit</a:t>
            </a:r>
          </a:p>
          <a:p>
            <a:r>
              <a:rPr lang="en-US" altLang="en-US" dirty="0"/>
              <a:t>As in linear regression, reducing predictors can be done via variable selection</a:t>
            </a:r>
          </a:p>
          <a:p>
            <a:r>
              <a:rPr lang="en-US" altLang="en-US" dirty="0"/>
              <a:t>Logistic regression can be generalized to more than two classes</a:t>
            </a:r>
          </a:p>
          <a:p>
            <a:pPr marL="342900" lvl="1" indent="0"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libray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nnet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342900" lvl="1" indent="0"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multiNomialLogit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multinom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(y ~ .,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0259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515" y="1459832"/>
            <a:ext cx="597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Open </a:t>
            </a:r>
            <a:r>
              <a:rPr lang="en-US" sz="2800" b="1" dirty="0" err="1"/>
              <a:t>D_newMarchMadness_noPrep.R</a:t>
            </a:r>
            <a:endParaRPr lang="en-US" sz="28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2F2E5-A002-454B-B920-B9E206BF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42" y="2098802"/>
            <a:ext cx="2730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48307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endParaRPr lang="en-US" dirty="0"/>
          </a:p>
          <a:p>
            <a:r>
              <a:rPr lang="en-US" u="sng" dirty="0"/>
              <a:t>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855345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&amp; Logistic Regression are two good starting algorithms .  Both put you on a path to more complex machine learning but more importantly you can start to frame business problems in terms algorithms can understand. 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20" y="39243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0918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Regression Equation Review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relationship between carat and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95767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6F48A-42FC-4159-77D9-92F792B23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068977"/>
            <a:ext cx="7302500" cy="317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094D9-BFD1-7E2C-18D7-46039D2BD0C1}"/>
              </a:ext>
            </a:extLst>
          </p:cNvPr>
          <p:cNvSpPr txBox="1"/>
          <p:nvPr/>
        </p:nvSpPr>
        <p:spPr>
          <a:xfrm>
            <a:off x="155254" y="4592548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No, the diamond</a:t>
            </a:r>
          </a:p>
          <a:p>
            <a:pPr algn="ctr"/>
            <a:r>
              <a:rPr lang="en-US" sz="1050" dirty="0"/>
              <a:t> isn’t more than $11K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17998-1D14-E383-890A-11631DA54AC9}"/>
              </a:ext>
            </a:extLst>
          </p:cNvPr>
          <p:cNvSpPr txBox="1"/>
          <p:nvPr/>
        </p:nvSpPr>
        <p:spPr>
          <a:xfrm>
            <a:off x="229793" y="2057703"/>
            <a:ext cx="12089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Yes, the diamond</a:t>
            </a:r>
          </a:p>
          <a:p>
            <a:pPr algn="ctr"/>
            <a:r>
              <a:rPr lang="en-US" sz="1050" dirty="0"/>
              <a:t> is more than $11K</a:t>
            </a:r>
          </a:p>
        </p:txBody>
      </p: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B1F8D-CCC8-0D2B-5A88-ECB133C9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38530-9AD0-4822-8722-725254B2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tool!  This line goes on forever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9AD89-4C9C-498B-F438-2ABF790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F2DC-1D10-24FB-8534-9A9AF1949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78DEB-4655-6112-273B-2F88AF81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18" y="2068977"/>
            <a:ext cx="7302500" cy="317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4F1B43-ACA2-8630-8343-1A4521B7E3BB}"/>
              </a:ext>
            </a:extLst>
          </p:cNvPr>
          <p:cNvSpPr txBox="1"/>
          <p:nvPr/>
        </p:nvSpPr>
        <p:spPr>
          <a:xfrm>
            <a:off x="155254" y="4592548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No, the diamond</a:t>
            </a:r>
          </a:p>
          <a:p>
            <a:pPr algn="ctr"/>
            <a:r>
              <a:rPr lang="en-US" sz="1050" dirty="0"/>
              <a:t> isn’t more than $11K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16C1E-6932-4312-DB17-AF1BDE6C667B}"/>
              </a:ext>
            </a:extLst>
          </p:cNvPr>
          <p:cNvSpPr txBox="1"/>
          <p:nvPr/>
        </p:nvSpPr>
        <p:spPr>
          <a:xfrm>
            <a:off x="229793" y="2057703"/>
            <a:ext cx="12089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Yes, the diamond</a:t>
            </a:r>
          </a:p>
          <a:p>
            <a:pPr algn="ctr"/>
            <a:r>
              <a:rPr lang="en-US" sz="1050" dirty="0"/>
              <a:t> is more than $11K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B19AB-5B4D-209F-3CA8-542D83581378}"/>
              </a:ext>
            </a:extLst>
          </p:cNvPr>
          <p:cNvSpPr/>
          <p:nvPr/>
        </p:nvSpPr>
        <p:spPr>
          <a:xfrm>
            <a:off x="400692" y="5243977"/>
            <a:ext cx="8332342" cy="6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line goes on forever so a linear model could say YES, but also reach a value of 2?!  That’s two YES?  Makes no sense.</a:t>
            </a:r>
          </a:p>
        </p:txBody>
      </p:sp>
    </p:spTree>
    <p:extLst>
      <p:ext uri="{BB962C8B-B14F-4D97-AF65-F5344CB8AC3E}">
        <p14:creationId xmlns:p14="http://schemas.microsoft.com/office/powerpoint/2010/main" val="32218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Step 1: Logistic Response Function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200650"/>
            <a:ext cx="8071339" cy="8132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probability.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57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74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8F0D3-E139-8E55-EF11-97A3A2E5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21" y="3238497"/>
            <a:ext cx="6908158" cy="300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0013" y="365126"/>
            <a:ext cx="9401176" cy="591477"/>
          </a:xfrm>
        </p:spPr>
        <p:txBody>
          <a:bodyPr/>
          <a:lstStyle/>
          <a:p>
            <a:r>
              <a:rPr lang="en-US" dirty="0"/>
              <a:t>From probability to class, define a cutoff threshold.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3384" y="144780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0.50 is popular initial choice</a:t>
            </a:r>
          </a:p>
          <a:p>
            <a:endParaRPr lang="en-US" altLang="en-US" dirty="0"/>
          </a:p>
          <a:p>
            <a:r>
              <a:rPr lang="en-US" altLang="en-US" dirty="0"/>
              <a:t>Additional considerations</a:t>
            </a:r>
          </a:p>
          <a:p>
            <a:pPr marL="742950" lvl="1" indent="-285750"/>
            <a:r>
              <a:rPr lang="en-US" altLang="en-US" sz="2200" b="1" dirty="0">
                <a:solidFill>
                  <a:srgbClr val="FF0000"/>
                </a:solidFill>
              </a:rPr>
              <a:t>Maximize classification accuracy</a:t>
            </a:r>
          </a:p>
          <a:p>
            <a:pPr marL="742950" lvl="1" indent="-285750"/>
            <a:r>
              <a:rPr lang="en-US" altLang="en-US" sz="2200" dirty="0"/>
              <a:t>Maximize sensitivity (subject to min. level of specificity)</a:t>
            </a:r>
          </a:p>
          <a:p>
            <a:pPr marL="742950" lvl="1" indent="-285750"/>
            <a:r>
              <a:rPr lang="en-US" altLang="en-US" sz="2200" dirty="0"/>
              <a:t>Minimize false positives (subject to max. false negative rate)</a:t>
            </a:r>
          </a:p>
          <a:p>
            <a:pPr marL="742950" lvl="1" indent="-285750"/>
            <a:r>
              <a:rPr lang="en-US" altLang="en-US" sz="2200" dirty="0"/>
              <a:t>Minimize expected cost of misclassification (need to specify costs)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27538" y="5404513"/>
            <a:ext cx="8071339" cy="609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a team has a probability of .25 classify them as a loser.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If a team has .50  or more classify them as a winner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2052996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3205</TotalTime>
  <Words>1054</Words>
  <Application>Microsoft Macintosh PowerPoint</Application>
  <PresentationFormat>On-screen Show (4:3)</PresentationFormat>
  <Paragraphs>218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Open Sans</vt:lpstr>
      <vt:lpstr>Symbol</vt:lpstr>
      <vt:lpstr>Wingdings 2</vt:lpstr>
      <vt:lpstr>1_Office Theme</vt:lpstr>
      <vt:lpstr>Supervised Learning</vt:lpstr>
      <vt:lpstr>Logistic Regression</vt:lpstr>
      <vt:lpstr>Regression Equation Review</vt:lpstr>
      <vt:lpstr>Linear Regression</vt:lpstr>
      <vt:lpstr>A binary relationship between carat and price</vt:lpstr>
      <vt:lpstr>WRONG tool!  This line goes on forever</vt:lpstr>
      <vt:lpstr>Step 1: Logistic Response Function</vt:lpstr>
      <vt:lpstr>PowerPoint Presentation</vt:lpstr>
      <vt:lpstr>From probability to class, define a cutoff threshold.</vt:lpstr>
      <vt:lpstr>NCAA Classification Madness</vt:lpstr>
      <vt:lpstr>My friend Mandy is next level.</vt:lpstr>
      <vt:lpstr>Let’s practice</vt:lpstr>
      <vt:lpstr>Evaluating a Classification Model (validation set)</vt:lpstr>
      <vt:lpstr>The confusion matrix</vt:lpstr>
      <vt:lpstr>The confusion matrix</vt:lpstr>
      <vt:lpstr>Logistic Regression Summary</vt:lpstr>
      <vt:lpstr>Back to the script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113</cp:revision>
  <dcterms:created xsi:type="dcterms:W3CDTF">2018-05-23T17:24:59Z</dcterms:created>
  <dcterms:modified xsi:type="dcterms:W3CDTF">2023-03-09T00:39:47Z</dcterms:modified>
</cp:coreProperties>
</file>