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97" r:id="rId2"/>
    <p:sldId id="320" r:id="rId3"/>
    <p:sldId id="323" r:id="rId4"/>
    <p:sldId id="831" r:id="rId5"/>
    <p:sldId id="834" r:id="rId6"/>
    <p:sldId id="835" r:id="rId7"/>
    <p:sldId id="837" r:id="rId8"/>
    <p:sldId id="838" r:id="rId9"/>
    <p:sldId id="839" r:id="rId10"/>
    <p:sldId id="840" r:id="rId11"/>
    <p:sldId id="842" r:id="rId12"/>
    <p:sldId id="841" r:id="rId13"/>
    <p:sldId id="843" r:id="rId14"/>
    <p:sldId id="844" r:id="rId15"/>
    <p:sldId id="83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61" autoAdjust="0"/>
    <p:restoredTop sz="94660"/>
  </p:normalViewPr>
  <p:slideViewPr>
    <p:cSldViewPr snapToGrid="0">
      <p:cViewPr varScale="1">
        <p:scale>
          <a:sx n="105" d="100"/>
          <a:sy n="105" d="100"/>
        </p:scale>
        <p:origin x="1496" y="19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4/6/23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4/6/23</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6</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4/6/23</a:t>
            </a:fld>
            <a:endParaRPr lang="en-US"/>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6</a:t>
            </a:r>
          </a:p>
        </p:txBody>
      </p: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4/6/23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6</a:t>
            </a:r>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4/6/23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6</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4/6/23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6</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4/6/23</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2"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6</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4/6/23</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3" name="Footer Placeholder 4"/>
          <p:cNvSpPr>
            <a:spLocks noGrp="1"/>
          </p:cNvSpPr>
          <p:nvPr>
            <p:ph type="ftr" sz="quarter" idx="1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6</a:t>
            </a:r>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4/6/23</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6</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4/6/23</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4/6/23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2"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6</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4/6/23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2"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6</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4/6/23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20D1-C38F-40A5-B020-EBD3D0FC1155}"/>
              </a:ext>
            </a:extLst>
          </p:cNvPr>
          <p:cNvSpPr>
            <a:spLocks noGrp="1"/>
          </p:cNvSpPr>
          <p:nvPr>
            <p:ph type="ctrTitle"/>
          </p:nvPr>
        </p:nvSpPr>
        <p:spPr/>
        <p:txBody>
          <a:bodyPr/>
          <a:lstStyle/>
          <a:p>
            <a:r>
              <a:rPr lang="en-US" dirty="0"/>
              <a:t>Quick </a:t>
            </a:r>
            <a:r>
              <a:rPr lang="en-US"/>
              <a:t>Webscraping</a:t>
            </a:r>
            <a:endParaRPr lang="en-US" dirty="0"/>
          </a:p>
        </p:txBody>
      </p:sp>
      <p:sp>
        <p:nvSpPr>
          <p:cNvPr id="3" name="Subtitle 2">
            <a:extLst>
              <a:ext uri="{FF2B5EF4-FFF2-40B4-BE49-F238E27FC236}">
                <a16:creationId xmlns:a16="http://schemas.microsoft.com/office/drawing/2014/main" id="{629F9E77-3FDD-40CA-82E9-3C67E139D3A1}"/>
              </a:ext>
            </a:extLst>
          </p:cNvPr>
          <p:cNvSpPr>
            <a:spLocks noGrp="1"/>
          </p:cNvSpPr>
          <p:nvPr>
            <p:ph type="subTitle" idx="1"/>
          </p:nvPr>
        </p:nvSpPr>
        <p:spPr/>
        <p:txBody>
          <a:bodyPr/>
          <a:lstStyle/>
          <a:p>
            <a:r>
              <a:rPr lang="en-US" dirty="0"/>
              <a:t>Ted Kwartler</a:t>
            </a:r>
          </a:p>
        </p:txBody>
      </p:sp>
      <p:sp>
        <p:nvSpPr>
          <p:cNvPr id="4" name="Date Placeholder 3">
            <a:extLst>
              <a:ext uri="{FF2B5EF4-FFF2-40B4-BE49-F238E27FC236}">
                <a16:creationId xmlns:a16="http://schemas.microsoft.com/office/drawing/2014/main" id="{8909B2EE-DD66-4058-A696-AC289906954A}"/>
              </a:ext>
            </a:extLst>
          </p:cNvPr>
          <p:cNvSpPr>
            <a:spLocks noGrp="1"/>
          </p:cNvSpPr>
          <p:nvPr>
            <p:ph type="dt" sz="half" idx="10"/>
          </p:nvPr>
        </p:nvSpPr>
        <p:spPr/>
        <p:txBody>
          <a:bodyPr/>
          <a:lstStyle/>
          <a:p>
            <a:fld id="{5738B90E-0779-4C36-915C-6F05FCD89456}" type="datetime1">
              <a:rPr lang="en-US" smtClean="0"/>
              <a:t>4/6/23</a:t>
            </a:fld>
            <a:endParaRPr lang="en-US"/>
          </a:p>
        </p:txBody>
      </p:sp>
      <p:sp>
        <p:nvSpPr>
          <p:cNvPr id="7" name="Footer Placeholder 4">
            <a:extLst>
              <a:ext uri="{FF2B5EF4-FFF2-40B4-BE49-F238E27FC236}">
                <a16:creationId xmlns:a16="http://schemas.microsoft.com/office/drawing/2014/main" id="{520EE3CB-0826-544D-B7FD-3CE690D53365}"/>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26781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D96C4D-487A-A3B3-E4EC-5C78B189E875}"/>
              </a:ext>
            </a:extLst>
          </p:cNvPr>
          <p:cNvSpPr>
            <a:spLocks noGrp="1"/>
          </p:cNvSpPr>
          <p:nvPr>
            <p:ph type="dt" sz="half" idx="10"/>
          </p:nvPr>
        </p:nvSpPr>
        <p:spPr/>
        <p:txBody>
          <a:bodyPr/>
          <a:lstStyle/>
          <a:p>
            <a:fld id="{6700A58B-DD98-43D0-B791-721480A02982}" type="datetime1">
              <a:rPr lang="en-US" smtClean="0"/>
              <a:t>4/6/23</a:t>
            </a:fld>
            <a:endParaRPr lang="en-US"/>
          </a:p>
        </p:txBody>
      </p:sp>
      <p:sp>
        <p:nvSpPr>
          <p:cNvPr id="3" name="Title 2">
            <a:extLst>
              <a:ext uri="{FF2B5EF4-FFF2-40B4-BE49-F238E27FC236}">
                <a16:creationId xmlns:a16="http://schemas.microsoft.com/office/drawing/2014/main" id="{111FAF9F-3018-441B-B19A-C6223880BB54}"/>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25805174-CC1F-D7E0-C39C-3904FF0113BE}"/>
              </a:ext>
            </a:extLst>
          </p:cNvPr>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a:extLst>
              <a:ext uri="{FF2B5EF4-FFF2-40B4-BE49-F238E27FC236}">
                <a16:creationId xmlns:a16="http://schemas.microsoft.com/office/drawing/2014/main" id="{399D2DE3-EF63-B8E5-C594-4344E80B717E}"/>
              </a:ext>
            </a:extLst>
          </p:cNvPr>
          <p:cNvSpPr>
            <a:spLocks noGrp="1"/>
          </p:cNvSpPr>
          <p:nvPr>
            <p:ph type="ftr" sz="quarter" idx="3"/>
          </p:nvPr>
        </p:nvSpPr>
        <p:spPr/>
        <p:txBody>
          <a:bodyPr/>
          <a:lstStyle/>
          <a:p>
            <a:r>
              <a:rPr lang="en-US"/>
              <a:t>Kwartler CSCI 6</a:t>
            </a:r>
            <a:endParaRPr lang="en-US" dirty="0"/>
          </a:p>
        </p:txBody>
      </p:sp>
      <p:pic>
        <p:nvPicPr>
          <p:cNvPr id="6" name="Picture 5">
            <a:extLst>
              <a:ext uri="{FF2B5EF4-FFF2-40B4-BE49-F238E27FC236}">
                <a16:creationId xmlns:a16="http://schemas.microsoft.com/office/drawing/2014/main" id="{F654F55A-EBE1-0DDC-2864-5CEA9697C4C6}"/>
              </a:ext>
            </a:extLst>
          </p:cNvPr>
          <p:cNvPicPr>
            <a:picLocks noChangeAspect="1"/>
          </p:cNvPicPr>
          <p:nvPr/>
        </p:nvPicPr>
        <p:blipFill>
          <a:blip r:embed="rId2"/>
          <a:stretch>
            <a:fillRect/>
          </a:stretch>
        </p:blipFill>
        <p:spPr>
          <a:xfrm>
            <a:off x="685800" y="2840347"/>
            <a:ext cx="7772400" cy="1177306"/>
          </a:xfrm>
          <a:prstGeom prst="rect">
            <a:avLst/>
          </a:prstGeom>
        </p:spPr>
      </p:pic>
      <p:sp>
        <p:nvSpPr>
          <p:cNvPr id="7" name="TextBox 6">
            <a:extLst>
              <a:ext uri="{FF2B5EF4-FFF2-40B4-BE49-F238E27FC236}">
                <a16:creationId xmlns:a16="http://schemas.microsoft.com/office/drawing/2014/main" id="{257C428E-27E7-983A-BEF5-695A8DB273B3}"/>
              </a:ext>
            </a:extLst>
          </p:cNvPr>
          <p:cNvSpPr txBox="1"/>
          <p:nvPr/>
        </p:nvSpPr>
        <p:spPr>
          <a:xfrm>
            <a:off x="628650" y="1664287"/>
            <a:ext cx="8199882" cy="923330"/>
          </a:xfrm>
          <a:prstGeom prst="rect">
            <a:avLst/>
          </a:prstGeom>
          <a:noFill/>
        </p:spPr>
        <p:txBody>
          <a:bodyPr wrap="square" rtlCol="0">
            <a:spAutoFit/>
          </a:bodyPr>
          <a:lstStyle/>
          <a:p>
            <a:r>
              <a:rPr lang="en-US" dirty="0"/>
              <a:t>Paste the </a:t>
            </a:r>
            <a:r>
              <a:rPr lang="en-US" dirty="0" err="1"/>
              <a:t>xpath</a:t>
            </a:r>
            <a:r>
              <a:rPr lang="en-US" dirty="0"/>
              <a:t> into your code.  Here the </a:t>
            </a:r>
            <a:r>
              <a:rPr lang="en-US" dirty="0" err="1"/>
              <a:t>pg</a:t>
            </a:r>
            <a:r>
              <a:rPr lang="en-US" dirty="0"/>
              <a:t> object was created previously and now we select the html nodes of the document at this location then the text itself is extracted.</a:t>
            </a:r>
          </a:p>
        </p:txBody>
      </p:sp>
    </p:spTree>
    <p:extLst>
      <p:ext uri="{BB962C8B-B14F-4D97-AF65-F5344CB8AC3E}">
        <p14:creationId xmlns:p14="http://schemas.microsoft.com/office/powerpoint/2010/main" val="2868220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E20587-031B-2BA9-B443-E3370AAF7501}"/>
              </a:ext>
            </a:extLst>
          </p:cNvPr>
          <p:cNvSpPr>
            <a:spLocks noGrp="1"/>
          </p:cNvSpPr>
          <p:nvPr>
            <p:ph type="dt" sz="half" idx="10"/>
          </p:nvPr>
        </p:nvSpPr>
        <p:spPr/>
        <p:txBody>
          <a:bodyPr/>
          <a:lstStyle/>
          <a:p>
            <a:fld id="{6700A58B-DD98-43D0-B791-721480A02982}" type="datetime1">
              <a:rPr lang="en-US" smtClean="0"/>
              <a:t>4/6/23</a:t>
            </a:fld>
            <a:endParaRPr lang="en-US"/>
          </a:p>
        </p:txBody>
      </p:sp>
      <p:sp>
        <p:nvSpPr>
          <p:cNvPr id="3" name="Title 2">
            <a:extLst>
              <a:ext uri="{FF2B5EF4-FFF2-40B4-BE49-F238E27FC236}">
                <a16:creationId xmlns:a16="http://schemas.microsoft.com/office/drawing/2014/main" id="{91C8C74E-CB75-2FD6-A4AB-9C256A85EF94}"/>
              </a:ext>
            </a:extLst>
          </p:cNvPr>
          <p:cNvSpPr>
            <a:spLocks noGrp="1"/>
          </p:cNvSpPr>
          <p:nvPr>
            <p:ph type="title"/>
          </p:nvPr>
        </p:nvSpPr>
        <p:spPr/>
        <p:txBody>
          <a:bodyPr/>
          <a:lstStyle/>
          <a:p>
            <a:r>
              <a:rPr lang="en-US" dirty="0"/>
              <a:t>Cascading Style Sheets</a:t>
            </a:r>
          </a:p>
        </p:txBody>
      </p:sp>
      <p:sp>
        <p:nvSpPr>
          <p:cNvPr id="4" name="Slide Number Placeholder 3">
            <a:extLst>
              <a:ext uri="{FF2B5EF4-FFF2-40B4-BE49-F238E27FC236}">
                <a16:creationId xmlns:a16="http://schemas.microsoft.com/office/drawing/2014/main" id="{7A3D604D-B98A-A4D8-7034-A0CF05541480}"/>
              </a:ext>
            </a:extLst>
          </p:cNvPr>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a:extLst>
              <a:ext uri="{FF2B5EF4-FFF2-40B4-BE49-F238E27FC236}">
                <a16:creationId xmlns:a16="http://schemas.microsoft.com/office/drawing/2014/main" id="{AC5F6656-FD8B-E8DA-9F96-7ECA6F697A1A}"/>
              </a:ext>
            </a:extLst>
          </p:cNvPr>
          <p:cNvSpPr>
            <a:spLocks noGrp="1"/>
          </p:cNvSpPr>
          <p:nvPr>
            <p:ph type="ftr" sz="quarter" idx="3"/>
          </p:nvPr>
        </p:nvSpPr>
        <p:spPr/>
        <p:txBody>
          <a:bodyPr/>
          <a:lstStyle/>
          <a:p>
            <a:r>
              <a:rPr lang="en-US"/>
              <a:t>Kwartler CSCI 6</a:t>
            </a:r>
            <a:endParaRPr lang="en-US" dirty="0"/>
          </a:p>
        </p:txBody>
      </p:sp>
      <p:sp>
        <p:nvSpPr>
          <p:cNvPr id="6" name="TextBox 5">
            <a:extLst>
              <a:ext uri="{FF2B5EF4-FFF2-40B4-BE49-F238E27FC236}">
                <a16:creationId xmlns:a16="http://schemas.microsoft.com/office/drawing/2014/main" id="{2FA4098E-237F-7F77-8365-75462E507FB2}"/>
              </a:ext>
            </a:extLst>
          </p:cNvPr>
          <p:cNvSpPr txBox="1"/>
          <p:nvPr/>
        </p:nvSpPr>
        <p:spPr>
          <a:xfrm>
            <a:off x="231648" y="4762885"/>
            <a:ext cx="8705088" cy="646331"/>
          </a:xfrm>
          <a:prstGeom prst="rect">
            <a:avLst/>
          </a:prstGeom>
          <a:noFill/>
        </p:spPr>
        <p:txBody>
          <a:bodyPr wrap="square" rtlCol="0">
            <a:spAutoFit/>
          </a:bodyPr>
          <a:lstStyle/>
          <a:p>
            <a:r>
              <a:rPr lang="en-US" dirty="0"/>
              <a:t>Many sites use CSS with named elements called a “selector”.  These named selectors can be used in place of </a:t>
            </a:r>
            <a:r>
              <a:rPr lang="en-US" dirty="0" err="1"/>
              <a:t>xpath</a:t>
            </a:r>
            <a:r>
              <a:rPr lang="en-US" dirty="0"/>
              <a:t> sometimes.  </a:t>
            </a:r>
          </a:p>
        </p:txBody>
      </p:sp>
      <p:sp>
        <p:nvSpPr>
          <p:cNvPr id="8" name="TextBox 7">
            <a:extLst>
              <a:ext uri="{FF2B5EF4-FFF2-40B4-BE49-F238E27FC236}">
                <a16:creationId xmlns:a16="http://schemas.microsoft.com/office/drawing/2014/main" id="{B5F0C701-7382-8056-82E2-4E5B73A3A2A4}"/>
              </a:ext>
            </a:extLst>
          </p:cNvPr>
          <p:cNvSpPr txBox="1"/>
          <p:nvPr/>
        </p:nvSpPr>
        <p:spPr>
          <a:xfrm>
            <a:off x="450342" y="1442073"/>
            <a:ext cx="8065008" cy="923330"/>
          </a:xfrm>
          <a:prstGeom prst="rect">
            <a:avLst/>
          </a:prstGeom>
          <a:noFill/>
        </p:spPr>
        <p:txBody>
          <a:bodyPr wrap="square">
            <a:spAutoFit/>
          </a:bodyPr>
          <a:lstStyle/>
          <a:p>
            <a:r>
              <a:rPr lang="en-US" b="0" i="0" dirty="0">
                <a:solidFill>
                  <a:srgbClr val="4D5156"/>
                </a:solidFill>
                <a:effectLst/>
                <a:latin typeface="Roboto" panose="02000000000000000000" pitchFamily="2" charset="0"/>
              </a:rPr>
              <a:t>Cascading Style Sheets is a style sheet language used for describing the presentation of a document written in a markup language such as HTML or XML</a:t>
            </a:r>
            <a:endParaRPr lang="en-US" dirty="0"/>
          </a:p>
        </p:txBody>
      </p:sp>
      <p:pic>
        <p:nvPicPr>
          <p:cNvPr id="9" name="Picture 8">
            <a:extLst>
              <a:ext uri="{FF2B5EF4-FFF2-40B4-BE49-F238E27FC236}">
                <a16:creationId xmlns:a16="http://schemas.microsoft.com/office/drawing/2014/main" id="{BD129899-7659-D10E-72B7-E9DE6EE2BF37}"/>
              </a:ext>
            </a:extLst>
          </p:cNvPr>
          <p:cNvPicPr>
            <a:picLocks noChangeAspect="1"/>
          </p:cNvPicPr>
          <p:nvPr/>
        </p:nvPicPr>
        <p:blipFill>
          <a:blip r:embed="rId2"/>
          <a:stretch>
            <a:fillRect/>
          </a:stretch>
        </p:blipFill>
        <p:spPr>
          <a:xfrm>
            <a:off x="3422650" y="3136900"/>
            <a:ext cx="2298700" cy="584200"/>
          </a:xfrm>
          <a:prstGeom prst="rect">
            <a:avLst/>
          </a:prstGeom>
        </p:spPr>
      </p:pic>
    </p:spTree>
    <p:extLst>
      <p:ext uri="{BB962C8B-B14F-4D97-AF65-F5344CB8AC3E}">
        <p14:creationId xmlns:p14="http://schemas.microsoft.com/office/powerpoint/2010/main" val="2933447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DEB5AC-2258-ABD3-15D7-400B7CEF549C}"/>
              </a:ext>
            </a:extLst>
          </p:cNvPr>
          <p:cNvSpPr>
            <a:spLocks noGrp="1"/>
          </p:cNvSpPr>
          <p:nvPr>
            <p:ph type="dt" sz="half" idx="10"/>
          </p:nvPr>
        </p:nvSpPr>
        <p:spPr/>
        <p:txBody>
          <a:bodyPr/>
          <a:lstStyle/>
          <a:p>
            <a:fld id="{6700A58B-DD98-43D0-B791-721480A02982}" type="datetime1">
              <a:rPr lang="en-US" smtClean="0"/>
              <a:t>4/6/23</a:t>
            </a:fld>
            <a:endParaRPr lang="en-US"/>
          </a:p>
        </p:txBody>
      </p:sp>
      <p:sp>
        <p:nvSpPr>
          <p:cNvPr id="3" name="Title 2">
            <a:extLst>
              <a:ext uri="{FF2B5EF4-FFF2-40B4-BE49-F238E27FC236}">
                <a16:creationId xmlns:a16="http://schemas.microsoft.com/office/drawing/2014/main" id="{3DB0C24D-BDBE-F4A1-DA47-8ADC4A42AFD5}"/>
              </a:ext>
            </a:extLst>
          </p:cNvPr>
          <p:cNvSpPr>
            <a:spLocks noGrp="1"/>
          </p:cNvSpPr>
          <p:nvPr>
            <p:ph type="title"/>
          </p:nvPr>
        </p:nvSpPr>
        <p:spPr/>
        <p:txBody>
          <a:bodyPr/>
          <a:lstStyle/>
          <a:p>
            <a:r>
              <a:rPr lang="en-US" dirty="0"/>
              <a:t>Easy to use Chrome Add-in</a:t>
            </a:r>
          </a:p>
        </p:txBody>
      </p:sp>
      <p:sp>
        <p:nvSpPr>
          <p:cNvPr id="4" name="Slide Number Placeholder 3">
            <a:extLst>
              <a:ext uri="{FF2B5EF4-FFF2-40B4-BE49-F238E27FC236}">
                <a16:creationId xmlns:a16="http://schemas.microsoft.com/office/drawing/2014/main" id="{0673B675-18C9-B32C-DFB2-D9805258420B}"/>
              </a:ext>
            </a:extLst>
          </p:cNvPr>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a:extLst>
              <a:ext uri="{FF2B5EF4-FFF2-40B4-BE49-F238E27FC236}">
                <a16:creationId xmlns:a16="http://schemas.microsoft.com/office/drawing/2014/main" id="{D16D0CC6-F121-611F-D6CC-D19235AE1EE5}"/>
              </a:ext>
            </a:extLst>
          </p:cNvPr>
          <p:cNvSpPr>
            <a:spLocks noGrp="1"/>
          </p:cNvSpPr>
          <p:nvPr>
            <p:ph type="ftr" sz="quarter" idx="3"/>
          </p:nvPr>
        </p:nvSpPr>
        <p:spPr/>
        <p:txBody>
          <a:bodyPr/>
          <a:lstStyle/>
          <a:p>
            <a:r>
              <a:rPr lang="en-US"/>
              <a:t>Kwartler CSCI 6</a:t>
            </a:r>
            <a:endParaRPr lang="en-US" dirty="0"/>
          </a:p>
        </p:txBody>
      </p:sp>
      <p:pic>
        <p:nvPicPr>
          <p:cNvPr id="6" name="Picture 5">
            <a:extLst>
              <a:ext uri="{FF2B5EF4-FFF2-40B4-BE49-F238E27FC236}">
                <a16:creationId xmlns:a16="http://schemas.microsoft.com/office/drawing/2014/main" id="{D6A06CD7-7633-C772-3804-9366B4A68252}"/>
              </a:ext>
            </a:extLst>
          </p:cNvPr>
          <p:cNvPicPr>
            <a:picLocks noChangeAspect="1"/>
          </p:cNvPicPr>
          <p:nvPr/>
        </p:nvPicPr>
        <p:blipFill>
          <a:blip r:embed="rId2"/>
          <a:stretch>
            <a:fillRect/>
          </a:stretch>
        </p:blipFill>
        <p:spPr>
          <a:xfrm>
            <a:off x="2120532" y="1316501"/>
            <a:ext cx="5194668" cy="4224997"/>
          </a:xfrm>
          <a:prstGeom prst="rect">
            <a:avLst/>
          </a:prstGeom>
        </p:spPr>
      </p:pic>
    </p:spTree>
    <p:extLst>
      <p:ext uri="{BB962C8B-B14F-4D97-AF65-F5344CB8AC3E}">
        <p14:creationId xmlns:p14="http://schemas.microsoft.com/office/powerpoint/2010/main" val="697404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6961A3-D6D2-26C8-8923-10B5153A1766}"/>
              </a:ext>
            </a:extLst>
          </p:cNvPr>
          <p:cNvSpPr>
            <a:spLocks noGrp="1"/>
          </p:cNvSpPr>
          <p:nvPr>
            <p:ph type="dt" sz="half" idx="10"/>
          </p:nvPr>
        </p:nvSpPr>
        <p:spPr/>
        <p:txBody>
          <a:bodyPr/>
          <a:lstStyle/>
          <a:p>
            <a:fld id="{6700A58B-DD98-43D0-B791-721480A02982}" type="datetime1">
              <a:rPr lang="en-US" smtClean="0"/>
              <a:t>4/6/23</a:t>
            </a:fld>
            <a:endParaRPr lang="en-US"/>
          </a:p>
        </p:txBody>
      </p:sp>
      <p:sp>
        <p:nvSpPr>
          <p:cNvPr id="3" name="Title 2">
            <a:extLst>
              <a:ext uri="{FF2B5EF4-FFF2-40B4-BE49-F238E27FC236}">
                <a16:creationId xmlns:a16="http://schemas.microsoft.com/office/drawing/2014/main" id="{18E1D0BC-F4F6-2710-7545-247590B94723}"/>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F8BB39F6-637E-1BBE-2E6C-1A9B0CF5A067}"/>
              </a:ext>
            </a:extLst>
          </p:cNvPr>
          <p:cNvSpPr>
            <a:spLocks noGrp="1"/>
          </p:cNvSpPr>
          <p:nvPr>
            <p:ph type="sldNum" sz="quarter" idx="12"/>
          </p:nvPr>
        </p:nvSpPr>
        <p:spPr/>
        <p:txBody>
          <a:bodyPr/>
          <a:lstStyle/>
          <a:p>
            <a:fld id="{37290FF7-652B-4475-AEAB-8B1A5D23AE09}" type="slidenum">
              <a:rPr lang="en-US" smtClean="0"/>
              <a:t>13</a:t>
            </a:fld>
            <a:endParaRPr lang="en-US"/>
          </a:p>
        </p:txBody>
      </p:sp>
      <p:sp>
        <p:nvSpPr>
          <p:cNvPr id="5" name="Footer Placeholder 4">
            <a:extLst>
              <a:ext uri="{FF2B5EF4-FFF2-40B4-BE49-F238E27FC236}">
                <a16:creationId xmlns:a16="http://schemas.microsoft.com/office/drawing/2014/main" id="{1C72E98F-2FB7-D7D5-422B-841286FB123B}"/>
              </a:ext>
            </a:extLst>
          </p:cNvPr>
          <p:cNvSpPr>
            <a:spLocks noGrp="1"/>
          </p:cNvSpPr>
          <p:nvPr>
            <p:ph type="ftr" sz="quarter" idx="3"/>
          </p:nvPr>
        </p:nvSpPr>
        <p:spPr/>
        <p:txBody>
          <a:bodyPr/>
          <a:lstStyle/>
          <a:p>
            <a:r>
              <a:rPr lang="en-US"/>
              <a:t>Kwartler CSCI 6</a:t>
            </a:r>
            <a:endParaRPr lang="en-US" dirty="0"/>
          </a:p>
        </p:txBody>
      </p:sp>
      <p:pic>
        <p:nvPicPr>
          <p:cNvPr id="6" name="Picture 5">
            <a:extLst>
              <a:ext uri="{FF2B5EF4-FFF2-40B4-BE49-F238E27FC236}">
                <a16:creationId xmlns:a16="http://schemas.microsoft.com/office/drawing/2014/main" id="{EB8254F0-6093-5B9B-0404-24BC952BA7AC}"/>
              </a:ext>
            </a:extLst>
          </p:cNvPr>
          <p:cNvPicPr>
            <a:picLocks noChangeAspect="1"/>
          </p:cNvPicPr>
          <p:nvPr/>
        </p:nvPicPr>
        <p:blipFill>
          <a:blip r:embed="rId2"/>
          <a:stretch>
            <a:fillRect/>
          </a:stretch>
        </p:blipFill>
        <p:spPr>
          <a:xfrm>
            <a:off x="2409636" y="1520964"/>
            <a:ext cx="6105714" cy="3816071"/>
          </a:xfrm>
          <a:prstGeom prst="rect">
            <a:avLst/>
          </a:prstGeom>
        </p:spPr>
      </p:pic>
      <p:cxnSp>
        <p:nvCxnSpPr>
          <p:cNvPr id="8" name="Straight Arrow Connector 7">
            <a:extLst>
              <a:ext uri="{FF2B5EF4-FFF2-40B4-BE49-F238E27FC236}">
                <a16:creationId xmlns:a16="http://schemas.microsoft.com/office/drawing/2014/main" id="{7AB8B0DD-62B1-9D23-BB17-833693862E69}"/>
              </a:ext>
            </a:extLst>
          </p:cNvPr>
          <p:cNvCxnSpPr>
            <a:cxnSpLocks/>
          </p:cNvCxnSpPr>
          <p:nvPr/>
        </p:nvCxnSpPr>
        <p:spPr>
          <a:xfrm flipV="1">
            <a:off x="3925824" y="5279765"/>
            <a:ext cx="829248" cy="377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860E80C-EB1B-F26C-8DA9-55E07E402E86}"/>
              </a:ext>
            </a:extLst>
          </p:cNvPr>
          <p:cNvSpPr txBox="1"/>
          <p:nvPr/>
        </p:nvSpPr>
        <p:spPr>
          <a:xfrm>
            <a:off x="134112" y="5683868"/>
            <a:ext cx="8705088" cy="646331"/>
          </a:xfrm>
          <a:prstGeom prst="rect">
            <a:avLst/>
          </a:prstGeom>
          <a:noFill/>
        </p:spPr>
        <p:txBody>
          <a:bodyPr wrap="square" rtlCol="0">
            <a:spAutoFit/>
          </a:bodyPr>
          <a:lstStyle/>
          <a:p>
            <a:r>
              <a:rPr lang="en-US" dirty="0"/>
              <a:t>After enabling the chrome extension, the highlighted area of the page has a “selector” shown which can be used in code to *sometimes* get the element scraped.</a:t>
            </a:r>
          </a:p>
        </p:txBody>
      </p:sp>
    </p:spTree>
    <p:extLst>
      <p:ext uri="{BB962C8B-B14F-4D97-AF65-F5344CB8AC3E}">
        <p14:creationId xmlns:p14="http://schemas.microsoft.com/office/powerpoint/2010/main" val="3058962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2A8DA-2DD2-3954-8AE8-AE1305AA24D0}"/>
              </a:ext>
            </a:extLst>
          </p:cNvPr>
          <p:cNvSpPr>
            <a:spLocks noGrp="1"/>
          </p:cNvSpPr>
          <p:nvPr>
            <p:ph type="dt" sz="half" idx="10"/>
          </p:nvPr>
        </p:nvSpPr>
        <p:spPr/>
        <p:txBody>
          <a:bodyPr/>
          <a:lstStyle/>
          <a:p>
            <a:fld id="{6700A58B-DD98-43D0-B791-721480A02982}" type="datetime1">
              <a:rPr lang="en-US" smtClean="0"/>
              <a:t>4/6/23</a:t>
            </a:fld>
            <a:endParaRPr lang="en-US"/>
          </a:p>
        </p:txBody>
      </p:sp>
      <p:sp>
        <p:nvSpPr>
          <p:cNvPr id="3" name="Title 2">
            <a:extLst>
              <a:ext uri="{FF2B5EF4-FFF2-40B4-BE49-F238E27FC236}">
                <a16:creationId xmlns:a16="http://schemas.microsoft.com/office/drawing/2014/main" id="{46059A04-9E1C-DF57-F813-864829E03C1D}"/>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EFCF843B-E433-7637-8850-97A7DA6F31B3}"/>
              </a:ext>
            </a:extLst>
          </p:cNvPr>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a:extLst>
              <a:ext uri="{FF2B5EF4-FFF2-40B4-BE49-F238E27FC236}">
                <a16:creationId xmlns:a16="http://schemas.microsoft.com/office/drawing/2014/main" id="{738BA53A-26FC-4E38-9B07-0167ACBC11D0}"/>
              </a:ext>
            </a:extLst>
          </p:cNvPr>
          <p:cNvSpPr>
            <a:spLocks noGrp="1"/>
          </p:cNvSpPr>
          <p:nvPr>
            <p:ph type="ftr" sz="quarter" idx="3"/>
          </p:nvPr>
        </p:nvSpPr>
        <p:spPr/>
        <p:txBody>
          <a:bodyPr/>
          <a:lstStyle/>
          <a:p>
            <a:r>
              <a:rPr lang="en-US"/>
              <a:t>Kwartler CSCI 6</a:t>
            </a:r>
            <a:endParaRPr lang="en-US" dirty="0"/>
          </a:p>
        </p:txBody>
      </p:sp>
      <p:pic>
        <p:nvPicPr>
          <p:cNvPr id="6" name="Picture 5">
            <a:extLst>
              <a:ext uri="{FF2B5EF4-FFF2-40B4-BE49-F238E27FC236}">
                <a16:creationId xmlns:a16="http://schemas.microsoft.com/office/drawing/2014/main" id="{176460E4-176E-81E5-3293-0C960E21EB86}"/>
              </a:ext>
            </a:extLst>
          </p:cNvPr>
          <p:cNvPicPr>
            <a:picLocks noChangeAspect="1"/>
          </p:cNvPicPr>
          <p:nvPr/>
        </p:nvPicPr>
        <p:blipFill>
          <a:blip r:embed="rId2"/>
          <a:stretch>
            <a:fillRect/>
          </a:stretch>
        </p:blipFill>
        <p:spPr>
          <a:xfrm>
            <a:off x="1740535" y="2993390"/>
            <a:ext cx="5662930" cy="871220"/>
          </a:xfrm>
          <a:prstGeom prst="rect">
            <a:avLst/>
          </a:prstGeom>
        </p:spPr>
      </p:pic>
      <p:sp>
        <p:nvSpPr>
          <p:cNvPr id="7" name="TextBox 6">
            <a:extLst>
              <a:ext uri="{FF2B5EF4-FFF2-40B4-BE49-F238E27FC236}">
                <a16:creationId xmlns:a16="http://schemas.microsoft.com/office/drawing/2014/main" id="{E13ADB91-176F-A167-074F-0A934BA2478D}"/>
              </a:ext>
            </a:extLst>
          </p:cNvPr>
          <p:cNvSpPr txBox="1"/>
          <p:nvPr/>
        </p:nvSpPr>
        <p:spPr>
          <a:xfrm>
            <a:off x="219836" y="4289520"/>
            <a:ext cx="8619363" cy="646331"/>
          </a:xfrm>
          <a:prstGeom prst="rect">
            <a:avLst/>
          </a:prstGeom>
          <a:noFill/>
        </p:spPr>
        <p:txBody>
          <a:bodyPr wrap="square" rtlCol="0">
            <a:spAutoFit/>
          </a:bodyPr>
          <a:lstStyle/>
          <a:p>
            <a:r>
              <a:rPr lang="en-US" dirty="0"/>
              <a:t>Here, the </a:t>
            </a:r>
            <a:r>
              <a:rPr lang="en-US" dirty="0" err="1"/>
              <a:t>pg</a:t>
            </a:r>
            <a:r>
              <a:rPr lang="en-US" dirty="0"/>
              <a:t> object nodes with CSS tag “.size-large” is obtained.  Instead of text, the “</a:t>
            </a:r>
            <a:r>
              <a:rPr lang="en-US" dirty="0" err="1"/>
              <a:t>src</a:t>
            </a:r>
            <a:r>
              <a:rPr lang="en-US" dirty="0"/>
              <a:t>” attribute is retained which is a URL link.</a:t>
            </a:r>
          </a:p>
        </p:txBody>
      </p:sp>
    </p:spTree>
    <p:extLst>
      <p:ext uri="{BB962C8B-B14F-4D97-AF65-F5344CB8AC3E}">
        <p14:creationId xmlns:p14="http://schemas.microsoft.com/office/powerpoint/2010/main" val="2203677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B7F0F2-2B85-437D-8807-0D248E0FCEEC}"/>
              </a:ext>
            </a:extLst>
          </p:cNvPr>
          <p:cNvSpPr>
            <a:spLocks noGrp="1"/>
          </p:cNvSpPr>
          <p:nvPr>
            <p:ph type="title"/>
          </p:nvPr>
        </p:nvSpPr>
        <p:spPr/>
        <p:txBody>
          <a:bodyPr/>
          <a:lstStyle/>
          <a:p>
            <a:r>
              <a:rPr lang="en-US" dirty="0"/>
              <a:t>Let’s get the dirt on these profs.</a:t>
            </a:r>
          </a:p>
        </p:txBody>
      </p:sp>
      <p:sp>
        <p:nvSpPr>
          <p:cNvPr id="6" name="TextBox 5">
            <a:extLst>
              <a:ext uri="{FF2B5EF4-FFF2-40B4-BE49-F238E27FC236}">
                <a16:creationId xmlns:a16="http://schemas.microsoft.com/office/drawing/2014/main" id="{C5583B63-C959-4CB0-A267-BC5B177361C5}"/>
              </a:ext>
            </a:extLst>
          </p:cNvPr>
          <p:cNvSpPr txBox="1"/>
          <p:nvPr/>
        </p:nvSpPr>
        <p:spPr>
          <a:xfrm>
            <a:off x="668740" y="1037224"/>
            <a:ext cx="4811638" cy="523220"/>
          </a:xfrm>
          <a:prstGeom prst="rect">
            <a:avLst/>
          </a:prstGeom>
          <a:noFill/>
        </p:spPr>
        <p:txBody>
          <a:bodyPr wrap="none" rtlCol="0">
            <a:spAutoFit/>
          </a:bodyPr>
          <a:lstStyle/>
          <a:p>
            <a:r>
              <a:rPr lang="en-US" sz="2800" dirty="0" err="1"/>
              <a:t>C_webScraping_multipleURLS.R</a:t>
            </a:r>
            <a:endParaRPr lang="en-US" sz="2800" dirty="0"/>
          </a:p>
        </p:txBody>
      </p:sp>
      <p:sp>
        <p:nvSpPr>
          <p:cNvPr id="7" name="TextBox 6">
            <a:extLst>
              <a:ext uri="{FF2B5EF4-FFF2-40B4-BE49-F238E27FC236}">
                <a16:creationId xmlns:a16="http://schemas.microsoft.com/office/drawing/2014/main" id="{536D69F4-928C-4A23-914E-1102C92E0022}"/>
              </a:ext>
            </a:extLst>
          </p:cNvPr>
          <p:cNvSpPr txBox="1"/>
          <p:nvPr/>
        </p:nvSpPr>
        <p:spPr>
          <a:xfrm>
            <a:off x="281222" y="2363815"/>
            <a:ext cx="3086100" cy="3139321"/>
          </a:xfrm>
          <a:prstGeom prst="rect">
            <a:avLst/>
          </a:prstGeom>
          <a:noFill/>
        </p:spPr>
        <p:txBody>
          <a:bodyPr wrap="square" rtlCol="0">
            <a:spAutoFit/>
          </a:bodyPr>
          <a:lstStyle/>
          <a:p>
            <a:pPr marL="342900" indent="-342900">
              <a:buAutoNum type="arabicPeriod"/>
            </a:pPr>
            <a:r>
              <a:rPr lang="en-US" dirty="0"/>
              <a:t>Open a “headless” browser to the instructor page.  Find all appropriate URLS which is represented by each picture. </a:t>
            </a:r>
          </a:p>
          <a:p>
            <a:pPr marL="342900" indent="-342900">
              <a:buAutoNum type="arabicPeriod"/>
            </a:pPr>
            <a:r>
              <a:rPr lang="en-US" dirty="0"/>
              <a:t>Loop through all </a:t>
            </a:r>
            <a:r>
              <a:rPr lang="en-US" dirty="0" err="1"/>
              <a:t>ID’ed</a:t>
            </a:r>
            <a:r>
              <a:rPr lang="en-US" dirty="0"/>
              <a:t> URLs to get the bio of each professor.</a:t>
            </a:r>
          </a:p>
          <a:p>
            <a:pPr marL="342900" indent="-342900">
              <a:buAutoNum type="arabicPeriod"/>
            </a:pPr>
            <a:r>
              <a:rPr lang="en-US" dirty="0"/>
              <a:t>Extract the bio text from each page and organize</a:t>
            </a:r>
          </a:p>
          <a:p>
            <a:pPr marL="342900" indent="-342900">
              <a:buAutoNum type="arabicPeriod"/>
            </a:pPr>
            <a:endParaRPr lang="en-US" dirty="0"/>
          </a:p>
        </p:txBody>
      </p:sp>
      <p:sp>
        <p:nvSpPr>
          <p:cNvPr id="10" name="Date Placeholder 1">
            <a:extLst>
              <a:ext uri="{FF2B5EF4-FFF2-40B4-BE49-F238E27FC236}">
                <a16:creationId xmlns:a16="http://schemas.microsoft.com/office/drawing/2014/main" id="{497E7A8D-1BD8-1F44-8B93-397881726DF6}"/>
              </a:ext>
            </a:extLst>
          </p:cNvPr>
          <p:cNvSpPr>
            <a:spLocks noGrp="1"/>
          </p:cNvSpPr>
          <p:nvPr>
            <p:ph type="dt" sz="half" idx="10"/>
          </p:nvPr>
        </p:nvSpPr>
        <p:spPr>
          <a:xfrm>
            <a:off x="628650" y="6356351"/>
            <a:ext cx="2057400" cy="365125"/>
          </a:xfrm>
        </p:spPr>
        <p:txBody>
          <a:bodyPr/>
          <a:lstStyle/>
          <a:p>
            <a:fld id="{6700A58B-DD98-43D0-B791-721480A02982}" type="datetime1">
              <a:rPr lang="en-US" smtClean="0"/>
              <a:t>4/6/23</a:t>
            </a:fld>
            <a:endParaRPr lang="en-US"/>
          </a:p>
        </p:txBody>
      </p:sp>
      <p:sp>
        <p:nvSpPr>
          <p:cNvPr id="8" name="Footer Placeholder 4">
            <a:extLst>
              <a:ext uri="{FF2B5EF4-FFF2-40B4-BE49-F238E27FC236}">
                <a16:creationId xmlns:a16="http://schemas.microsoft.com/office/drawing/2014/main" id="{9C23E27A-2C11-B947-B2CE-E28A6BA522AE}"/>
              </a:ext>
            </a:extLst>
          </p:cNvPr>
          <p:cNvSpPr>
            <a:spLocks noGrp="1"/>
          </p:cNvSpPr>
          <p:nvPr>
            <p:ph type="ftr" sz="quarter" idx="3"/>
          </p:nvPr>
        </p:nvSpPr>
        <p:spPr>
          <a:xfrm>
            <a:off x="3028950" y="6356351"/>
            <a:ext cx="3086100" cy="365125"/>
          </a:xfrm>
        </p:spPr>
        <p:txBody>
          <a:bodyPr/>
          <a:lstStyle/>
          <a:p>
            <a:r>
              <a:rPr lang="en-US" dirty="0"/>
              <a:t>Kwartler</a:t>
            </a:r>
          </a:p>
        </p:txBody>
      </p:sp>
      <p:pic>
        <p:nvPicPr>
          <p:cNvPr id="2" name="Picture 1">
            <a:extLst>
              <a:ext uri="{FF2B5EF4-FFF2-40B4-BE49-F238E27FC236}">
                <a16:creationId xmlns:a16="http://schemas.microsoft.com/office/drawing/2014/main" id="{0B3CE564-37B8-1575-C6A8-963B24000923}"/>
              </a:ext>
            </a:extLst>
          </p:cNvPr>
          <p:cNvPicPr>
            <a:picLocks noChangeAspect="1"/>
          </p:cNvPicPr>
          <p:nvPr/>
        </p:nvPicPr>
        <p:blipFill>
          <a:blip r:embed="rId2"/>
          <a:stretch>
            <a:fillRect/>
          </a:stretch>
        </p:blipFill>
        <p:spPr>
          <a:xfrm>
            <a:off x="4321175" y="2136378"/>
            <a:ext cx="3587750" cy="1155700"/>
          </a:xfrm>
          <a:prstGeom prst="rect">
            <a:avLst/>
          </a:prstGeom>
        </p:spPr>
      </p:pic>
      <p:pic>
        <p:nvPicPr>
          <p:cNvPr id="4" name="Picture 3">
            <a:extLst>
              <a:ext uri="{FF2B5EF4-FFF2-40B4-BE49-F238E27FC236}">
                <a16:creationId xmlns:a16="http://schemas.microsoft.com/office/drawing/2014/main" id="{BB1EE972-D752-0E00-4964-F9D8F34A2E14}"/>
              </a:ext>
            </a:extLst>
          </p:cNvPr>
          <p:cNvPicPr>
            <a:picLocks noChangeAspect="1"/>
          </p:cNvPicPr>
          <p:nvPr/>
        </p:nvPicPr>
        <p:blipFill>
          <a:blip r:embed="rId3"/>
          <a:stretch>
            <a:fillRect/>
          </a:stretch>
        </p:blipFill>
        <p:spPr>
          <a:xfrm>
            <a:off x="4321175" y="4145293"/>
            <a:ext cx="4194175" cy="781973"/>
          </a:xfrm>
          <a:prstGeom prst="rect">
            <a:avLst/>
          </a:prstGeom>
        </p:spPr>
      </p:pic>
      <p:sp>
        <p:nvSpPr>
          <p:cNvPr id="5" name="TextBox 4">
            <a:extLst>
              <a:ext uri="{FF2B5EF4-FFF2-40B4-BE49-F238E27FC236}">
                <a16:creationId xmlns:a16="http://schemas.microsoft.com/office/drawing/2014/main" id="{73A71A43-CB16-8953-56AA-FBA68718F0BA}"/>
              </a:ext>
            </a:extLst>
          </p:cNvPr>
          <p:cNvSpPr txBox="1"/>
          <p:nvPr/>
        </p:nvSpPr>
        <p:spPr>
          <a:xfrm>
            <a:off x="4321175" y="1879695"/>
            <a:ext cx="3200813" cy="369332"/>
          </a:xfrm>
          <a:prstGeom prst="rect">
            <a:avLst/>
          </a:prstGeom>
          <a:noFill/>
        </p:spPr>
        <p:txBody>
          <a:bodyPr wrap="none" rtlCol="0">
            <a:spAutoFit/>
          </a:bodyPr>
          <a:lstStyle/>
          <a:p>
            <a:r>
              <a:rPr lang="en-US" dirty="0"/>
              <a:t>Page1 Get the “Read more” Link</a:t>
            </a:r>
          </a:p>
        </p:txBody>
      </p:sp>
      <p:sp>
        <p:nvSpPr>
          <p:cNvPr id="11" name="TextBox 10">
            <a:extLst>
              <a:ext uri="{FF2B5EF4-FFF2-40B4-BE49-F238E27FC236}">
                <a16:creationId xmlns:a16="http://schemas.microsoft.com/office/drawing/2014/main" id="{BF24283C-9D75-2586-B9E9-1E033B09F96A}"/>
              </a:ext>
            </a:extLst>
          </p:cNvPr>
          <p:cNvSpPr txBox="1"/>
          <p:nvPr/>
        </p:nvSpPr>
        <p:spPr>
          <a:xfrm>
            <a:off x="4321174" y="3821954"/>
            <a:ext cx="3576813" cy="369332"/>
          </a:xfrm>
          <a:prstGeom prst="rect">
            <a:avLst/>
          </a:prstGeom>
          <a:noFill/>
        </p:spPr>
        <p:txBody>
          <a:bodyPr wrap="none" rtlCol="0">
            <a:spAutoFit/>
          </a:bodyPr>
          <a:lstStyle/>
          <a:p>
            <a:r>
              <a:rPr lang="en-US" dirty="0"/>
              <a:t>Navigate to Page 2 &amp; scrape the text</a:t>
            </a:r>
          </a:p>
        </p:txBody>
      </p:sp>
    </p:spTree>
    <p:extLst>
      <p:ext uri="{BB962C8B-B14F-4D97-AF65-F5344CB8AC3E}">
        <p14:creationId xmlns:p14="http://schemas.microsoft.com/office/powerpoint/2010/main" val="4067649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4/6/23</a:t>
            </a:fld>
            <a:endParaRPr lang="en-US"/>
          </a:p>
        </p:txBody>
      </p:sp>
      <p:sp>
        <p:nvSpPr>
          <p:cNvPr id="3" name="Title 2"/>
          <p:cNvSpPr>
            <a:spLocks noGrp="1"/>
          </p:cNvSpPr>
          <p:nvPr>
            <p:ph type="title"/>
          </p:nvPr>
        </p:nvSpPr>
        <p:spPr/>
        <p:txBody>
          <a:bodyPr/>
          <a:lstStyle/>
          <a:p>
            <a:r>
              <a:rPr lang="en-US" dirty="0"/>
              <a:t>Web Scraping</a:t>
            </a:r>
          </a:p>
        </p:txBody>
      </p:sp>
      <p:pic>
        <p:nvPicPr>
          <p:cNvPr id="1026" name="Picture 2" descr="Image result for web scraping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137" y="1614488"/>
            <a:ext cx="5238750" cy="381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85788" y="2000250"/>
            <a:ext cx="2828925" cy="1200329"/>
          </a:xfrm>
          <a:prstGeom prst="rect">
            <a:avLst/>
          </a:prstGeom>
          <a:noFill/>
        </p:spPr>
        <p:txBody>
          <a:bodyPr wrap="square" rtlCol="0">
            <a:spAutoFit/>
          </a:bodyPr>
          <a:lstStyle/>
          <a:p>
            <a:r>
              <a:rPr lang="en-US" dirty="0"/>
              <a:t>R and other languages let you extract information from websites.  This is called “web scraping”.</a:t>
            </a:r>
          </a:p>
        </p:txBody>
      </p:sp>
      <p:sp>
        <p:nvSpPr>
          <p:cNvPr id="9" name="Footer Placeholder 4">
            <a:extLst>
              <a:ext uri="{FF2B5EF4-FFF2-40B4-BE49-F238E27FC236}">
                <a16:creationId xmlns:a16="http://schemas.microsoft.com/office/drawing/2014/main" id="{EBDD25B5-06E5-FF43-93A7-F7A5255DCABA}"/>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130521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4/6/23</a:t>
            </a:fld>
            <a:endParaRPr lang="en-US"/>
          </a:p>
        </p:txBody>
      </p:sp>
      <p:sp>
        <p:nvSpPr>
          <p:cNvPr id="3" name="Title 2"/>
          <p:cNvSpPr>
            <a:spLocks noGrp="1"/>
          </p:cNvSpPr>
          <p:nvPr>
            <p:ph type="title"/>
          </p:nvPr>
        </p:nvSpPr>
        <p:spPr/>
        <p:txBody>
          <a:bodyPr/>
          <a:lstStyle/>
          <a:p>
            <a:r>
              <a:rPr lang="en-US" dirty="0"/>
              <a:t>Questionable Practice</a:t>
            </a:r>
          </a:p>
        </p:txBody>
      </p:sp>
      <p:sp>
        <p:nvSpPr>
          <p:cNvPr id="6" name="TextBox 5"/>
          <p:cNvSpPr txBox="1"/>
          <p:nvPr/>
        </p:nvSpPr>
        <p:spPr>
          <a:xfrm>
            <a:off x="757238" y="5300662"/>
            <a:ext cx="7758112" cy="646331"/>
          </a:xfrm>
          <a:prstGeom prst="rect">
            <a:avLst/>
          </a:prstGeom>
          <a:solidFill>
            <a:schemeClr val="accent1"/>
          </a:solidFill>
        </p:spPr>
        <p:txBody>
          <a:bodyPr wrap="square" rtlCol="0">
            <a:spAutoFit/>
          </a:bodyPr>
          <a:lstStyle/>
          <a:p>
            <a:r>
              <a:rPr lang="en-US" dirty="0">
                <a:solidFill>
                  <a:schemeClr val="bg1"/>
                </a:solidFill>
              </a:rPr>
              <a:t>Websites don’t like you taking information for various reasons.  Always respect terms of service and any blocking software.</a:t>
            </a:r>
          </a:p>
        </p:txBody>
      </p:sp>
      <p:pic>
        <p:nvPicPr>
          <p:cNvPr id="2050" name="Picture 2" descr="Image result for web scraping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1319213"/>
            <a:ext cx="6076950" cy="3419475"/>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a:extLst>
              <a:ext uri="{FF2B5EF4-FFF2-40B4-BE49-F238E27FC236}">
                <a16:creationId xmlns:a16="http://schemas.microsoft.com/office/drawing/2014/main" id="{A54EA51C-E629-DC4D-9221-C284FD7EC706}"/>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4173462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4B55E3-6219-4159-8C50-F1B59665A1E1}"/>
              </a:ext>
            </a:extLst>
          </p:cNvPr>
          <p:cNvSpPr>
            <a:spLocks noGrp="1"/>
          </p:cNvSpPr>
          <p:nvPr>
            <p:ph type="title"/>
          </p:nvPr>
        </p:nvSpPr>
        <p:spPr/>
        <p:txBody>
          <a:bodyPr/>
          <a:lstStyle/>
          <a:p>
            <a:r>
              <a:rPr lang="en-US"/>
              <a:t>Web-scraping</a:t>
            </a:r>
            <a:endParaRPr lang="en-US" dirty="0"/>
          </a:p>
        </p:txBody>
      </p:sp>
      <p:sp>
        <p:nvSpPr>
          <p:cNvPr id="6" name="TextBox 5">
            <a:extLst>
              <a:ext uri="{FF2B5EF4-FFF2-40B4-BE49-F238E27FC236}">
                <a16:creationId xmlns:a16="http://schemas.microsoft.com/office/drawing/2014/main" id="{531BFE03-3AB0-4C9C-AC59-0A0C06649E16}"/>
              </a:ext>
            </a:extLst>
          </p:cNvPr>
          <p:cNvSpPr txBox="1"/>
          <p:nvPr/>
        </p:nvSpPr>
        <p:spPr>
          <a:xfrm>
            <a:off x="149901" y="1440485"/>
            <a:ext cx="854439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Everything in a webpage is  “client” side (interpreted by </a:t>
            </a:r>
            <a:r>
              <a:rPr lang="en-US" b="1" i="1" dirty="0"/>
              <a:t>your</a:t>
            </a:r>
            <a:r>
              <a:rPr lang="en-US" dirty="0"/>
              <a:t> computer), therefore you can get anything you see.</a:t>
            </a:r>
          </a:p>
          <a:p>
            <a:pPr marL="285750" indent="-285750">
              <a:buFont typeface="Arial" panose="020B0604020202020204" pitchFamily="34" charset="0"/>
              <a:buChar char="•"/>
            </a:pPr>
            <a:r>
              <a:rPr lang="en-US" dirty="0"/>
              <a:t>Each scrape is literally </a:t>
            </a:r>
            <a:r>
              <a:rPr lang="en-US" b="1" i="1" dirty="0"/>
              <a:t>custom</a:t>
            </a:r>
            <a:r>
              <a:rPr lang="en-US" dirty="0"/>
              <a:t> software</a:t>
            </a:r>
          </a:p>
          <a:p>
            <a:pPr marL="285750" indent="-285750">
              <a:buFont typeface="Arial" panose="020B0604020202020204" pitchFamily="34" charset="0"/>
              <a:buChar char="•"/>
            </a:pPr>
            <a:r>
              <a:rPr lang="en-US" dirty="0"/>
              <a:t>Webpages have different styles, object names, and complexity…</a:t>
            </a:r>
            <a:r>
              <a:rPr lang="en-US" b="1" i="1" dirty="0"/>
              <a:t>always check for an API first.</a:t>
            </a:r>
          </a:p>
        </p:txBody>
      </p:sp>
      <p:sp>
        <p:nvSpPr>
          <p:cNvPr id="7" name="Date Placeholder 1">
            <a:extLst>
              <a:ext uri="{FF2B5EF4-FFF2-40B4-BE49-F238E27FC236}">
                <a16:creationId xmlns:a16="http://schemas.microsoft.com/office/drawing/2014/main" id="{89141120-9A9F-C84C-B570-ACB532AF695D}"/>
              </a:ext>
            </a:extLst>
          </p:cNvPr>
          <p:cNvSpPr>
            <a:spLocks noGrp="1"/>
          </p:cNvSpPr>
          <p:nvPr>
            <p:ph type="dt" sz="half" idx="10"/>
          </p:nvPr>
        </p:nvSpPr>
        <p:spPr>
          <a:xfrm>
            <a:off x="628650" y="6356351"/>
            <a:ext cx="2057400" cy="365125"/>
          </a:xfrm>
        </p:spPr>
        <p:txBody>
          <a:bodyPr/>
          <a:lstStyle/>
          <a:p>
            <a:fld id="{6700A58B-DD98-43D0-B791-721480A02982}" type="datetime1">
              <a:rPr lang="en-US" smtClean="0"/>
              <a:t>4/6/23</a:t>
            </a:fld>
            <a:endParaRPr lang="en-US"/>
          </a:p>
        </p:txBody>
      </p:sp>
      <p:sp>
        <p:nvSpPr>
          <p:cNvPr id="9" name="Footer Placeholder 4">
            <a:extLst>
              <a:ext uri="{FF2B5EF4-FFF2-40B4-BE49-F238E27FC236}">
                <a16:creationId xmlns:a16="http://schemas.microsoft.com/office/drawing/2014/main" id="{E9708EC4-258B-1745-8D72-2E44F8D13B04}"/>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57631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B7F0F2-2B85-437D-8807-0D248E0FCEEC}"/>
              </a:ext>
            </a:extLst>
          </p:cNvPr>
          <p:cNvSpPr>
            <a:spLocks noGrp="1"/>
          </p:cNvSpPr>
          <p:nvPr>
            <p:ph type="title"/>
          </p:nvPr>
        </p:nvSpPr>
        <p:spPr>
          <a:xfrm>
            <a:off x="188843" y="365126"/>
            <a:ext cx="8641517" cy="591477"/>
          </a:xfrm>
        </p:spPr>
        <p:txBody>
          <a:bodyPr/>
          <a:lstStyle/>
          <a:p>
            <a:r>
              <a:rPr lang="en-US" dirty="0"/>
              <a:t>Let’s get the dirt on University of St Gallen profs.</a:t>
            </a:r>
          </a:p>
        </p:txBody>
      </p:sp>
      <p:sp>
        <p:nvSpPr>
          <p:cNvPr id="15" name="Date Placeholder 1">
            <a:extLst>
              <a:ext uri="{FF2B5EF4-FFF2-40B4-BE49-F238E27FC236}">
                <a16:creationId xmlns:a16="http://schemas.microsoft.com/office/drawing/2014/main" id="{3579E639-EE89-1B43-97FC-E3D64D7D52B3}"/>
              </a:ext>
            </a:extLst>
          </p:cNvPr>
          <p:cNvSpPr>
            <a:spLocks noGrp="1"/>
          </p:cNvSpPr>
          <p:nvPr>
            <p:ph type="dt" sz="half" idx="10"/>
          </p:nvPr>
        </p:nvSpPr>
        <p:spPr>
          <a:xfrm>
            <a:off x="628650" y="6356351"/>
            <a:ext cx="2057400" cy="365125"/>
          </a:xfrm>
        </p:spPr>
        <p:txBody>
          <a:bodyPr/>
          <a:lstStyle/>
          <a:p>
            <a:fld id="{6700A58B-DD98-43D0-B791-721480A02982}" type="datetime1">
              <a:rPr lang="en-US" smtClean="0"/>
              <a:t>4/6/23</a:t>
            </a:fld>
            <a:endParaRPr lang="en-US"/>
          </a:p>
        </p:txBody>
      </p:sp>
      <p:sp>
        <p:nvSpPr>
          <p:cNvPr id="11" name="Footer Placeholder 4">
            <a:extLst>
              <a:ext uri="{FF2B5EF4-FFF2-40B4-BE49-F238E27FC236}">
                <a16:creationId xmlns:a16="http://schemas.microsoft.com/office/drawing/2014/main" id="{382EF067-8795-F94F-B909-673E10C46C03}"/>
              </a:ext>
            </a:extLst>
          </p:cNvPr>
          <p:cNvSpPr>
            <a:spLocks noGrp="1"/>
          </p:cNvSpPr>
          <p:nvPr>
            <p:ph type="ftr" sz="quarter" idx="3"/>
          </p:nvPr>
        </p:nvSpPr>
        <p:spPr>
          <a:xfrm>
            <a:off x="3028950" y="6356351"/>
            <a:ext cx="3086100" cy="365125"/>
          </a:xfrm>
        </p:spPr>
        <p:txBody>
          <a:bodyPr/>
          <a:lstStyle/>
          <a:p>
            <a:r>
              <a:rPr lang="en-US" dirty="0"/>
              <a:t>Kwartler</a:t>
            </a:r>
          </a:p>
        </p:txBody>
      </p:sp>
      <p:pic>
        <p:nvPicPr>
          <p:cNvPr id="2" name="Picture 1">
            <a:extLst>
              <a:ext uri="{FF2B5EF4-FFF2-40B4-BE49-F238E27FC236}">
                <a16:creationId xmlns:a16="http://schemas.microsoft.com/office/drawing/2014/main" id="{A045D6B1-730A-CA79-3FDC-439276B35886}"/>
              </a:ext>
            </a:extLst>
          </p:cNvPr>
          <p:cNvPicPr>
            <a:picLocks noChangeAspect="1"/>
          </p:cNvPicPr>
          <p:nvPr/>
        </p:nvPicPr>
        <p:blipFill>
          <a:blip r:embed="rId2"/>
          <a:stretch>
            <a:fillRect/>
          </a:stretch>
        </p:blipFill>
        <p:spPr>
          <a:xfrm>
            <a:off x="1371600" y="1277357"/>
            <a:ext cx="7772400" cy="4638122"/>
          </a:xfrm>
          <a:prstGeom prst="rect">
            <a:avLst/>
          </a:prstGeom>
        </p:spPr>
      </p:pic>
      <p:sp>
        <p:nvSpPr>
          <p:cNvPr id="7" name="TextBox 6">
            <a:extLst>
              <a:ext uri="{FF2B5EF4-FFF2-40B4-BE49-F238E27FC236}">
                <a16:creationId xmlns:a16="http://schemas.microsoft.com/office/drawing/2014/main" id="{536D69F4-928C-4A23-914E-1102C92E0022}"/>
              </a:ext>
            </a:extLst>
          </p:cNvPr>
          <p:cNvSpPr txBox="1"/>
          <p:nvPr/>
        </p:nvSpPr>
        <p:spPr>
          <a:xfrm>
            <a:off x="281222" y="2363815"/>
            <a:ext cx="2690578" cy="830997"/>
          </a:xfrm>
          <a:prstGeom prst="rect">
            <a:avLst/>
          </a:prstGeom>
          <a:noFill/>
        </p:spPr>
        <p:txBody>
          <a:bodyPr wrap="square" rtlCol="0">
            <a:spAutoFit/>
          </a:bodyPr>
          <a:lstStyle/>
          <a:p>
            <a:pPr marL="342900" indent="-342900">
              <a:buAutoNum type="arabicPeriod"/>
            </a:pPr>
            <a:r>
              <a:rPr lang="en-US" sz="1200" dirty="0"/>
              <a:t>Open a “headless” browser to the instructor page.  </a:t>
            </a:r>
            <a:r>
              <a:rPr lang="en-US" sz="1200" dirty="0" err="1"/>
              <a:t>Programatically</a:t>
            </a:r>
            <a:r>
              <a:rPr lang="en-US" sz="1200" dirty="0"/>
              <a:t> find all appropriate URLS which is represented by each picture. </a:t>
            </a:r>
          </a:p>
        </p:txBody>
      </p:sp>
    </p:spTree>
    <p:extLst>
      <p:ext uri="{BB962C8B-B14F-4D97-AF65-F5344CB8AC3E}">
        <p14:creationId xmlns:p14="http://schemas.microsoft.com/office/powerpoint/2010/main" val="30245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0EC077-29F5-609A-82A9-D466233BF790}"/>
              </a:ext>
            </a:extLst>
          </p:cNvPr>
          <p:cNvPicPr>
            <a:picLocks noChangeAspect="1"/>
          </p:cNvPicPr>
          <p:nvPr/>
        </p:nvPicPr>
        <p:blipFill>
          <a:blip r:embed="rId2"/>
          <a:stretch>
            <a:fillRect/>
          </a:stretch>
        </p:blipFill>
        <p:spPr>
          <a:xfrm>
            <a:off x="1371600" y="1277357"/>
            <a:ext cx="7772400" cy="4638122"/>
          </a:xfrm>
          <a:prstGeom prst="rect">
            <a:avLst/>
          </a:prstGeom>
        </p:spPr>
      </p:pic>
      <p:sp>
        <p:nvSpPr>
          <p:cNvPr id="3" name="Title 2">
            <a:extLst>
              <a:ext uri="{FF2B5EF4-FFF2-40B4-BE49-F238E27FC236}">
                <a16:creationId xmlns:a16="http://schemas.microsoft.com/office/drawing/2014/main" id="{AAB7F0F2-2B85-437D-8807-0D248E0FCEEC}"/>
              </a:ext>
            </a:extLst>
          </p:cNvPr>
          <p:cNvSpPr>
            <a:spLocks noGrp="1"/>
          </p:cNvSpPr>
          <p:nvPr>
            <p:ph type="title"/>
          </p:nvPr>
        </p:nvSpPr>
        <p:spPr/>
        <p:txBody>
          <a:bodyPr/>
          <a:lstStyle/>
          <a:p>
            <a:r>
              <a:rPr lang="en-US" dirty="0"/>
              <a:t>After </a:t>
            </a:r>
            <a:r>
              <a:rPr lang="en-US" dirty="0" err="1"/>
              <a:t>ID’ing</a:t>
            </a:r>
            <a:r>
              <a:rPr lang="en-US" dirty="0"/>
              <a:t> the links go to each bio</a:t>
            </a:r>
          </a:p>
        </p:txBody>
      </p:sp>
      <p:sp>
        <p:nvSpPr>
          <p:cNvPr id="21" name="TextBox 20">
            <a:extLst>
              <a:ext uri="{FF2B5EF4-FFF2-40B4-BE49-F238E27FC236}">
                <a16:creationId xmlns:a16="http://schemas.microsoft.com/office/drawing/2014/main" id="{6EACAAA7-A3DD-4436-81C8-0624C2C3A13D}"/>
              </a:ext>
            </a:extLst>
          </p:cNvPr>
          <p:cNvSpPr txBox="1"/>
          <p:nvPr/>
        </p:nvSpPr>
        <p:spPr>
          <a:xfrm>
            <a:off x="6274088" y="2858338"/>
            <a:ext cx="343364" cy="369332"/>
          </a:xfrm>
          <a:prstGeom prst="rect">
            <a:avLst/>
          </a:prstGeom>
          <a:noFill/>
        </p:spPr>
        <p:txBody>
          <a:bodyPr wrap="none" rtlCol="0">
            <a:spAutoFit/>
          </a:bodyPr>
          <a:lstStyle/>
          <a:p>
            <a:r>
              <a:rPr lang="en-US" dirty="0"/>
              <a:t>…</a:t>
            </a:r>
          </a:p>
        </p:txBody>
      </p:sp>
      <p:sp>
        <p:nvSpPr>
          <p:cNvPr id="22" name="TextBox 21">
            <a:extLst>
              <a:ext uri="{FF2B5EF4-FFF2-40B4-BE49-F238E27FC236}">
                <a16:creationId xmlns:a16="http://schemas.microsoft.com/office/drawing/2014/main" id="{3D075E0C-7919-49F3-AFCB-1813D27FFF7F}"/>
              </a:ext>
            </a:extLst>
          </p:cNvPr>
          <p:cNvSpPr txBox="1"/>
          <p:nvPr/>
        </p:nvSpPr>
        <p:spPr>
          <a:xfrm>
            <a:off x="6265888" y="4513817"/>
            <a:ext cx="343364" cy="369332"/>
          </a:xfrm>
          <a:prstGeom prst="rect">
            <a:avLst/>
          </a:prstGeom>
          <a:noFill/>
        </p:spPr>
        <p:txBody>
          <a:bodyPr wrap="none" rtlCol="0">
            <a:spAutoFit/>
          </a:bodyPr>
          <a:lstStyle/>
          <a:p>
            <a:r>
              <a:rPr lang="en-US" dirty="0"/>
              <a:t>…</a:t>
            </a:r>
          </a:p>
        </p:txBody>
      </p:sp>
      <p:sp>
        <p:nvSpPr>
          <p:cNvPr id="30" name="Rectangle 29">
            <a:extLst>
              <a:ext uri="{FF2B5EF4-FFF2-40B4-BE49-F238E27FC236}">
                <a16:creationId xmlns:a16="http://schemas.microsoft.com/office/drawing/2014/main" id="{7DF86369-BAFE-4398-B40F-DBF886F795F9}"/>
              </a:ext>
            </a:extLst>
          </p:cNvPr>
          <p:cNvSpPr/>
          <p:nvPr/>
        </p:nvSpPr>
        <p:spPr>
          <a:xfrm>
            <a:off x="3028950" y="1653615"/>
            <a:ext cx="2914649" cy="115183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egghead">
            <a:extLst>
              <a:ext uri="{FF2B5EF4-FFF2-40B4-BE49-F238E27FC236}">
                <a16:creationId xmlns:a16="http://schemas.microsoft.com/office/drawing/2014/main" id="{A381C910-390B-42D3-8BE0-694A6870167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738" y="2953685"/>
            <a:ext cx="614437" cy="776648"/>
          </a:xfrm>
          <a:prstGeom prst="ellipse">
            <a:avLst/>
          </a:prstGeom>
          <a:noFill/>
          <a:extLst>
            <a:ext uri="{909E8E84-426E-40DD-AFC4-6F175D3DCCD1}">
              <a14:hiddenFill xmlns:a14="http://schemas.microsoft.com/office/drawing/2010/main">
                <a:solidFill>
                  <a:srgbClr val="FFFFFF"/>
                </a:solidFill>
              </a14:hiddenFill>
            </a:ext>
          </a:extLst>
        </p:spPr>
      </p:pic>
      <p:sp>
        <p:nvSpPr>
          <p:cNvPr id="31" name="Date Placeholder 1">
            <a:extLst>
              <a:ext uri="{FF2B5EF4-FFF2-40B4-BE49-F238E27FC236}">
                <a16:creationId xmlns:a16="http://schemas.microsoft.com/office/drawing/2014/main" id="{31FB884D-DAF2-0F4E-A3F4-20DBA4CD3C8B}"/>
              </a:ext>
            </a:extLst>
          </p:cNvPr>
          <p:cNvSpPr>
            <a:spLocks noGrp="1"/>
          </p:cNvSpPr>
          <p:nvPr>
            <p:ph type="dt" sz="half" idx="10"/>
          </p:nvPr>
        </p:nvSpPr>
        <p:spPr>
          <a:xfrm>
            <a:off x="628650" y="6356351"/>
            <a:ext cx="2057400" cy="365125"/>
          </a:xfrm>
        </p:spPr>
        <p:txBody>
          <a:bodyPr/>
          <a:lstStyle/>
          <a:p>
            <a:fld id="{6700A58B-DD98-43D0-B791-721480A02982}" type="datetime1">
              <a:rPr lang="en-US" smtClean="0"/>
              <a:t>4/6/23</a:t>
            </a:fld>
            <a:endParaRPr lang="en-US"/>
          </a:p>
        </p:txBody>
      </p:sp>
      <p:sp>
        <p:nvSpPr>
          <p:cNvPr id="32" name="Footer Placeholder 4">
            <a:extLst>
              <a:ext uri="{FF2B5EF4-FFF2-40B4-BE49-F238E27FC236}">
                <a16:creationId xmlns:a16="http://schemas.microsoft.com/office/drawing/2014/main" id="{37CCC94A-DA25-C544-B08D-6FF8C1778563}"/>
              </a:ext>
            </a:extLst>
          </p:cNvPr>
          <p:cNvSpPr>
            <a:spLocks noGrp="1"/>
          </p:cNvSpPr>
          <p:nvPr>
            <p:ph type="ftr" sz="quarter" idx="3"/>
          </p:nvPr>
        </p:nvSpPr>
        <p:spPr>
          <a:xfrm>
            <a:off x="3028950" y="6356351"/>
            <a:ext cx="3086100" cy="365125"/>
          </a:xfrm>
        </p:spPr>
        <p:txBody>
          <a:bodyPr/>
          <a:lstStyle/>
          <a:p>
            <a:r>
              <a:rPr lang="en-US" dirty="0"/>
              <a:t>Kwartler</a:t>
            </a:r>
          </a:p>
        </p:txBody>
      </p:sp>
      <p:sp>
        <p:nvSpPr>
          <p:cNvPr id="15" name="TextBox 14">
            <a:extLst>
              <a:ext uri="{FF2B5EF4-FFF2-40B4-BE49-F238E27FC236}">
                <a16:creationId xmlns:a16="http://schemas.microsoft.com/office/drawing/2014/main" id="{84F171B0-F2D0-4C32-9624-429FA45145B4}"/>
              </a:ext>
            </a:extLst>
          </p:cNvPr>
          <p:cNvSpPr txBox="1"/>
          <p:nvPr/>
        </p:nvSpPr>
        <p:spPr>
          <a:xfrm>
            <a:off x="281222" y="2363815"/>
            <a:ext cx="2674249" cy="2492990"/>
          </a:xfrm>
          <a:prstGeom prst="rect">
            <a:avLst/>
          </a:prstGeom>
          <a:noFill/>
        </p:spPr>
        <p:txBody>
          <a:bodyPr wrap="square" rtlCol="0">
            <a:spAutoFit/>
          </a:bodyPr>
          <a:lstStyle/>
          <a:p>
            <a:pPr marL="342900" indent="-342900">
              <a:buAutoNum type="arabicPeriod"/>
            </a:pPr>
            <a:r>
              <a:rPr lang="en-US" sz="1200" dirty="0"/>
              <a:t>Open a “headless” browser to the instructor page.  Find all appropriate URLS which is represented by each picture. </a:t>
            </a:r>
          </a:p>
          <a:p>
            <a:pPr marL="342900" indent="-342900">
              <a:buAutoNum type="arabicPeriod"/>
            </a:pPr>
            <a:r>
              <a:rPr lang="en-US" sz="1200" dirty="0"/>
              <a:t>ID all the URLs using HTML tags, identify the ones that are relevant</a:t>
            </a:r>
          </a:p>
          <a:p>
            <a:pPr marL="342900" indent="-342900">
              <a:buAutoNum type="arabicPeriod"/>
            </a:pPr>
            <a:r>
              <a:rPr lang="en-US" sz="1200" dirty="0"/>
              <a:t>Loop through all </a:t>
            </a:r>
            <a:r>
              <a:rPr lang="en-US" sz="1200" dirty="0" err="1"/>
              <a:t>ID’ed</a:t>
            </a:r>
            <a:r>
              <a:rPr lang="en-US" sz="1200" dirty="0"/>
              <a:t> URLs opening another headless browser, one for each prof, then scrape the XPATH for the </a:t>
            </a:r>
          </a:p>
          <a:p>
            <a:pPr marL="800100" lvl="1" indent="-342900">
              <a:buAutoNum type="arabicPeriod"/>
            </a:pPr>
            <a:r>
              <a:rPr lang="en-US" sz="1200" dirty="0"/>
              <a:t>Bio</a:t>
            </a:r>
          </a:p>
          <a:p>
            <a:pPr marL="800100" lvl="1" indent="-342900">
              <a:buAutoNum type="arabicPeriod"/>
            </a:pPr>
            <a:r>
              <a:rPr lang="en-US" sz="1200" dirty="0"/>
              <a:t>Image </a:t>
            </a:r>
            <a:r>
              <a:rPr lang="en-US" sz="1200" dirty="0" err="1"/>
              <a:t>url</a:t>
            </a:r>
            <a:endParaRPr lang="en-US" sz="1200" dirty="0"/>
          </a:p>
          <a:p>
            <a:pPr marL="342900" indent="-342900">
              <a:buAutoNum type="arabicPeriod"/>
            </a:pPr>
            <a:endParaRPr lang="en-US" sz="1200" dirty="0"/>
          </a:p>
        </p:txBody>
      </p:sp>
      <p:sp>
        <p:nvSpPr>
          <p:cNvPr id="4" name="Rectangle 3">
            <a:extLst>
              <a:ext uri="{FF2B5EF4-FFF2-40B4-BE49-F238E27FC236}">
                <a16:creationId xmlns:a16="http://schemas.microsoft.com/office/drawing/2014/main" id="{F6260767-15D2-ACFF-BC0B-18F8DB9CFF72}"/>
              </a:ext>
            </a:extLst>
          </p:cNvPr>
          <p:cNvSpPr/>
          <p:nvPr/>
        </p:nvSpPr>
        <p:spPr>
          <a:xfrm>
            <a:off x="6014356" y="1653615"/>
            <a:ext cx="2914649" cy="115183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F498C8-33DF-7932-A021-E236928CEB7C}"/>
              </a:ext>
            </a:extLst>
          </p:cNvPr>
          <p:cNvSpPr/>
          <p:nvPr/>
        </p:nvSpPr>
        <p:spPr>
          <a:xfrm>
            <a:off x="3028950" y="2884793"/>
            <a:ext cx="2914649" cy="95242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E5FA9CB-70CD-3FB3-48E1-EF39C30BE296}"/>
              </a:ext>
            </a:extLst>
          </p:cNvPr>
          <p:cNvSpPr/>
          <p:nvPr/>
        </p:nvSpPr>
        <p:spPr>
          <a:xfrm>
            <a:off x="6014355" y="2884793"/>
            <a:ext cx="2914649" cy="95242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4AEFB9-F774-E5A3-8126-1827171FDD28}"/>
              </a:ext>
            </a:extLst>
          </p:cNvPr>
          <p:cNvSpPr/>
          <p:nvPr/>
        </p:nvSpPr>
        <p:spPr>
          <a:xfrm>
            <a:off x="3028949" y="3919339"/>
            <a:ext cx="2914649" cy="95242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6E48C5-1054-307D-BA14-59FA3FC87FD9}"/>
              </a:ext>
            </a:extLst>
          </p:cNvPr>
          <p:cNvSpPr/>
          <p:nvPr/>
        </p:nvSpPr>
        <p:spPr>
          <a:xfrm>
            <a:off x="3028949" y="4997474"/>
            <a:ext cx="2914649" cy="95242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E56D3C-9F71-8D04-4E3F-D96CC46B6D99}"/>
              </a:ext>
            </a:extLst>
          </p:cNvPr>
          <p:cNvSpPr/>
          <p:nvPr/>
        </p:nvSpPr>
        <p:spPr>
          <a:xfrm>
            <a:off x="6014355" y="3913677"/>
            <a:ext cx="2914649" cy="95242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E56D8C-3D29-9BE1-D3A6-0BBE06729E53}"/>
              </a:ext>
            </a:extLst>
          </p:cNvPr>
          <p:cNvSpPr/>
          <p:nvPr/>
        </p:nvSpPr>
        <p:spPr>
          <a:xfrm>
            <a:off x="6030684" y="4997473"/>
            <a:ext cx="2914649" cy="95242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783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 grpId="0" animBg="1"/>
      <p:bldP spid="5" grpId="0" animBg="1"/>
      <p:bldP spid="8" grpId="0" animBg="1"/>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B4B6E1-6794-33D2-7082-457EA7553EAE}"/>
              </a:ext>
            </a:extLst>
          </p:cNvPr>
          <p:cNvSpPr>
            <a:spLocks noGrp="1"/>
          </p:cNvSpPr>
          <p:nvPr>
            <p:ph type="dt" sz="half" idx="10"/>
          </p:nvPr>
        </p:nvSpPr>
        <p:spPr/>
        <p:txBody>
          <a:bodyPr/>
          <a:lstStyle/>
          <a:p>
            <a:fld id="{6700A58B-DD98-43D0-B791-721480A02982}" type="datetime1">
              <a:rPr lang="en-US" smtClean="0"/>
              <a:t>4/6/23</a:t>
            </a:fld>
            <a:endParaRPr lang="en-US"/>
          </a:p>
        </p:txBody>
      </p:sp>
      <p:sp>
        <p:nvSpPr>
          <p:cNvPr id="3" name="Title 2">
            <a:extLst>
              <a:ext uri="{FF2B5EF4-FFF2-40B4-BE49-F238E27FC236}">
                <a16:creationId xmlns:a16="http://schemas.microsoft.com/office/drawing/2014/main" id="{F667BC6F-BE82-3DF5-7B3D-2002F6930B5E}"/>
              </a:ext>
            </a:extLst>
          </p:cNvPr>
          <p:cNvSpPr>
            <a:spLocks noGrp="1"/>
          </p:cNvSpPr>
          <p:nvPr>
            <p:ph type="title"/>
          </p:nvPr>
        </p:nvSpPr>
        <p:spPr/>
        <p:txBody>
          <a:bodyPr/>
          <a:lstStyle/>
          <a:p>
            <a:r>
              <a:rPr lang="en-US" dirty="0"/>
              <a:t>Navigating an HTML document</a:t>
            </a:r>
          </a:p>
        </p:txBody>
      </p:sp>
      <p:sp>
        <p:nvSpPr>
          <p:cNvPr id="4" name="Slide Number Placeholder 3">
            <a:extLst>
              <a:ext uri="{FF2B5EF4-FFF2-40B4-BE49-F238E27FC236}">
                <a16:creationId xmlns:a16="http://schemas.microsoft.com/office/drawing/2014/main" id="{A27A1CCF-19BA-4126-1D00-93D726C4587D}"/>
              </a:ext>
            </a:extLst>
          </p:cNvPr>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a:extLst>
              <a:ext uri="{FF2B5EF4-FFF2-40B4-BE49-F238E27FC236}">
                <a16:creationId xmlns:a16="http://schemas.microsoft.com/office/drawing/2014/main" id="{2D13F4AD-DD95-A0CC-80E4-15BD6DFBB2C2}"/>
              </a:ext>
            </a:extLst>
          </p:cNvPr>
          <p:cNvSpPr>
            <a:spLocks noGrp="1"/>
          </p:cNvSpPr>
          <p:nvPr>
            <p:ph type="ftr" sz="quarter" idx="3"/>
          </p:nvPr>
        </p:nvSpPr>
        <p:spPr/>
        <p:txBody>
          <a:bodyPr/>
          <a:lstStyle/>
          <a:p>
            <a:r>
              <a:rPr lang="en-US"/>
              <a:t>Kwartler CSCI 6</a:t>
            </a:r>
            <a:endParaRPr lang="en-US" dirty="0"/>
          </a:p>
        </p:txBody>
      </p:sp>
      <p:sp>
        <p:nvSpPr>
          <p:cNvPr id="7" name="TextBox 6">
            <a:extLst>
              <a:ext uri="{FF2B5EF4-FFF2-40B4-BE49-F238E27FC236}">
                <a16:creationId xmlns:a16="http://schemas.microsoft.com/office/drawing/2014/main" id="{3A31A4A3-A531-A3D2-25F8-5E0CA46ABD83}"/>
              </a:ext>
            </a:extLst>
          </p:cNvPr>
          <p:cNvSpPr txBox="1"/>
          <p:nvPr/>
        </p:nvSpPr>
        <p:spPr>
          <a:xfrm>
            <a:off x="4472178" y="3996247"/>
            <a:ext cx="4171950" cy="2031325"/>
          </a:xfrm>
          <a:prstGeom prst="rect">
            <a:avLst/>
          </a:prstGeom>
          <a:noFill/>
        </p:spPr>
        <p:txBody>
          <a:bodyPr wrap="square">
            <a:spAutoFit/>
          </a:bodyPr>
          <a:lstStyle/>
          <a:p>
            <a:r>
              <a:rPr lang="en-US" b="0" i="0" dirty="0">
                <a:solidFill>
                  <a:srgbClr val="4D5156"/>
                </a:solidFill>
                <a:effectLst/>
                <a:highlight>
                  <a:srgbClr val="FFFF00"/>
                </a:highlight>
                <a:latin typeface="Roboto" panose="02000000000000000000" pitchFamily="2" charset="0"/>
              </a:rPr>
              <a:t>XPath</a:t>
            </a:r>
            <a:r>
              <a:rPr lang="en-US" b="0" i="0" dirty="0">
                <a:solidFill>
                  <a:srgbClr val="4D5156"/>
                </a:solidFill>
                <a:effectLst/>
                <a:latin typeface="Roboto" panose="02000000000000000000" pitchFamily="2" charset="0"/>
              </a:rPr>
              <a:t> is an expression language designed to support the query or transformation of XML documents. It was defined by the World Wide Web Consortium and can be used to compute values from the content of an XML document.</a:t>
            </a:r>
            <a:endParaRPr lang="en-US" dirty="0"/>
          </a:p>
        </p:txBody>
      </p:sp>
      <p:sp>
        <p:nvSpPr>
          <p:cNvPr id="9" name="TextBox 8">
            <a:extLst>
              <a:ext uri="{FF2B5EF4-FFF2-40B4-BE49-F238E27FC236}">
                <a16:creationId xmlns:a16="http://schemas.microsoft.com/office/drawing/2014/main" id="{9B473B58-32CC-9645-D37D-72969AEDA4BF}"/>
              </a:ext>
            </a:extLst>
          </p:cNvPr>
          <p:cNvSpPr txBox="1"/>
          <p:nvPr/>
        </p:nvSpPr>
        <p:spPr>
          <a:xfrm>
            <a:off x="4472178" y="1858328"/>
            <a:ext cx="4572000" cy="1477328"/>
          </a:xfrm>
          <a:prstGeom prst="rect">
            <a:avLst/>
          </a:prstGeom>
          <a:noFill/>
        </p:spPr>
        <p:txBody>
          <a:bodyPr wrap="square">
            <a:spAutoFit/>
          </a:bodyPr>
          <a:lstStyle/>
          <a:p>
            <a:r>
              <a:rPr lang="en-US" i="0" dirty="0">
                <a:solidFill>
                  <a:srgbClr val="202124"/>
                </a:solidFill>
                <a:effectLst/>
                <a:latin typeface="Roboto" panose="02000000000000000000" pitchFamily="2" charset="0"/>
              </a:rPr>
              <a:t>The Extensible Markup Language (</a:t>
            </a:r>
            <a:r>
              <a:rPr lang="en-US" i="0" dirty="0">
                <a:solidFill>
                  <a:srgbClr val="202124"/>
                </a:solidFill>
                <a:effectLst/>
                <a:highlight>
                  <a:srgbClr val="FFFF00"/>
                </a:highlight>
                <a:latin typeface="Roboto" panose="02000000000000000000" pitchFamily="2" charset="0"/>
              </a:rPr>
              <a:t>XML</a:t>
            </a:r>
            <a:r>
              <a:rPr lang="en-US" i="0" dirty="0">
                <a:solidFill>
                  <a:srgbClr val="202124"/>
                </a:solidFill>
                <a:effectLst/>
                <a:latin typeface="Roboto" panose="02000000000000000000" pitchFamily="2" charset="0"/>
              </a:rPr>
              <a:t>) is a simple text-based format for representing structured information: documents, data, configuration, books, transactions, invoices, etc.</a:t>
            </a:r>
            <a:endParaRPr lang="en-US" dirty="0"/>
          </a:p>
        </p:txBody>
      </p:sp>
      <p:sp>
        <p:nvSpPr>
          <p:cNvPr id="10" name="TextBox 9">
            <a:extLst>
              <a:ext uri="{FF2B5EF4-FFF2-40B4-BE49-F238E27FC236}">
                <a16:creationId xmlns:a16="http://schemas.microsoft.com/office/drawing/2014/main" id="{3A0739CD-A384-F4A4-A39A-EC232C5E2B45}"/>
              </a:ext>
            </a:extLst>
          </p:cNvPr>
          <p:cNvSpPr txBox="1"/>
          <p:nvPr/>
        </p:nvSpPr>
        <p:spPr>
          <a:xfrm>
            <a:off x="258318" y="2014760"/>
            <a:ext cx="3497948" cy="923330"/>
          </a:xfrm>
          <a:prstGeom prst="rect">
            <a:avLst/>
          </a:prstGeom>
          <a:noFill/>
        </p:spPr>
        <p:txBody>
          <a:bodyPr wrap="square" rtlCol="0">
            <a:spAutoFit/>
          </a:bodyPr>
          <a:lstStyle/>
          <a:p>
            <a:r>
              <a:rPr lang="en-US" dirty="0"/>
              <a:t>Structured documents are often written in XML, just another format like JSON you saw earlier.</a:t>
            </a:r>
          </a:p>
        </p:txBody>
      </p:sp>
      <p:sp>
        <p:nvSpPr>
          <p:cNvPr id="11" name="TextBox 10">
            <a:extLst>
              <a:ext uri="{FF2B5EF4-FFF2-40B4-BE49-F238E27FC236}">
                <a16:creationId xmlns:a16="http://schemas.microsoft.com/office/drawing/2014/main" id="{C27053D3-B8B9-68D4-F2AB-8FCAC41AAE04}"/>
              </a:ext>
            </a:extLst>
          </p:cNvPr>
          <p:cNvSpPr txBox="1"/>
          <p:nvPr/>
        </p:nvSpPr>
        <p:spPr>
          <a:xfrm>
            <a:off x="258318" y="4374864"/>
            <a:ext cx="3497948" cy="646331"/>
          </a:xfrm>
          <a:prstGeom prst="rect">
            <a:avLst/>
          </a:prstGeom>
          <a:noFill/>
        </p:spPr>
        <p:txBody>
          <a:bodyPr wrap="square" rtlCol="0">
            <a:spAutoFit/>
          </a:bodyPr>
          <a:lstStyle/>
          <a:p>
            <a:r>
              <a:rPr lang="en-US" dirty="0" err="1"/>
              <a:t>Xpath</a:t>
            </a:r>
            <a:r>
              <a:rPr lang="en-US" dirty="0"/>
              <a:t> is used to navigate an XML document.</a:t>
            </a:r>
          </a:p>
        </p:txBody>
      </p:sp>
      <p:sp>
        <p:nvSpPr>
          <p:cNvPr id="12" name="Triangle 11">
            <a:extLst>
              <a:ext uri="{FF2B5EF4-FFF2-40B4-BE49-F238E27FC236}">
                <a16:creationId xmlns:a16="http://schemas.microsoft.com/office/drawing/2014/main" id="{B77CF33C-EDAE-E839-E531-B9B3BDAF4D2A}"/>
              </a:ext>
            </a:extLst>
          </p:cNvPr>
          <p:cNvSpPr/>
          <p:nvPr/>
        </p:nvSpPr>
        <p:spPr>
          <a:xfrm rot="5400000">
            <a:off x="3614349" y="2350243"/>
            <a:ext cx="999744" cy="32877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208EAC7C-1ACA-D8F8-D7C1-B2E6894F2BD2}"/>
              </a:ext>
            </a:extLst>
          </p:cNvPr>
          <p:cNvSpPr/>
          <p:nvPr/>
        </p:nvSpPr>
        <p:spPr>
          <a:xfrm rot="5400000">
            <a:off x="3614348" y="4633932"/>
            <a:ext cx="999744" cy="32877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6320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AA846C-D22D-810D-34A3-2EF4B19C0A9F}"/>
              </a:ext>
            </a:extLst>
          </p:cNvPr>
          <p:cNvSpPr>
            <a:spLocks noGrp="1"/>
          </p:cNvSpPr>
          <p:nvPr>
            <p:ph type="dt" sz="half" idx="10"/>
          </p:nvPr>
        </p:nvSpPr>
        <p:spPr/>
        <p:txBody>
          <a:bodyPr/>
          <a:lstStyle/>
          <a:p>
            <a:fld id="{6700A58B-DD98-43D0-B791-721480A02982}" type="datetime1">
              <a:rPr lang="en-US" smtClean="0"/>
              <a:t>4/6/23</a:t>
            </a:fld>
            <a:endParaRPr lang="en-US"/>
          </a:p>
        </p:txBody>
      </p:sp>
      <p:sp>
        <p:nvSpPr>
          <p:cNvPr id="3" name="Title 2">
            <a:extLst>
              <a:ext uri="{FF2B5EF4-FFF2-40B4-BE49-F238E27FC236}">
                <a16:creationId xmlns:a16="http://schemas.microsoft.com/office/drawing/2014/main" id="{1ECDB01D-A869-93D6-25A9-4F0F022EF3DA}"/>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2FFAF9D1-69A9-DFC3-6AA9-F1D2D739F131}"/>
              </a:ext>
            </a:extLst>
          </p:cNvPr>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a:extLst>
              <a:ext uri="{FF2B5EF4-FFF2-40B4-BE49-F238E27FC236}">
                <a16:creationId xmlns:a16="http://schemas.microsoft.com/office/drawing/2014/main" id="{7F76748D-9D79-F78B-2C15-6E27A87AD81E}"/>
              </a:ext>
            </a:extLst>
          </p:cNvPr>
          <p:cNvSpPr>
            <a:spLocks noGrp="1"/>
          </p:cNvSpPr>
          <p:nvPr>
            <p:ph type="ftr" sz="quarter" idx="3"/>
          </p:nvPr>
        </p:nvSpPr>
        <p:spPr/>
        <p:txBody>
          <a:bodyPr/>
          <a:lstStyle/>
          <a:p>
            <a:r>
              <a:rPr lang="en-US"/>
              <a:t>Kwartler CSCI 6</a:t>
            </a:r>
            <a:endParaRPr lang="en-US" dirty="0"/>
          </a:p>
        </p:txBody>
      </p:sp>
      <p:pic>
        <p:nvPicPr>
          <p:cNvPr id="7" name="Picture 6">
            <a:extLst>
              <a:ext uri="{FF2B5EF4-FFF2-40B4-BE49-F238E27FC236}">
                <a16:creationId xmlns:a16="http://schemas.microsoft.com/office/drawing/2014/main" id="{5BCBAA6D-3DD3-429C-5A5D-7242D860121F}"/>
              </a:ext>
            </a:extLst>
          </p:cNvPr>
          <p:cNvPicPr>
            <a:picLocks noChangeAspect="1"/>
          </p:cNvPicPr>
          <p:nvPr/>
        </p:nvPicPr>
        <p:blipFill>
          <a:blip r:embed="rId2"/>
          <a:stretch>
            <a:fillRect/>
          </a:stretch>
        </p:blipFill>
        <p:spPr>
          <a:xfrm>
            <a:off x="3136048" y="1268680"/>
            <a:ext cx="5753485" cy="3595928"/>
          </a:xfrm>
          <a:prstGeom prst="rect">
            <a:avLst/>
          </a:prstGeom>
        </p:spPr>
      </p:pic>
      <p:sp>
        <p:nvSpPr>
          <p:cNvPr id="8" name="TextBox 7">
            <a:extLst>
              <a:ext uri="{FF2B5EF4-FFF2-40B4-BE49-F238E27FC236}">
                <a16:creationId xmlns:a16="http://schemas.microsoft.com/office/drawing/2014/main" id="{9AF3DA6A-D4B9-B825-9DFF-2BCDC10EBDD9}"/>
              </a:ext>
            </a:extLst>
          </p:cNvPr>
          <p:cNvSpPr txBox="1"/>
          <p:nvPr/>
        </p:nvSpPr>
        <p:spPr>
          <a:xfrm>
            <a:off x="258318" y="2014760"/>
            <a:ext cx="2875026" cy="1754326"/>
          </a:xfrm>
          <a:prstGeom prst="rect">
            <a:avLst/>
          </a:prstGeom>
          <a:noFill/>
        </p:spPr>
        <p:txBody>
          <a:bodyPr wrap="square" rtlCol="0">
            <a:spAutoFit/>
          </a:bodyPr>
          <a:lstStyle/>
          <a:p>
            <a:r>
              <a:rPr lang="en-US" dirty="0"/>
              <a:t>First, highlight what’s interesting on the page.</a:t>
            </a:r>
          </a:p>
          <a:p>
            <a:r>
              <a:rPr lang="en-US" dirty="0"/>
              <a:t>Next, right click or control-click and select “inspect” because you want to inspect this element.</a:t>
            </a:r>
          </a:p>
        </p:txBody>
      </p:sp>
    </p:spTree>
    <p:extLst>
      <p:ext uri="{BB962C8B-B14F-4D97-AF65-F5344CB8AC3E}">
        <p14:creationId xmlns:p14="http://schemas.microsoft.com/office/powerpoint/2010/main" val="18942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ABF81-D7D6-F082-CCAD-2A7DC8BAF387}"/>
              </a:ext>
            </a:extLst>
          </p:cNvPr>
          <p:cNvSpPr>
            <a:spLocks noGrp="1"/>
          </p:cNvSpPr>
          <p:nvPr>
            <p:ph type="dt" sz="half" idx="10"/>
          </p:nvPr>
        </p:nvSpPr>
        <p:spPr/>
        <p:txBody>
          <a:bodyPr/>
          <a:lstStyle/>
          <a:p>
            <a:fld id="{6700A58B-DD98-43D0-B791-721480A02982}" type="datetime1">
              <a:rPr lang="en-US" smtClean="0"/>
              <a:t>4/6/23</a:t>
            </a:fld>
            <a:endParaRPr lang="en-US"/>
          </a:p>
        </p:txBody>
      </p:sp>
      <p:sp>
        <p:nvSpPr>
          <p:cNvPr id="3" name="Title 2">
            <a:extLst>
              <a:ext uri="{FF2B5EF4-FFF2-40B4-BE49-F238E27FC236}">
                <a16:creationId xmlns:a16="http://schemas.microsoft.com/office/drawing/2014/main" id="{7AD04530-468E-6011-5D0B-7F98821B2175}"/>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3DC6BB46-7ABA-C4FC-D479-3AF57ED7F02E}"/>
              </a:ext>
            </a:extLst>
          </p:cNvPr>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a:extLst>
              <a:ext uri="{FF2B5EF4-FFF2-40B4-BE49-F238E27FC236}">
                <a16:creationId xmlns:a16="http://schemas.microsoft.com/office/drawing/2014/main" id="{3ECFE73B-6114-8A49-831C-1EFD954CB40C}"/>
              </a:ext>
            </a:extLst>
          </p:cNvPr>
          <p:cNvSpPr>
            <a:spLocks noGrp="1"/>
          </p:cNvSpPr>
          <p:nvPr>
            <p:ph type="ftr" sz="quarter" idx="3"/>
          </p:nvPr>
        </p:nvSpPr>
        <p:spPr/>
        <p:txBody>
          <a:bodyPr/>
          <a:lstStyle/>
          <a:p>
            <a:r>
              <a:rPr lang="en-US"/>
              <a:t>Kwartler CSCI 6</a:t>
            </a:r>
            <a:endParaRPr lang="en-US" dirty="0"/>
          </a:p>
        </p:txBody>
      </p:sp>
      <p:pic>
        <p:nvPicPr>
          <p:cNvPr id="6" name="Picture 5">
            <a:extLst>
              <a:ext uri="{FF2B5EF4-FFF2-40B4-BE49-F238E27FC236}">
                <a16:creationId xmlns:a16="http://schemas.microsoft.com/office/drawing/2014/main" id="{1A9C8DB8-98B2-848D-50AA-52B403550AF0}"/>
              </a:ext>
            </a:extLst>
          </p:cNvPr>
          <p:cNvPicPr>
            <a:picLocks noChangeAspect="1"/>
          </p:cNvPicPr>
          <p:nvPr/>
        </p:nvPicPr>
        <p:blipFill>
          <a:blip r:embed="rId2"/>
          <a:stretch>
            <a:fillRect/>
          </a:stretch>
        </p:blipFill>
        <p:spPr>
          <a:xfrm>
            <a:off x="3239831" y="1591602"/>
            <a:ext cx="5724490" cy="3577806"/>
          </a:xfrm>
          <a:prstGeom prst="rect">
            <a:avLst/>
          </a:prstGeom>
        </p:spPr>
      </p:pic>
      <p:sp>
        <p:nvSpPr>
          <p:cNvPr id="7" name="TextBox 6">
            <a:extLst>
              <a:ext uri="{FF2B5EF4-FFF2-40B4-BE49-F238E27FC236}">
                <a16:creationId xmlns:a16="http://schemas.microsoft.com/office/drawing/2014/main" id="{63476179-E05F-9B57-3FAE-944E2AD98107}"/>
              </a:ext>
            </a:extLst>
          </p:cNvPr>
          <p:cNvSpPr txBox="1"/>
          <p:nvPr/>
        </p:nvSpPr>
        <p:spPr>
          <a:xfrm>
            <a:off x="258318" y="2014760"/>
            <a:ext cx="2875026" cy="1477328"/>
          </a:xfrm>
          <a:prstGeom prst="rect">
            <a:avLst/>
          </a:prstGeom>
          <a:noFill/>
        </p:spPr>
        <p:txBody>
          <a:bodyPr wrap="square" rtlCol="0">
            <a:spAutoFit/>
          </a:bodyPr>
          <a:lstStyle/>
          <a:p>
            <a:r>
              <a:rPr lang="en-US" dirty="0"/>
              <a:t>Within the developer panel, you will see it highlight again right click or control-click.</a:t>
            </a:r>
          </a:p>
          <a:p>
            <a:r>
              <a:rPr lang="en-US" dirty="0"/>
              <a:t>Select COPY &gt; Copy full </a:t>
            </a:r>
            <a:r>
              <a:rPr lang="en-US" dirty="0" err="1"/>
              <a:t>Xpath</a:t>
            </a:r>
            <a:r>
              <a:rPr lang="en-US" dirty="0"/>
              <a:t>.</a:t>
            </a:r>
          </a:p>
        </p:txBody>
      </p:sp>
      <p:sp>
        <p:nvSpPr>
          <p:cNvPr id="8" name="TextBox 7">
            <a:extLst>
              <a:ext uri="{FF2B5EF4-FFF2-40B4-BE49-F238E27FC236}">
                <a16:creationId xmlns:a16="http://schemas.microsoft.com/office/drawing/2014/main" id="{4E725702-4E46-A4E4-8598-89CCC5089F0D}"/>
              </a:ext>
            </a:extLst>
          </p:cNvPr>
          <p:cNvSpPr txBox="1"/>
          <p:nvPr/>
        </p:nvSpPr>
        <p:spPr>
          <a:xfrm>
            <a:off x="219837" y="5674328"/>
            <a:ext cx="2875026" cy="461665"/>
          </a:xfrm>
          <a:prstGeom prst="rect">
            <a:avLst/>
          </a:prstGeom>
          <a:noFill/>
        </p:spPr>
        <p:txBody>
          <a:bodyPr wrap="square" rtlCol="0">
            <a:spAutoFit/>
          </a:bodyPr>
          <a:lstStyle/>
          <a:p>
            <a:r>
              <a:rPr lang="en-US" sz="1200" i="1" dirty="0"/>
              <a:t>On some sites, I’ve had better luck with just Copy </a:t>
            </a:r>
            <a:r>
              <a:rPr lang="en-US" sz="1200" i="1" dirty="0" err="1"/>
              <a:t>Xpath</a:t>
            </a:r>
            <a:r>
              <a:rPr lang="en-US" sz="1200" i="1" dirty="0"/>
              <a:t> not full </a:t>
            </a:r>
            <a:r>
              <a:rPr lang="en-US" sz="1200" i="1" dirty="0" err="1"/>
              <a:t>xpath</a:t>
            </a:r>
            <a:r>
              <a:rPr lang="en-US" sz="1200" i="1" dirty="0"/>
              <a:t>…it all depends!</a:t>
            </a:r>
          </a:p>
        </p:txBody>
      </p:sp>
    </p:spTree>
    <p:extLst>
      <p:ext uri="{BB962C8B-B14F-4D97-AF65-F5344CB8AC3E}">
        <p14:creationId xmlns:p14="http://schemas.microsoft.com/office/powerpoint/2010/main" val="2156091310"/>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656</Words>
  <Application>Microsoft Macintosh PowerPoint</Application>
  <PresentationFormat>On-screen Show (4:3)</PresentationFormat>
  <Paragraphs>82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Roboto</vt:lpstr>
      <vt:lpstr>1_Office Theme</vt:lpstr>
      <vt:lpstr>Quick Webscraping</vt:lpstr>
      <vt:lpstr>Web Scraping</vt:lpstr>
      <vt:lpstr>Questionable Practice</vt:lpstr>
      <vt:lpstr>Web-scraping</vt:lpstr>
      <vt:lpstr>Let’s get the dirt on University of St Gallen profs.</vt:lpstr>
      <vt:lpstr>After ID’ing the links go to each bio</vt:lpstr>
      <vt:lpstr>Navigating an HTML document</vt:lpstr>
      <vt:lpstr>PowerPoint Presentation</vt:lpstr>
      <vt:lpstr>PowerPoint Presentation</vt:lpstr>
      <vt:lpstr>PowerPoint Presentation</vt:lpstr>
      <vt:lpstr>Cascading Style Sheets</vt:lpstr>
      <vt:lpstr>Easy to use Chrome Add-in</vt:lpstr>
      <vt:lpstr>PowerPoint Presentation</vt:lpstr>
      <vt:lpstr>PowerPoint Presentation</vt:lpstr>
      <vt:lpstr>Let’s get the dirt on these profs.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Other Data Sources</dc:title>
  <dc:creator>Kwartler, Edward</dc:creator>
  <cp:lastModifiedBy>Kwartler, Edward</cp:lastModifiedBy>
  <cp:revision>10</cp:revision>
  <dcterms:created xsi:type="dcterms:W3CDTF">2021-01-03T02:57:01Z</dcterms:created>
  <dcterms:modified xsi:type="dcterms:W3CDTF">2023-04-06T04:32:56Z</dcterms:modified>
</cp:coreProperties>
</file>