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01" r:id="rId15"/>
    <p:sldId id="311" r:id="rId16"/>
    <p:sldId id="321" r:id="rId17"/>
    <p:sldId id="312" r:id="rId18"/>
    <p:sldId id="313" r:id="rId19"/>
    <p:sldId id="314" r:id="rId20"/>
    <p:sldId id="315" r:id="rId21"/>
    <p:sldId id="316" r:id="rId22"/>
    <p:sldId id="322" r:id="rId23"/>
    <p:sldId id="323" r:id="rId24"/>
    <p:sldId id="324" r:id="rId25"/>
    <p:sldId id="325" r:id="rId26"/>
    <p:sldId id="319" r:id="rId27"/>
    <p:sldId id="341" r:id="rId28"/>
    <p:sldId id="342" r:id="rId29"/>
    <p:sldId id="343" r:id="rId30"/>
    <p:sldId id="344" r:id="rId31"/>
    <p:sldId id="345" r:id="rId32"/>
    <p:sldId id="371" r:id="rId33"/>
    <p:sldId id="372" r:id="rId34"/>
    <p:sldId id="329" r:id="rId35"/>
    <p:sldId id="36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2" autoAdjust="0"/>
    <p:restoredTop sz="79606" autoAdjust="0"/>
  </p:normalViewPr>
  <p:slideViewPr>
    <p:cSldViewPr snapToGrid="0">
      <p:cViewPr varScale="1">
        <p:scale>
          <a:sx n="81" d="100"/>
          <a:sy n="81" d="100"/>
        </p:scale>
        <p:origin x="17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E03-A1B1-6124-AFE5-6030CB424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8B572DD-4349-A383-9B31-F7F9934D5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4E74-4506-2B45-3DC5-67E8D1200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BF57-AD77-46DD-FB57-6E52A413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3/12/23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B46E-EBF6-D3FB-3EBC-983151909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F503840-2570-2C11-7B75-0C39AD7CA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3/12/23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34B0155-742A-0F0C-CD91-C57B6B96CE4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F09F8C4-CCA0-F947-2017-D3CDBB28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C028E32-1D5E-2376-BABE-63D673B84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AA2DBFA-D9F2-E5E0-0348-2FA9C11B1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3/12/23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4DEB318-730B-BCF2-2AB3-1B7741630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3/12/23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3BF5053-8E5D-DBE1-CEA8-C88EA0CCC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23F152-67E6-A5DD-845F-E684BDF28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2C7BC-8767-69B7-5D94-6BD5E609E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C2E4C9-630F-D6F6-450D-1A4A5DA3C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8BF99DE-CE31-8365-7960-9C6A05358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9E1D-C665-D873-E0B5-DFBB32EF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A3BC114-3669-0F7A-1260-B8AF9A46F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20EE2D-C2FC-03D0-06B9-7642C60DB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9E4F6-BDF8-063A-29EC-C59BCEBA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AC9458-8F55-9778-AE2D-9A6D78E3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C6DF1-3570-093E-BA2A-B699819EB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05A96AF-972D-60A3-669F-7490F263F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C84C904-B24C-CC36-ED77-D0FE9BD25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B6A75D-10B0-6239-EF5E-657FAB4D9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F33783-A5B6-4C61-487C-B619FD22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2508A3D-6383-0BED-B066-325F2D17E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6B92AB-36F4-B5A0-22DA-3076FBC6E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3/12/23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E3D5B05-D159-2BB4-8B81-A90D2E22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379F41D-8E25-1EE5-9455-9A12E4CB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3009BE2-8030-405E-75BD-2C7CE8951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0961BF-AE29-D051-75BC-EAE59EC1E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3A9B09-073E-9F67-8405-4B22B6C7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4DB79D2-1077-C1C6-DA26-14598F598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5552D3-59BE-9E64-F805-1FA34ACB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15166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DA2B01-1D70-B624-AF65-3F94D9DF0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349369"/>
              </p:ext>
            </p:extLst>
          </p:nvPr>
        </p:nvGraphicFramePr>
        <p:xfrm>
          <a:off x="306686" y="2690824"/>
          <a:ext cx="7886700" cy="1310640"/>
        </p:xfrm>
        <a:graphic>
          <a:graphicData uri="http://schemas.openxmlformats.org/drawingml/2006/table">
            <a:tbl>
              <a:tblPr/>
              <a:tblGrid>
                <a:gridCol w="3943350">
                  <a:extLst>
                    <a:ext uri="{9D8B030D-6E8A-4147-A177-3AD203B41FA5}">
                      <a16:colId xmlns:a16="http://schemas.microsoft.com/office/drawing/2014/main" val="211357215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1837012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SF Pro Text"/>
                        </a:rPr>
                        <a:t>cp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  <a:latin typeface="SF Pro Text"/>
                        </a:rPr>
                        <a:t>complexity parameter. Any split that does not decrease the overall lack of fit by a factor of cp is not attempted. For instance, with 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anova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 splitting [regression], this means that the overall R-squared must increase by cp at each step. The main role of this parameter is to save computing time by pruning off splits that are obviously not worthwhile. </a:t>
                      </a:r>
                      <a:r>
                        <a:rPr lang="en-US" sz="1000" dirty="0" err="1">
                          <a:effectLst/>
                          <a:latin typeface="SF Pro Text"/>
                        </a:rPr>
                        <a:t>Essentially,the</a:t>
                      </a:r>
                      <a:r>
                        <a:rPr lang="en-US" sz="1000" dirty="0">
                          <a:effectLst/>
                          <a:latin typeface="SF Pro Text"/>
                        </a:rPr>
                        <a:t> user informs the program that any split which does not improve the fit by cp will likely be pruned off by cross-validation, and that hence the program need not pursue it.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538911"/>
                  </a:ext>
                </a:extLst>
              </a:tr>
            </a:tbl>
          </a:graphicData>
        </a:graphic>
      </p:graphicFrame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55E6A41-0B6D-FF8C-CEA7-4D76CE86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minsplit</a:t>
            </a:r>
            <a:r>
              <a:rPr lang="en-US" dirty="0"/>
              <a:t> – minimum split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583783"/>
              </p:ext>
            </p:extLst>
          </p:nvPr>
        </p:nvGraphicFramePr>
        <p:xfrm>
          <a:off x="628650" y="1295248"/>
          <a:ext cx="7886700" cy="3962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minsplit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that must exist in a node in order for a split to be attempted.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33701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E97B91C-64D9-5AB5-50A0-EEB270A53464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F44E03-EF55-0708-7A4B-8E6905793D60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2F1BFB-72A8-E270-0A58-A2B14E3342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414472-D952-0D51-A5A9-AA28FCCB4867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A75426-C72A-4B4B-E934-3C916AC889B3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1B074E-0FA7-C699-6BBF-FE6C24D59D71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F050-16BA-5C63-FEFA-EA563A010A05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2579843-0CC1-B4C9-4353-A6187773A04C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22F8D8-6312-7F2F-CEC7-B1B6EBBC4A0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C546F8-49C3-DCC5-43B2-9E23F59388BF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CE95D9-86BE-95C4-D279-EFAA0E969837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112925-4CB9-3902-F30D-63328E93AA51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271F37-4783-35B9-1D7F-5EDE7C427E02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430AD3-7FD5-DEBC-2481-5324FC0E4974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1701C6-BB68-D9B1-566D-51E6322627ED}"/>
              </a:ext>
            </a:extLst>
          </p:cNvPr>
          <p:cNvSpPr txBox="1"/>
          <p:nvPr/>
        </p:nvSpPr>
        <p:spPr>
          <a:xfrm>
            <a:off x="5690764" y="2187077"/>
            <a:ext cx="30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decision node.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F8B6F6-A4E1-5F79-20F3-253D9B69A97C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18315" y="2648742"/>
            <a:ext cx="872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83AB6C7-010A-E17B-DE8A-59D7AF4D9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13160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CA4EC-EC8D-1BFB-375F-2939C9F5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3408F8-8409-F0DE-B7EC-6EC50A3C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minbucket</a:t>
            </a:r>
            <a:r>
              <a:rPr lang="en-US" dirty="0"/>
              <a:t> – minimum bucket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BC34-EFC7-DFC0-77FD-BB0EE52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218FCC-8947-A66B-DACB-CD4C5A99C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4769"/>
              </p:ext>
            </p:extLst>
          </p:nvPr>
        </p:nvGraphicFramePr>
        <p:xfrm>
          <a:off x="628650" y="1348258"/>
          <a:ext cx="7886700" cy="5486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470841748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654098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minbucket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the minimum number of observations in any terminal &lt;leaf&gt; node. If only one of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or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is specified, the code either sets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*3 or </a:t>
                      </a:r>
                      <a:r>
                        <a:rPr lang="en-US" sz="1000" dirty="0" err="1">
                          <a:effectLst/>
                        </a:rPr>
                        <a:t>minbucket</a:t>
                      </a:r>
                      <a:r>
                        <a:rPr lang="en-US" sz="1000" dirty="0">
                          <a:effectLst/>
                        </a:rPr>
                        <a:t> to </a:t>
                      </a:r>
                      <a:r>
                        <a:rPr lang="en-US" sz="1000" dirty="0" err="1">
                          <a:effectLst/>
                        </a:rPr>
                        <a:t>minsplit</a:t>
                      </a:r>
                      <a:r>
                        <a:rPr lang="en-US" sz="1000" dirty="0">
                          <a:effectLst/>
                        </a:rPr>
                        <a:t>/3, as appropriate.</a:t>
                      </a:r>
                      <a:endParaRPr lang="en-US" sz="1000" dirty="0">
                        <a:effectLst/>
                        <a:latin typeface="SF Pro Tex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7200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8B0CAA7-C0B1-0018-E78A-63D388AFD965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A4C817-CDA9-60E2-3BA4-1A3FE146AF2C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DB0AB53-21D4-257C-62B8-F31CDE595E05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6494E0-A8BE-C6DD-87C2-B27931A1ACEA}"/>
                </a:ext>
              </a:extLst>
            </p:cNvPr>
            <p:cNvCxnSpPr>
              <a:stCxn id="8" idx="3"/>
              <a:endCxn id="9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9D754D-1657-B3E4-E68E-9482724A2955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92581A-92B7-3076-8334-CADECEB6D5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F57AE9D-F960-D97D-A442-33CC32C4E63C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4CCC50-44CA-0F48-DB44-DBDCDE2EADAB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D242E76-BCCB-D827-AA36-C20318B053C3}"/>
                </a:ext>
              </a:extLst>
            </p:cNvPr>
            <p:cNvCxnSpPr>
              <a:stCxn id="9" idx="5"/>
              <a:endCxn id="12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858927-23E2-D403-0B5D-45F7EB8CDB00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C8ACE82-33BC-B74A-2D49-8754C3360BC4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CA88AF-3ACB-D08F-6D8B-AA3D8AA15FA0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C8275-5CB4-48A5-B538-9457D645B326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F5E5C0-D025-ADB5-86EA-786FBEDA72AF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64537CE-453A-8F7E-3BCA-6842A62CF73B}"/>
              </a:ext>
            </a:extLst>
          </p:cNvPr>
          <p:cNvSpPr txBox="1"/>
          <p:nvPr/>
        </p:nvSpPr>
        <p:spPr>
          <a:xfrm>
            <a:off x="6457950" y="4106185"/>
            <a:ext cx="248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minimum number of observations at a terminal node.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150132-7C94-58F8-6F8F-1CA73DD13A9A}"/>
              </a:ext>
            </a:extLst>
          </p:cNvPr>
          <p:cNvCxnSpPr>
            <a:cxnSpLocks/>
            <a:stCxn id="21" idx="1"/>
            <a:endCxn id="13" idx="3"/>
          </p:cNvCxnSpPr>
          <p:nvPr/>
        </p:nvCxnSpPr>
        <p:spPr>
          <a:xfrm flipH="1">
            <a:off x="5907816" y="4567850"/>
            <a:ext cx="550134" cy="1248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AC213C5-F8B8-683B-1B56-987E464CC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437188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C4788D-8869-7E19-A9AB-0861AEE43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0526584-71AB-EC0D-1F50-759A4022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E99A9BF-A9C3-7C83-FBEF-B2A06CEDD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F29C41-8A42-C015-BFEE-E94AEF89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F086363-FBCC-6F58-EB0A-B0D8768C4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3DA27-2104-C281-367D-B4F1E6A15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3/12/23</a:t>
            </a:fld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A5232A-9B5E-8A99-90AF-29296A5AA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3/12/23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2173D88-3E59-D48F-252A-89B303B22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7812</TotalTime>
  <Words>1916</Words>
  <Application>Microsoft Macintosh PowerPoint</Application>
  <PresentationFormat>On-screen Show (4:3)</PresentationFormat>
  <Paragraphs>378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SF Pro Text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minsplit – minimum split parameter</vt:lpstr>
      <vt:lpstr>minbucket – minimum bucket parameter</vt:lpstr>
      <vt:lpstr>Open B_Bank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110</cp:revision>
  <dcterms:created xsi:type="dcterms:W3CDTF">2018-05-23T17:24:59Z</dcterms:created>
  <dcterms:modified xsi:type="dcterms:W3CDTF">2023-03-12T20:08:04Z</dcterms:modified>
</cp:coreProperties>
</file>