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43" r:id="rId2"/>
    <p:sldId id="498" r:id="rId3"/>
    <p:sldId id="500" r:id="rId4"/>
    <p:sldId id="515" r:id="rId5"/>
    <p:sldId id="832" r:id="rId6"/>
    <p:sldId id="820" r:id="rId7"/>
    <p:sldId id="512" r:id="rId8"/>
    <p:sldId id="513" r:id="rId9"/>
    <p:sldId id="514" r:id="rId10"/>
    <p:sldId id="517" r:id="rId11"/>
    <p:sldId id="509" r:id="rId12"/>
    <p:sldId id="521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4" y="1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567832"/>
        <c:axId val="481564696"/>
      </c:lineChart>
      <c:catAx>
        <c:axId val="481567832"/>
        <c:scaling>
          <c:orientation val="minMax"/>
        </c:scaling>
        <c:delete val="1"/>
        <c:axPos val="b"/>
        <c:majorTickMark val="none"/>
        <c:minorTickMark val="none"/>
        <c:tickLblPos val="nextTo"/>
        <c:crossAx val="481564696"/>
        <c:crosses val="autoZero"/>
        <c:auto val="1"/>
        <c:lblAlgn val="ctr"/>
        <c:lblOffset val="100"/>
        <c:noMultiLvlLbl val="0"/>
      </c:catAx>
      <c:valAx>
        <c:axId val="481564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567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038472"/>
        <c:axId val="373583648"/>
      </c:lineChart>
      <c:catAx>
        <c:axId val="316038472"/>
        <c:scaling>
          <c:orientation val="minMax"/>
        </c:scaling>
        <c:delete val="1"/>
        <c:axPos val="b"/>
        <c:majorTickMark val="none"/>
        <c:minorTickMark val="none"/>
        <c:tickLblPos val="nextTo"/>
        <c:crossAx val="373583648"/>
        <c:crosses val="autoZero"/>
        <c:auto val="1"/>
        <c:lblAlgn val="ctr"/>
        <c:lblOffset val="100"/>
        <c:noMultiLvlLbl val="0"/>
      </c:catAx>
      <c:valAx>
        <c:axId val="37358364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38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5/12/24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5/12/24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5/12/24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5/12/24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5/12/24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5/12/24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5/12/24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5/12/24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Zipf’s</a:t>
            </a:r>
            <a:r>
              <a:rPr lang="en-US" sz="2800" dirty="0"/>
              <a:t> Law: Our words  are less diverse than we think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4EE3-E584-49DB-B6FA-3742E078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69879-E20F-4F8F-887C-86829D6B822E}"/>
              </a:ext>
            </a:extLst>
          </p:cNvPr>
          <p:cNvSpPr/>
          <p:nvPr/>
        </p:nvSpPr>
        <p:spPr>
          <a:xfrm>
            <a:off x="284195" y="1231003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Two very different contexts, channel, &amp; messengers yet very similar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5" y="2525118"/>
            <a:ext cx="3664603" cy="220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602742"/>
              </p:ext>
            </p:extLst>
          </p:nvPr>
        </p:nvGraphicFramePr>
        <p:xfrm>
          <a:off x="4454925" y="2460266"/>
          <a:ext cx="3838049" cy="225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9E044-88EA-4891-BC52-8A22579B3907}"/>
              </a:ext>
            </a:extLst>
          </p:cNvPr>
          <p:cNvSpPr txBox="1"/>
          <p:nvPr/>
        </p:nvSpPr>
        <p:spPr>
          <a:xfrm>
            <a:off x="5137092" y="273057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62A7E-9FED-4444-8007-078F1E19985D}"/>
              </a:ext>
            </a:extLst>
          </p:cNvPr>
          <p:cNvSpPr txBox="1"/>
          <p:nvPr/>
        </p:nvSpPr>
        <p:spPr>
          <a:xfrm>
            <a:off x="5137034" y="2915060"/>
            <a:ext cx="221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B2EF42-197C-462F-9F58-71C81541CC81}"/>
              </a:ext>
            </a:extLst>
          </p:cNvPr>
          <p:cNvCxnSpPr>
            <a:cxnSpLocks/>
          </p:cNvCxnSpPr>
          <p:nvPr/>
        </p:nvCxnSpPr>
        <p:spPr>
          <a:xfrm flipH="1" flipV="1">
            <a:off x="5028174" y="2753126"/>
            <a:ext cx="194967" cy="1042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26CB-3806-457E-BA53-BC43FB88B337}"/>
              </a:ext>
            </a:extLst>
          </p:cNvPr>
          <p:cNvCxnSpPr>
            <a:cxnSpLocks/>
          </p:cNvCxnSpPr>
          <p:nvPr/>
        </p:nvCxnSpPr>
        <p:spPr>
          <a:xfrm flipH="1" flipV="1">
            <a:off x="5050985" y="2796722"/>
            <a:ext cx="172157" cy="2476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5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C69CA-ACEF-4D3F-8CBB-11F61396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93A46-03A4-4EB5-AB9A-51575974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r>
              <a:rPr lang="en-US" dirty="0"/>
              <a:t> has other sentiment lexicons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B00B5-B099-4E9D-BE2D-7F50BAFA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C78BA1-6CF6-4F89-ACAE-3A2D7BBFD467}"/>
              </a:ext>
            </a:extLst>
          </p:cNvPr>
          <p:cNvGrpSpPr/>
          <p:nvPr/>
        </p:nvGrpSpPr>
        <p:grpSpPr>
          <a:xfrm>
            <a:off x="2969283" y="5024471"/>
            <a:ext cx="3901138" cy="976313"/>
            <a:chOff x="5131557" y="4344537"/>
            <a:chExt cx="3901138" cy="9763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BA0851-91DF-4B36-ABFE-69DA4593A722}"/>
                </a:ext>
              </a:extLst>
            </p:cNvPr>
            <p:cNvGrpSpPr/>
            <p:nvPr/>
          </p:nvGrpSpPr>
          <p:grpSpPr>
            <a:xfrm>
              <a:off x="6017688" y="4344537"/>
              <a:ext cx="1467580" cy="976313"/>
              <a:chOff x="6515101" y="2824163"/>
              <a:chExt cx="1123950" cy="747712"/>
            </a:xfrm>
          </p:grpSpPr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6C0C6020-3AB8-40C4-818C-39D79ADABBBD}"/>
                  </a:ext>
                </a:extLst>
              </p:cNvPr>
              <p:cNvSpPr/>
              <p:nvPr/>
            </p:nvSpPr>
            <p:spPr>
              <a:xfrm>
                <a:off x="6896101" y="2880653"/>
                <a:ext cx="361950" cy="634732"/>
              </a:xfrm>
              <a:custGeom>
                <a:avLst/>
                <a:gdLst>
                  <a:gd name="connsiteX0" fmla="*/ 176588 w 361950"/>
                  <a:gd name="connsiteY0" fmla="*/ 0 h 634732"/>
                  <a:gd name="connsiteX1" fmla="*/ 198170 w 361950"/>
                  <a:gd name="connsiteY1" fmla="*/ 11714 h 634732"/>
                  <a:gd name="connsiteX2" fmla="*/ 361950 w 361950"/>
                  <a:gd name="connsiteY2" fmla="*/ 319747 h 634732"/>
                  <a:gd name="connsiteX3" fmla="*/ 198170 w 361950"/>
                  <a:gd name="connsiteY3" fmla="*/ 627780 h 634732"/>
                  <a:gd name="connsiteX4" fmla="*/ 185362 w 361950"/>
                  <a:gd name="connsiteY4" fmla="*/ 634732 h 634732"/>
                  <a:gd name="connsiteX5" fmla="*/ 163780 w 361950"/>
                  <a:gd name="connsiteY5" fmla="*/ 623018 h 634732"/>
                  <a:gd name="connsiteX6" fmla="*/ 0 w 361950"/>
                  <a:gd name="connsiteY6" fmla="*/ 314985 h 634732"/>
                  <a:gd name="connsiteX7" fmla="*/ 163780 w 361950"/>
                  <a:gd name="connsiteY7" fmla="*/ 6952 h 634732"/>
                  <a:gd name="connsiteX8" fmla="*/ 176588 w 361950"/>
                  <a:gd name="connsiteY8" fmla="*/ 0 h 63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634732">
                    <a:moveTo>
                      <a:pt x="176588" y="0"/>
                    </a:moveTo>
                    <a:lnTo>
                      <a:pt x="198170" y="11714"/>
                    </a:lnTo>
                    <a:cubicBezTo>
                      <a:pt x="296983" y="78471"/>
                      <a:pt x="361950" y="191522"/>
                      <a:pt x="361950" y="319747"/>
                    </a:cubicBezTo>
                    <a:cubicBezTo>
                      <a:pt x="361950" y="447972"/>
                      <a:pt x="296983" y="561023"/>
                      <a:pt x="198170" y="627780"/>
                    </a:cubicBezTo>
                    <a:lnTo>
                      <a:pt x="185362" y="634732"/>
                    </a:lnTo>
                    <a:lnTo>
                      <a:pt x="163780" y="623018"/>
                    </a:lnTo>
                    <a:cubicBezTo>
                      <a:pt x="64967" y="556261"/>
                      <a:pt x="0" y="443210"/>
                      <a:pt x="0" y="314985"/>
                    </a:cubicBezTo>
                    <a:cubicBezTo>
                      <a:pt x="0" y="186760"/>
                      <a:pt x="64967" y="73709"/>
                      <a:pt x="163780" y="6952"/>
                    </a:cubicBezTo>
                    <a:lnTo>
                      <a:pt x="176588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67C0577F-0FED-4620-8102-7AD9E20DB1BA}"/>
                  </a:ext>
                </a:extLst>
              </p:cNvPr>
              <p:cNvSpPr/>
              <p:nvPr/>
            </p:nvSpPr>
            <p:spPr>
              <a:xfrm>
                <a:off x="7072689" y="2824163"/>
                <a:ext cx="566362" cy="742950"/>
              </a:xfrm>
              <a:custGeom>
                <a:avLst/>
                <a:gdLst>
                  <a:gd name="connsiteX0" fmla="*/ 194887 w 566362"/>
                  <a:gd name="connsiteY0" fmla="*/ 0 h 742950"/>
                  <a:gd name="connsiteX1" fmla="*/ 566362 w 566362"/>
                  <a:gd name="connsiteY1" fmla="*/ 371475 h 742950"/>
                  <a:gd name="connsiteX2" fmla="*/ 194887 w 566362"/>
                  <a:gd name="connsiteY2" fmla="*/ 742950 h 742950"/>
                  <a:gd name="connsiteX3" fmla="*/ 50292 w 566362"/>
                  <a:gd name="connsiteY3" fmla="*/ 713758 h 742950"/>
                  <a:gd name="connsiteX4" fmla="*/ 8774 w 566362"/>
                  <a:gd name="connsiteY4" fmla="*/ 691222 h 742950"/>
                  <a:gd name="connsiteX5" fmla="*/ 21582 w 566362"/>
                  <a:gd name="connsiteY5" fmla="*/ 684270 h 742950"/>
                  <a:gd name="connsiteX6" fmla="*/ 185362 w 566362"/>
                  <a:gd name="connsiteY6" fmla="*/ 376237 h 742950"/>
                  <a:gd name="connsiteX7" fmla="*/ 21582 w 566362"/>
                  <a:gd name="connsiteY7" fmla="*/ 68204 h 742950"/>
                  <a:gd name="connsiteX8" fmla="*/ 0 w 566362"/>
                  <a:gd name="connsiteY8" fmla="*/ 56490 h 742950"/>
                  <a:gd name="connsiteX9" fmla="*/ 50292 w 566362"/>
                  <a:gd name="connsiteY9" fmla="*/ 29192 h 742950"/>
                  <a:gd name="connsiteX10" fmla="*/ 194887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194887" y="0"/>
                    </a:moveTo>
                    <a:cubicBezTo>
                      <a:pt x="400047" y="0"/>
                      <a:pt x="566362" y="166315"/>
                      <a:pt x="566362" y="371475"/>
                    </a:cubicBezTo>
                    <a:cubicBezTo>
                      <a:pt x="566362" y="576635"/>
                      <a:pt x="400047" y="742950"/>
                      <a:pt x="194887" y="742950"/>
                    </a:cubicBezTo>
                    <a:cubicBezTo>
                      <a:pt x="143597" y="742950"/>
                      <a:pt x="94735" y="732555"/>
                      <a:pt x="50292" y="713758"/>
                    </a:cubicBezTo>
                    <a:lnTo>
                      <a:pt x="8774" y="691222"/>
                    </a:lnTo>
                    <a:lnTo>
                      <a:pt x="21582" y="684270"/>
                    </a:lnTo>
                    <a:cubicBezTo>
                      <a:pt x="120395" y="617513"/>
                      <a:pt x="185362" y="504462"/>
                      <a:pt x="185362" y="376237"/>
                    </a:cubicBezTo>
                    <a:cubicBezTo>
                      <a:pt x="185362" y="248012"/>
                      <a:pt x="120395" y="134961"/>
                      <a:pt x="21582" y="68204"/>
                    </a:cubicBezTo>
                    <a:lnTo>
                      <a:pt x="0" y="56490"/>
                    </a:lnTo>
                    <a:lnTo>
                      <a:pt x="50292" y="29192"/>
                    </a:lnTo>
                    <a:cubicBezTo>
                      <a:pt x="94735" y="10395"/>
                      <a:pt x="143597" y="0"/>
                      <a:pt x="194887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B99335B1-1D8F-4B32-A9C5-87588BA5D409}"/>
                  </a:ext>
                </a:extLst>
              </p:cNvPr>
              <p:cNvSpPr/>
              <p:nvPr/>
            </p:nvSpPr>
            <p:spPr>
              <a:xfrm>
                <a:off x="6515101" y="2828925"/>
                <a:ext cx="566362" cy="742950"/>
              </a:xfrm>
              <a:custGeom>
                <a:avLst/>
                <a:gdLst>
                  <a:gd name="connsiteX0" fmla="*/ 371475 w 566362"/>
                  <a:gd name="connsiteY0" fmla="*/ 0 h 742950"/>
                  <a:gd name="connsiteX1" fmla="*/ 516070 w 566362"/>
                  <a:gd name="connsiteY1" fmla="*/ 29192 h 742950"/>
                  <a:gd name="connsiteX2" fmla="*/ 557588 w 566362"/>
                  <a:gd name="connsiteY2" fmla="*/ 51728 h 742950"/>
                  <a:gd name="connsiteX3" fmla="*/ 544780 w 566362"/>
                  <a:gd name="connsiteY3" fmla="*/ 58680 h 742950"/>
                  <a:gd name="connsiteX4" fmla="*/ 381000 w 566362"/>
                  <a:gd name="connsiteY4" fmla="*/ 366713 h 742950"/>
                  <a:gd name="connsiteX5" fmla="*/ 544780 w 566362"/>
                  <a:gd name="connsiteY5" fmla="*/ 674746 h 742950"/>
                  <a:gd name="connsiteX6" fmla="*/ 566362 w 566362"/>
                  <a:gd name="connsiteY6" fmla="*/ 686460 h 742950"/>
                  <a:gd name="connsiteX7" fmla="*/ 516070 w 566362"/>
                  <a:gd name="connsiteY7" fmla="*/ 713758 h 742950"/>
                  <a:gd name="connsiteX8" fmla="*/ 371475 w 566362"/>
                  <a:gd name="connsiteY8" fmla="*/ 742950 h 742950"/>
                  <a:gd name="connsiteX9" fmla="*/ 0 w 566362"/>
                  <a:gd name="connsiteY9" fmla="*/ 371475 h 742950"/>
                  <a:gd name="connsiteX10" fmla="*/ 371475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371475" y="0"/>
                    </a:moveTo>
                    <a:cubicBezTo>
                      <a:pt x="422765" y="0"/>
                      <a:pt x="471627" y="10395"/>
                      <a:pt x="516070" y="29192"/>
                    </a:cubicBezTo>
                    <a:lnTo>
                      <a:pt x="557588" y="51728"/>
                    </a:lnTo>
                    <a:lnTo>
                      <a:pt x="544780" y="58680"/>
                    </a:lnTo>
                    <a:cubicBezTo>
                      <a:pt x="445967" y="125437"/>
                      <a:pt x="381000" y="238488"/>
                      <a:pt x="381000" y="366713"/>
                    </a:cubicBezTo>
                    <a:cubicBezTo>
                      <a:pt x="381000" y="494938"/>
                      <a:pt x="445967" y="607989"/>
                      <a:pt x="544780" y="674746"/>
                    </a:cubicBezTo>
                    <a:lnTo>
                      <a:pt x="566362" y="686460"/>
                    </a:lnTo>
                    <a:lnTo>
                      <a:pt x="516070" y="713758"/>
                    </a:lnTo>
                    <a:cubicBezTo>
                      <a:pt x="471627" y="732555"/>
                      <a:pt x="422765" y="742950"/>
                      <a:pt x="371475" y="742950"/>
                    </a:cubicBezTo>
                    <a:cubicBezTo>
                      <a:pt x="166315" y="742950"/>
                      <a:pt x="0" y="576635"/>
                      <a:pt x="0" y="371475"/>
                    </a:cubicBezTo>
                    <a:cubicBezTo>
                      <a:pt x="0" y="166315"/>
                      <a:pt x="166315" y="0"/>
                      <a:pt x="371475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8744EC-6B73-4BBE-99BB-C87B735C21F2}"/>
                </a:ext>
              </a:extLst>
            </p:cNvPr>
            <p:cNvSpPr txBox="1"/>
            <p:nvPr/>
          </p:nvSpPr>
          <p:spPr>
            <a:xfrm>
              <a:off x="5131557" y="4678805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Weeknd</a:t>
              </a:r>
              <a:r>
                <a:rPr lang="en-US" dirty="0"/>
                <a:t> Lyrics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16E8B-69F3-4A73-9FC2-4AB98C8F2AB5}"/>
                </a:ext>
              </a:extLst>
            </p:cNvPr>
            <p:cNvSpPr txBox="1"/>
            <p:nvPr/>
          </p:nvSpPr>
          <p:spPr>
            <a:xfrm>
              <a:off x="7126404" y="467880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Sentiment Lexicon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999FBE-FC6D-42C2-A41F-D0719453E952}"/>
              </a:ext>
            </a:extLst>
          </p:cNvPr>
          <p:cNvCxnSpPr/>
          <p:nvPr/>
        </p:nvCxnSpPr>
        <p:spPr>
          <a:xfrm>
            <a:off x="627797" y="4746967"/>
            <a:ext cx="77246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454816-8D14-4B4F-94E1-237ED72F58AB}"/>
              </a:ext>
            </a:extLst>
          </p:cNvPr>
          <p:cNvGrpSpPr/>
          <p:nvPr/>
        </p:nvGrpSpPr>
        <p:grpSpPr>
          <a:xfrm>
            <a:off x="249974" y="2388180"/>
            <a:ext cx="2125133" cy="2049508"/>
            <a:chOff x="367204" y="1708246"/>
            <a:chExt cx="2125133" cy="204950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C667E9-1E4C-4E5C-B8E7-CEEEC2652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09" y="2290904"/>
              <a:ext cx="1533525" cy="14668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CD3695-BB92-4E19-93D4-328FE431AA9D}"/>
                </a:ext>
              </a:extLst>
            </p:cNvPr>
            <p:cNvSpPr txBox="1"/>
            <p:nvPr/>
          </p:nvSpPr>
          <p:spPr>
            <a:xfrm>
              <a:off x="367204" y="1708246"/>
              <a:ext cx="2125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AFINN- Dutch researcher</a:t>
              </a:r>
            </a:p>
            <a:p>
              <a:pPr algn="ctr"/>
              <a:r>
                <a:rPr lang="en-US" dirty="0"/>
                <a:t>Words scored -5 to 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143313-526C-445C-8AAE-FADDA1CD0A33}"/>
              </a:ext>
            </a:extLst>
          </p:cNvPr>
          <p:cNvGrpSpPr/>
          <p:nvPr/>
        </p:nvGrpSpPr>
        <p:grpSpPr>
          <a:xfrm>
            <a:off x="2796315" y="2392943"/>
            <a:ext cx="2159182" cy="2039983"/>
            <a:chOff x="2699870" y="1708246"/>
            <a:chExt cx="2159182" cy="203998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5DDAE7-E657-48FA-AAD9-DBBD9276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9348" y="2290904"/>
              <a:ext cx="1800225" cy="14573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F12DA9-7252-4885-B334-F8E8B16780F5}"/>
                </a:ext>
              </a:extLst>
            </p:cNvPr>
            <p:cNvSpPr txBox="1"/>
            <p:nvPr/>
          </p:nvSpPr>
          <p:spPr>
            <a:xfrm>
              <a:off x="2699870" y="1708246"/>
              <a:ext cx="2159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Bing- U of I-Chi Researcher</a:t>
              </a:r>
            </a:p>
            <a:p>
              <a:pPr algn="ctr"/>
              <a:r>
                <a:rPr lang="en-US" sz="1400" dirty="0"/>
                <a:t>Words scored </a:t>
              </a:r>
              <a:r>
                <a:rPr lang="en-US" sz="1400" dirty="0" err="1"/>
                <a:t>Pos</a:t>
              </a:r>
              <a:r>
                <a:rPr lang="en-US" sz="1400" dirty="0"/>
                <a:t>/</a:t>
              </a:r>
              <a:r>
                <a:rPr lang="en-US" sz="1400" dirty="0" err="1"/>
                <a:t>Neg</a:t>
              </a:r>
              <a:endParaRPr lang="en-US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46E07F-7E61-4754-BE22-CF8CCEAF2C1E}"/>
              </a:ext>
            </a:extLst>
          </p:cNvPr>
          <p:cNvGrpSpPr/>
          <p:nvPr/>
        </p:nvGrpSpPr>
        <p:grpSpPr>
          <a:xfrm>
            <a:off x="5243203" y="2392943"/>
            <a:ext cx="3666517" cy="2039983"/>
            <a:chOff x="5360433" y="1708246"/>
            <a:chExt cx="3666517" cy="203998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B4C21D6-7D75-413A-AC32-307BEA3B6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6441" y="2290904"/>
              <a:ext cx="1714500" cy="14573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B81FC-8982-4587-A23B-CF0BB02E9587}"/>
                </a:ext>
              </a:extLst>
            </p:cNvPr>
            <p:cNvSpPr txBox="1"/>
            <p:nvPr/>
          </p:nvSpPr>
          <p:spPr>
            <a:xfrm>
              <a:off x="5360433" y="1708246"/>
              <a:ext cx="3666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NRC – </a:t>
              </a:r>
              <a:r>
                <a:rPr lang="en-US" sz="1600" b="1" dirty="0" err="1"/>
                <a:t>mTurk</a:t>
              </a:r>
              <a:endParaRPr lang="en-US" sz="1600" b="1" dirty="0"/>
            </a:p>
            <a:p>
              <a:pPr algn="ctr"/>
              <a:r>
                <a:rPr lang="en-US" sz="1600" dirty="0"/>
                <a:t>Words classified into 8 primary &amp; </a:t>
              </a:r>
              <a:r>
                <a:rPr lang="en-US" sz="1600" dirty="0" err="1"/>
                <a:t>pos</a:t>
              </a:r>
              <a:r>
                <a:rPr lang="en-US" sz="1600" dirty="0"/>
                <a:t>/</a:t>
              </a:r>
              <a:r>
                <a:rPr lang="en-US" sz="1600" dirty="0" err="1"/>
                <a:t>neg</a:t>
              </a:r>
              <a:endParaRPr lang="en-US" sz="1600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A6FE7B-0460-4686-9380-D4B89C8CFBA5}"/>
              </a:ext>
            </a:extLst>
          </p:cNvPr>
          <p:cNvCxnSpPr/>
          <p:nvPr/>
        </p:nvCxnSpPr>
        <p:spPr>
          <a:xfrm>
            <a:off x="2571379" y="2635012"/>
            <a:ext cx="0" cy="15558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C67D2E-70E2-44A6-81B1-F1308D60344D}"/>
              </a:ext>
            </a:extLst>
          </p:cNvPr>
          <p:cNvCxnSpPr/>
          <p:nvPr/>
        </p:nvCxnSpPr>
        <p:spPr>
          <a:xfrm>
            <a:off x="5240567" y="2635012"/>
            <a:ext cx="0" cy="15558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134684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can be used in an inner join to get different ways of assessing sentiment.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6566D39C-2EE2-4AA1-A41C-9741A3F55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184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6" y="1254100"/>
            <a:ext cx="4343400" cy="4404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9912" y="5895833"/>
            <a:ext cx="682417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script drops positive &amp; negative to focus on the explicit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3420" y="254529"/>
            <a:ext cx="8651785" cy="4472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venir Light"/>
                <a:ea typeface="+mj-ea"/>
                <a:cs typeface="Avenir Light"/>
              </a:defRPr>
            </a:lvl1pPr>
          </a:lstStyle>
          <a:p>
            <a:pPr algn="l"/>
            <a:r>
              <a:rPr lang="en-US" sz="2000" b="1" dirty="0">
                <a:solidFill>
                  <a:srgbClr val="13705B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Remember </a:t>
            </a:r>
            <a:r>
              <a:rPr lang="en-US" sz="2000" b="1" dirty="0" err="1">
                <a:solidFill>
                  <a:srgbClr val="13705B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Plutchik’s</a:t>
            </a:r>
            <a:r>
              <a:rPr lang="en-US" sz="2000" b="1" dirty="0">
                <a:solidFill>
                  <a:srgbClr val="13705B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Wheel of emotion?  Let’s mimic it!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1790" y="810126"/>
            <a:ext cx="8085221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B46CBDF-2933-4042-A063-89865312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5179B-DBAD-1D85-3103-381F0A6E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5899"/>
            <a:ext cx="4111558" cy="37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1F316-44C3-4BF4-B716-E424B462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D0BAE-5125-4DC4-A8B7-435E6D4D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659F-5423-4C6F-A7CB-3864CA95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43E14-9CA3-4C77-AF28-2748345D5113}"/>
              </a:ext>
            </a:extLst>
          </p:cNvPr>
          <p:cNvSpPr txBox="1"/>
          <p:nvPr/>
        </p:nvSpPr>
        <p:spPr>
          <a:xfrm>
            <a:off x="628650" y="1430214"/>
            <a:ext cx="380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6_TidyText_Sentiment_revised.R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974C5-4571-4597-AF24-6807589B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14731BB-50B3-4128-83EF-6F7A4B26D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5672A-AABB-458D-B674-40ACA1C5976D}"/>
              </a:ext>
            </a:extLst>
          </p:cNvPr>
          <p:cNvSpPr txBox="1"/>
          <p:nvPr/>
        </p:nvSpPr>
        <p:spPr>
          <a:xfrm>
            <a:off x="658073" y="5681781"/>
            <a:ext cx="405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F_TidyText_Sentiment.R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9535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0588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771690" y="3197912"/>
          <a:ext cx="3931919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770344" y="2218764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7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511" y="3668660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loathe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BestBuy Service -1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love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BestBuy Service. They are the 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best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 +2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like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shopping at BestBuy but 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hate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traffic.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202" y="2182905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Surprise is a sentiment.</a:t>
            </a:r>
          </a:p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Hit by a bus! – Negative Polarity</a:t>
            </a:r>
          </a:p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Won the lottery!- Positive Polarity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DCE6A0AE-0791-453A-99C2-21632D071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971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9535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477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56" y="1842324"/>
            <a:ext cx="4343400" cy="44042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00588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Plutchik’s</a:t>
            </a:r>
            <a:r>
              <a:rPr lang="en-US" sz="2400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Wheel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6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4477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9568C0-1CE5-43A4-8328-305916919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7917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55FDB-CE5C-4DAE-A97C-E7623027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7F8D8-C08A-42D7-A870-28EB419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2EFB-45AB-4E96-83FB-3E49348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ACD4867-B514-4387-A3CE-02F2E7938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861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But we will adjust the data format for joins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/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03943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383" y="365126"/>
            <a:ext cx="8522200" cy="591477"/>
          </a:xfrm>
        </p:spPr>
        <p:txBody>
          <a:bodyPr/>
          <a:lstStyle/>
          <a:p>
            <a:r>
              <a:rPr lang="en-US" sz="2800" dirty="0"/>
              <a:t>And tidy programming uses 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DD766-C2D4-44CF-B5A2-6C167C78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EAA2B8-AD3D-49C0-AE3D-3A1CD70E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6" y="365126"/>
            <a:ext cx="8944706" cy="591477"/>
          </a:xfrm>
        </p:spPr>
        <p:txBody>
          <a:bodyPr/>
          <a:lstStyle/>
          <a:p>
            <a:r>
              <a:rPr lang="en-US" dirty="0"/>
              <a:t>%&gt;% just forward objects so don’t be intimidated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CAF6-EB1F-45ED-A0FA-EEF420B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944706" cy="914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Tidytext</a:t>
            </a:r>
            <a:r>
              <a:rPr lang="en-US" sz="1600" dirty="0"/>
              <a:t> is part of the tidy universe including </a:t>
            </a:r>
            <a:r>
              <a:rPr lang="en-US" sz="1600" dirty="0" err="1"/>
              <a:t>ggplot</a:t>
            </a:r>
            <a:r>
              <a:rPr lang="en-US" sz="1600" dirty="0"/>
              <a:t> and </a:t>
            </a:r>
            <a:r>
              <a:rPr lang="en-US" sz="1600" dirty="0" err="1"/>
              <a:t>dplyr</a:t>
            </a:r>
            <a:r>
              <a:rPr lang="en-US" sz="1600" dirty="0"/>
              <a:t>. 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and is in “tidy” format (long form).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46" y="3433381"/>
            <a:ext cx="725390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(mpg)))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5718412"/>
            <a:ext cx="8944706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180B4F-F55C-4387-8D4C-1B7BDE282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64251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44D0D-C60C-46E2-871D-DCA33822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223A4-35DD-40A2-B3D1-E3367BD9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365126"/>
            <a:ext cx="8316058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3368D-75F6-4D13-8997-FC3F917E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479105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4425640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1073466" y="1125414"/>
            <a:ext cx="1803699" cy="1065581"/>
            <a:chOff x="1073466" y="914400"/>
            <a:chExt cx="1803699" cy="10655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920240" y="3036044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5144231" y="4876800"/>
            <a:ext cx="1467580" cy="976313"/>
            <a:chOff x="6515101" y="2824163"/>
            <a:chExt cx="1123950" cy="747712"/>
          </a:xfrm>
        </p:grpSpPr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7481997" y="5061154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671364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6162538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B33C3270-31B8-4616-8412-B103AD58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6573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5DCE0-2F75-428E-8B52-D349D7F4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5/12/24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CF5A1-BED0-4907-B2BD-D33AF938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365126"/>
            <a:ext cx="8409842" cy="591477"/>
          </a:xfrm>
        </p:spPr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B99A-E370-4A9F-9765-3CE868FE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cleanTibbles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&lt;- list()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 1:length(all)){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x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VCorpus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VectorSource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(all[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])) #declare as a corpus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x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cleanCorpus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#clean each corpus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x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(x) #make a DTM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x &lt;- tidy(x) #change orientation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x$document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documentTopics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cleanTibbles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documentTopics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]]] &lt;- x #put it into the list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afinn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loughran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Perform the join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789626" y="2105748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18560" y="2290414"/>
            <a:ext cx="2071066" cy="6881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>
            <a:cxnSpLocks/>
          </p:cNvCxnSpPr>
          <p:nvPr/>
        </p:nvCxnSpPr>
        <p:spPr>
          <a:xfrm>
            <a:off x="3109426" y="2557961"/>
            <a:ext cx="2486855" cy="1730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596281" y="2535068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4344537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4678805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4678805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D6D106-9382-46D2-B76A-358735CBB6A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26080" y="4505413"/>
            <a:ext cx="2627505" cy="32728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8AE002FA-DFB4-48C8-9F86-38B07EE34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313582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4324</TotalTime>
  <Words>730</Words>
  <Application>Microsoft Macintosh PowerPoint</Application>
  <PresentationFormat>On-screen Show (4:3)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Consolas</vt:lpstr>
      <vt:lpstr>1_Office Theme</vt:lpstr>
      <vt:lpstr>Zipf’s Law: Our words  are less diverse than we think</vt:lpstr>
      <vt:lpstr>Simple Sentiment Polarity</vt:lpstr>
      <vt:lpstr>In reality sentiment is more complex.</vt:lpstr>
      <vt:lpstr>In this exercise we will examine song lyrics</vt:lpstr>
      <vt:lpstr>But we will adjust the data format for joins</vt:lpstr>
      <vt:lpstr>And tidy programming uses the pipe operator…%&gt;%</vt:lpstr>
      <vt:lpstr>%&gt;% just forward objects so don’t be intimidated</vt:lpstr>
      <vt:lpstr>Tidy can seem complicated but not impossible.</vt:lpstr>
      <vt:lpstr>Starting with a DTM, its straightforward</vt:lpstr>
      <vt:lpstr>TidyText has other sentiment lexicons</vt:lpstr>
      <vt:lpstr>PowerPoint Presentation</vt:lpstr>
      <vt:lpstr>Let’s practice sentiment analysis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134</cp:revision>
  <cp:lastPrinted>2018-11-26T18:56:28Z</cp:lastPrinted>
  <dcterms:created xsi:type="dcterms:W3CDTF">2018-05-23T17:24:59Z</dcterms:created>
  <dcterms:modified xsi:type="dcterms:W3CDTF">2024-05-12T19:04:39Z</dcterms:modified>
</cp:coreProperties>
</file>