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836" r:id="rId2"/>
    <p:sldId id="837" r:id="rId3"/>
    <p:sldId id="831" r:id="rId4"/>
    <p:sldId id="838" r:id="rId5"/>
    <p:sldId id="839" r:id="rId6"/>
    <p:sldId id="840" r:id="rId7"/>
    <p:sldId id="842" r:id="rId8"/>
    <p:sldId id="846" r:id="rId9"/>
    <p:sldId id="849" r:id="rId10"/>
    <p:sldId id="850" r:id="rId11"/>
    <p:sldId id="851" r:id="rId12"/>
    <p:sldId id="860" r:id="rId13"/>
    <p:sldId id="845" r:id="rId14"/>
    <p:sldId id="853" r:id="rId15"/>
    <p:sldId id="833" r:id="rId16"/>
    <p:sldId id="854" r:id="rId17"/>
    <p:sldId id="861" r:id="rId18"/>
    <p:sldId id="857" r:id="rId19"/>
    <p:sldId id="862" r:id="rId20"/>
    <p:sldId id="858" r:id="rId21"/>
    <p:sldId id="863" r:id="rId22"/>
    <p:sldId id="859" r:id="rId23"/>
    <p:sldId id="832" r:id="rId24"/>
    <p:sldId id="855" r:id="rId25"/>
    <p:sldId id="85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10" autoAdjust="0"/>
    <p:restoredTop sz="91565" autoAdjust="0"/>
  </p:normalViewPr>
  <p:slideViewPr>
    <p:cSldViewPr snapToGrid="0">
      <p:cViewPr varScale="1">
        <p:scale>
          <a:sx n="112" d="100"/>
          <a:sy n="112" d="100"/>
        </p:scale>
        <p:origin x="212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A913-C242-96BE-C00868DB297B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A913-C242-96BE-C00868DB297B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A913-C242-96BE-C00868DB297B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A913-C242-96BE-C00868DB297B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A913-C242-96BE-C00868DB297B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A913-C242-96BE-C00868DB297B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A913-C242-96BE-C00868DB29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5932312"/>
        <c:axId val="305929960"/>
      </c:scatterChart>
      <c:valAx>
        <c:axId val="30593231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5929960"/>
        <c:crosses val="autoZero"/>
        <c:crossBetween val="midCat"/>
      </c:valAx>
      <c:valAx>
        <c:axId val="3059299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59323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0B9E-2242-8834-81FB9FE8DAE6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0B9E-2242-8834-81FB9FE8DAE6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0B9E-2242-8834-81FB9FE8DAE6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0B9E-2242-8834-81FB9FE8DAE6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0B9E-2242-8834-81FB9FE8DAE6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0B9E-2242-8834-81FB9FE8DAE6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0B9E-2242-8834-81FB9FE8DA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4812776"/>
        <c:axId val="384810816"/>
      </c:scatterChart>
      <c:valAx>
        <c:axId val="3848127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10816"/>
        <c:crosses val="autoZero"/>
        <c:crossBetween val="midCat"/>
      </c:valAx>
      <c:valAx>
        <c:axId val="384810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12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ADE5-4042-8C7A-B2EEE316588E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ADE5-4042-8C7A-B2EEE316588E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ADE5-4042-8C7A-B2EEE316588E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ADE5-4042-8C7A-B2EEE316588E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ADE5-4042-8C7A-B2EEE316588E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ADE5-4042-8C7A-B2EEE316588E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ADE5-4042-8C7A-B2EEE31658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7784"/>
        <c:axId val="383910528"/>
      </c:scatterChart>
      <c:valAx>
        <c:axId val="3839077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0528"/>
        <c:crosses val="autoZero"/>
        <c:crossBetween val="midCat"/>
      </c:valAx>
      <c:valAx>
        <c:axId val="3839105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77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C34E-854B-97D5-C6A511542639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C34E-854B-97D5-C6A511542639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C34E-854B-97D5-C6A511542639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C34E-854B-97D5-C6A511542639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C34E-854B-97D5-C6A511542639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C34E-854B-97D5-C6A511542639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C34E-854B-97D5-C6A5115426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8176"/>
        <c:axId val="383912096"/>
      </c:scatterChart>
      <c:valAx>
        <c:axId val="3839081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2096"/>
        <c:crosses val="autoZero"/>
        <c:crossBetween val="midCat"/>
      </c:valAx>
      <c:valAx>
        <c:axId val="3839120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81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7B53-F149-A739-6AFAD58EA58B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7B53-F149-A739-6AFAD58EA58B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7B53-F149-A739-6AFAD58EA58B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7B53-F149-A739-6AFAD58EA58B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7B53-F149-A739-6AFAD58EA58B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7B53-F149-A739-6AFAD58EA58B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7B53-F149-A739-6AFAD58EA5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7392"/>
        <c:axId val="383910136"/>
      </c:scatterChart>
      <c:valAx>
        <c:axId val="3839073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0136"/>
        <c:crosses val="autoZero"/>
        <c:crossBetween val="midCat"/>
      </c:valAx>
      <c:valAx>
        <c:axId val="3839101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73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2878-E148-86CA-262AC2413AC1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2878-E148-86CA-262AC2413AC1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2878-E148-86CA-262AC2413AC1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2878-E148-86CA-262AC2413AC1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2878-E148-86CA-262AC2413AC1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2878-E148-86CA-262AC2413AC1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2878-E148-86CA-262AC2413A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8960"/>
        <c:axId val="383911704"/>
      </c:scatterChart>
      <c:valAx>
        <c:axId val="38390896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1704"/>
        <c:crosses val="autoZero"/>
        <c:crossBetween val="midCat"/>
      </c:valAx>
      <c:valAx>
        <c:axId val="3839117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8960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8EE7-1840-AAF2-920C47DEE30B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8EE7-1840-AAF2-920C47DEE30B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8EE7-1840-AAF2-920C47DEE30B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8EE7-1840-AAF2-920C47DEE30B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8EE7-1840-AAF2-920C47DEE30B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8EE7-1840-AAF2-920C47DEE30B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8EE7-1840-AAF2-920C47DEE3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12488"/>
        <c:axId val="383912880"/>
      </c:scatterChart>
      <c:valAx>
        <c:axId val="3839124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2880"/>
        <c:crosses val="autoZero"/>
        <c:crossBetween val="midCat"/>
      </c:valAx>
      <c:valAx>
        <c:axId val="383912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24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FD01-0E4B-866E-B2A657663F1A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FD01-0E4B-866E-B2A657663F1A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FD01-0E4B-866E-B2A657663F1A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FD01-0E4B-866E-B2A657663F1A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FD01-0E4B-866E-B2A657663F1A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FD01-0E4B-866E-B2A657663F1A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FD01-0E4B-866E-B2A657663F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6608"/>
        <c:axId val="383907000"/>
      </c:scatterChart>
      <c:valAx>
        <c:axId val="38390660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7000"/>
        <c:crosses val="autoZero"/>
        <c:crossBetween val="midCat"/>
      </c:valAx>
      <c:valAx>
        <c:axId val="3839070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66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3991-E045-A269-5E4AE57820AD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3991-E045-A269-5E4AE57820AD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3991-E045-A269-5E4AE57820AD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3991-E045-A269-5E4AE57820AD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3991-E045-A269-5E4AE57820AD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3991-E045-A269-5E4AE57820AD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3991-E045-A269-5E4AE57820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4808856"/>
        <c:axId val="384813168"/>
      </c:scatterChart>
      <c:valAx>
        <c:axId val="3848088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13168"/>
        <c:crosses val="autoZero"/>
        <c:crossBetween val="midCat"/>
      </c:valAx>
      <c:valAx>
        <c:axId val="3848131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088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0B9E-2242-8834-81FB9FE8DAE6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0B9E-2242-8834-81FB9FE8DAE6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0B9E-2242-8834-81FB9FE8DAE6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0B9E-2242-8834-81FB9FE8DAE6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0B9E-2242-8834-81FB9FE8DAE6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0B9E-2242-8834-81FB9FE8DAE6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0B9E-2242-8834-81FB9FE8DA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4812776"/>
        <c:axId val="384810816"/>
      </c:scatterChart>
      <c:valAx>
        <c:axId val="3848127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10816"/>
        <c:crosses val="autoZero"/>
        <c:crossBetween val="midCat"/>
      </c:valAx>
      <c:valAx>
        <c:axId val="384810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12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8/16/23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8/16/23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8/16/23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8/16/23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8/16/23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8/16/23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8/16/23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8/16/23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8/16/23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8/16/23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8/16/23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8/16/23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8/16/23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8/16/23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3 Clusters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435225"/>
              </p:ext>
            </p:extLst>
          </p:nvPr>
        </p:nvGraphicFramePr>
        <p:xfrm>
          <a:off x="94500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7C281E-A3CF-334C-AFD7-7ABBAD814F9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4879E74-785E-524E-8FD3-E4BADABBA32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22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8/16/23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45" y="254766"/>
            <a:ext cx="8215805" cy="591477"/>
          </a:xfrm>
        </p:spPr>
        <p:txBody>
          <a:bodyPr/>
          <a:lstStyle/>
          <a:p>
            <a:r>
              <a:rPr lang="en-US" sz="2800" dirty="0"/>
              <a:t>K Means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042121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6684579" y="3547242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2753711" y="1728952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Pt reassignment affects the </a:t>
            </a:r>
            <a:r>
              <a:rPr lang="en-US" dirty="0" err="1"/>
              <a:t>avg</a:t>
            </a:r>
            <a:r>
              <a:rPr lang="en-US" dirty="0"/>
              <a:t> distances so the process repeats…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954924" y="2191407"/>
            <a:ext cx="788276" cy="693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711669" y="2222938"/>
            <a:ext cx="189186" cy="14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405352" y="2096814"/>
            <a:ext cx="567558" cy="15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3090041" y="2286000"/>
            <a:ext cx="220717" cy="55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594539" y="2569779"/>
            <a:ext cx="3294992" cy="22071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Since “3” moved, this </a:t>
            </a:r>
            <a:r>
              <a:rPr lang="en-US" sz="1400" dirty="0" err="1"/>
              <a:t>pt</a:t>
            </a:r>
            <a:r>
              <a:rPr lang="en-US" sz="1400" dirty="0"/>
              <a:t> is assigned to “2” </a:t>
            </a:r>
          </a:p>
        </p:txBody>
      </p:sp>
      <p:sp>
        <p:nvSpPr>
          <p:cNvPr id="28" name="Oval 27"/>
          <p:cNvSpPr/>
          <p:nvPr/>
        </p:nvSpPr>
        <p:spPr>
          <a:xfrm>
            <a:off x="3168869" y="2711670"/>
            <a:ext cx="394138" cy="3783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6B8E4C93-71C3-0547-AB65-0ED3F5165AEA}"/>
              </a:ext>
            </a:extLst>
          </p:cNvPr>
          <p:cNvSpPr/>
          <p:nvPr/>
        </p:nvSpPr>
        <p:spPr>
          <a:xfrm>
            <a:off x="4324389" y="3350172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CE1C56B-15E2-1149-B51B-12ACF0CA26D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1798E8-0626-D64F-88A2-BC12773A187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351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8/16/23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0814294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6684579" y="3547242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2753711" y="1728952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6672431" cy="57281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The new </a:t>
            </a:r>
            <a:r>
              <a:rPr lang="en-US" sz="1600" dirty="0" err="1"/>
              <a:t>pt</a:t>
            </a:r>
            <a:r>
              <a:rPr lang="en-US" sz="1600" dirty="0"/>
              <a:t> assignments again moves the centroid.  The process repeats until no reassignments occur after moving the centroids (convergence).</a:t>
            </a:r>
          </a:p>
        </p:txBody>
      </p:sp>
      <p:sp>
        <p:nvSpPr>
          <p:cNvPr id="19" name="5-Point Star 18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220607" y="2554014"/>
            <a:ext cx="756746" cy="111935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5-Point Star 22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349062" y="212834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168869" y="2711670"/>
            <a:ext cx="394138" cy="3783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/>
          <p:cNvSpPr/>
          <p:nvPr/>
        </p:nvSpPr>
        <p:spPr>
          <a:xfrm>
            <a:off x="2779987" y="2480441"/>
            <a:ext cx="467711" cy="4677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058510" y="2301766"/>
            <a:ext cx="47297" cy="236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5-Point Star 23"/>
          <p:cNvSpPr/>
          <p:nvPr/>
        </p:nvSpPr>
        <p:spPr>
          <a:xfrm>
            <a:off x="5812221" y="4251435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6337739" y="4004441"/>
            <a:ext cx="409902" cy="40990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5-Point Star 28">
            <a:extLst>
              <a:ext uri="{FF2B5EF4-FFF2-40B4-BE49-F238E27FC236}">
                <a16:creationId xmlns:a16="http://schemas.microsoft.com/office/drawing/2014/main" id="{9F37BD09-EDAD-0D46-8C25-6B29C6600404}"/>
              </a:ext>
            </a:extLst>
          </p:cNvPr>
          <p:cNvSpPr/>
          <p:nvPr/>
        </p:nvSpPr>
        <p:spPr>
          <a:xfrm>
            <a:off x="4324389" y="3350172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97E934A-D7FA-7544-8996-762AD0212066}"/>
              </a:ext>
            </a:extLst>
          </p:cNvPr>
          <p:cNvCxnSpPr>
            <a:cxnSpLocks/>
          </p:cNvCxnSpPr>
          <p:nvPr/>
        </p:nvCxnSpPr>
        <p:spPr>
          <a:xfrm flipV="1">
            <a:off x="4208929" y="3818965"/>
            <a:ext cx="255495" cy="19985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80F6A6B-6C0E-D64D-A3CA-22C06C77746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56BC4B-1C83-2643-B823-82FD3EBC5E1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507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8/16/23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6685878" cy="57281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The new </a:t>
            </a:r>
            <a:r>
              <a:rPr lang="en-US" sz="1600" dirty="0" err="1"/>
              <a:t>pt</a:t>
            </a:r>
            <a:r>
              <a:rPr lang="en-US" sz="1600" dirty="0"/>
              <a:t> assignments again moves the centroid.  The process repeats until no reassignments occur after moving the centroids (convergence).</a:t>
            </a:r>
          </a:p>
        </p:txBody>
      </p:sp>
      <p:sp>
        <p:nvSpPr>
          <p:cNvPr id="21" name="5-Point Star 20"/>
          <p:cNvSpPr/>
          <p:nvPr/>
        </p:nvSpPr>
        <p:spPr>
          <a:xfrm>
            <a:off x="2779987" y="2480441"/>
            <a:ext cx="467711" cy="4677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4" name="5-Point Star 23"/>
          <p:cNvSpPr/>
          <p:nvPr/>
        </p:nvSpPr>
        <p:spPr>
          <a:xfrm>
            <a:off x="5812221" y="4251435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5-Point Star 30">
            <a:extLst>
              <a:ext uri="{FF2B5EF4-FFF2-40B4-BE49-F238E27FC236}">
                <a16:creationId xmlns:a16="http://schemas.microsoft.com/office/drawing/2014/main" id="{DF44FC0D-55B5-AF41-B782-3820EF2CBC13}"/>
              </a:ext>
            </a:extLst>
          </p:cNvPr>
          <p:cNvSpPr/>
          <p:nvPr/>
        </p:nvSpPr>
        <p:spPr>
          <a:xfrm>
            <a:off x="4324389" y="3350172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EBDAFAD-9C7F-304A-B91C-AAD23F5190F1}"/>
              </a:ext>
            </a:extLst>
          </p:cNvPr>
          <p:cNvSpPr/>
          <p:nvPr/>
        </p:nvSpPr>
        <p:spPr>
          <a:xfrm rot="18304586">
            <a:off x="1318637" y="1914830"/>
            <a:ext cx="3388612" cy="20102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0AAAA4C-C52E-5345-9DFA-0EA1FE73A4DF}"/>
              </a:ext>
            </a:extLst>
          </p:cNvPr>
          <p:cNvSpPr/>
          <p:nvPr/>
        </p:nvSpPr>
        <p:spPr>
          <a:xfrm rot="19932460">
            <a:off x="3367722" y="3139044"/>
            <a:ext cx="2419574" cy="13259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61DB1BC-1DBA-4F43-A0CA-46446BCC127D}"/>
              </a:ext>
            </a:extLst>
          </p:cNvPr>
          <p:cNvSpPr/>
          <p:nvPr/>
        </p:nvSpPr>
        <p:spPr>
          <a:xfrm>
            <a:off x="5186855" y="3752192"/>
            <a:ext cx="2238704" cy="14819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1C6359-BE0F-8246-B356-30688B8D09E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BD71247-2658-814D-8D62-94714B3FB2C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049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B02FB2-73D4-4729-A58C-B94EE1FC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8/16/23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E938A7-01E0-477E-9303-809145BC8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Unsupervised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D5936-3DE0-4EBD-B007-692DDA832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93A47-CBE7-4000-9944-AF364E2CC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056290"/>
            <a:ext cx="813500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Previous slide clustering was done by “eye”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“K” clusters are defined by practitioner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a defined distance measure between record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Euclidean Distance (common but not great for text)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Scale each vector to so one unit of measure doesn’t dominate </a:t>
            </a:r>
            <a:r>
              <a:rPr lang="en-US" sz="1600" dirty="0" err="1"/>
              <a:t>ie</a:t>
            </a:r>
            <a:r>
              <a:rPr lang="en-US" sz="1600" dirty="0"/>
              <a:t> # of rooms in a house vs </a:t>
            </a:r>
            <a:r>
              <a:rPr lang="en-US" sz="1600" dirty="0" err="1"/>
              <a:t>sq</a:t>
            </a:r>
            <a:r>
              <a:rPr lang="en-US" sz="1600" dirty="0"/>
              <a:t>-Meter of house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Because it is the mean average all data attributes must be numeric (non factor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ie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what is the average of “blue eyes” or “medium” or “first”.  Luckily w/text this is not an issue!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09600" y="2819400"/>
            <a:ext cx="8074025" cy="1676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altLang="en-US"/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DC39B75-1C30-274C-A5D8-DEF3CCD893E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49C74F-DA1A-4C48-917C-BB9245780CC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436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8/16/23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Problems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056290"/>
            <a:ext cx="8135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Computationally intensive (non-parametric)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Centroid will be greatly affected by an outlier</a:t>
            </a:r>
          </a:p>
        </p:txBody>
      </p:sp>
      <p:pic>
        <p:nvPicPr>
          <p:cNvPr id="12" name="Picture 1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36"/>
          <a:stretch/>
        </p:blipFill>
        <p:spPr bwMode="auto">
          <a:xfrm>
            <a:off x="2647151" y="2150603"/>
            <a:ext cx="3849699" cy="3668843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320040" y="5954111"/>
            <a:ext cx="6564854" cy="4870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In this example a centroid would be “pulled” away from the actual cluster D1,D4 &amp; D3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110AF0A-C421-F540-95C5-E41F7340D97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B7FB5A-6E8C-834D-94A7-CC51E37EB32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953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83191B-4E53-4811-A794-E51255BCE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8/16/23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B9183-00C9-4877-AB29-E26276919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also try K- </a:t>
            </a:r>
            <a:r>
              <a:rPr lang="en-US" dirty="0" err="1"/>
              <a:t>Mediod</a:t>
            </a:r>
            <a:r>
              <a:rPr lang="en-US" dirty="0"/>
              <a:t> Clustering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37290B-A78F-4CE0-B1D1-626B8BF8B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7EA73-C18D-468E-8650-F40ADF272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056290"/>
            <a:ext cx="81350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Same steps as K-Means but instead of mean averages, uses the median distance to move centroids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Less impacted by outliers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Mean of 1,2,3,4,5,</a:t>
            </a:r>
            <a:r>
              <a:rPr lang="en-US" u="sng" dirty="0"/>
              <a:t>60</a:t>
            </a:r>
            <a:r>
              <a:rPr lang="en-US" dirty="0"/>
              <a:t> = 12.5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Median of 1,2,3,4,5,</a:t>
            </a:r>
            <a:r>
              <a:rPr lang="en-US" u="sng" dirty="0"/>
              <a:t>60</a:t>
            </a:r>
            <a:r>
              <a:rPr lang="en-US" dirty="0"/>
              <a:t> = 3.5 (closer to more points in vector space)</a:t>
            </a:r>
          </a:p>
        </p:txBody>
      </p:sp>
      <p:pic>
        <p:nvPicPr>
          <p:cNvPr id="14338" name="Picture 2" descr="Image result for median meme me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78" y="2617075"/>
            <a:ext cx="3541571" cy="3541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06A874-FF10-F445-95CC-298B613FF2F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3E71A8-DD84-DE4E-B1C7-70752DD3F4F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056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044BC4-137A-48C9-AC90-557A74AB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8/16/23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4FC0B8-AD59-42B6-87BD-C5F47E27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Means Vs Spherical K-Means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2AB7D-41C8-4C00-BF84-12E12E513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3BEAB-D46C-458F-B5E4-79AB83F49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Picture 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36"/>
          <a:stretch/>
        </p:blipFill>
        <p:spPr bwMode="auto">
          <a:xfrm>
            <a:off x="2678682" y="2528976"/>
            <a:ext cx="3849699" cy="3668843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756744" y="1150884"/>
            <a:ext cx="78273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D1 a book for aspiring authors referring to “text” a 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D2 &amp; D4 refer to “text” and “mining” in equal proportions like the course 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D3 refers to “mining” </a:t>
            </a:r>
            <a:r>
              <a:rPr lang="en-US" dirty="0" err="1"/>
              <a:t>ie</a:t>
            </a:r>
            <a:r>
              <a:rPr lang="en-US" dirty="0"/>
              <a:t> minerals</a:t>
            </a:r>
          </a:p>
        </p:txBody>
      </p:sp>
      <p:sp>
        <p:nvSpPr>
          <p:cNvPr id="10" name="Oval 9"/>
          <p:cNvSpPr/>
          <p:nvPr/>
        </p:nvSpPr>
        <p:spPr>
          <a:xfrm rot="19149861">
            <a:off x="3556416" y="3613842"/>
            <a:ext cx="940298" cy="2130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20040" y="5954111"/>
            <a:ext cx="8503920" cy="3205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D1, D4, D3 probably appear as 1 cluster w/D2 standing alone</a:t>
            </a:r>
          </a:p>
        </p:txBody>
      </p:sp>
      <p:sp>
        <p:nvSpPr>
          <p:cNvPr id="12" name="Oval 11"/>
          <p:cNvSpPr/>
          <p:nvPr/>
        </p:nvSpPr>
        <p:spPr>
          <a:xfrm rot="19149861">
            <a:off x="5264712" y="3016144"/>
            <a:ext cx="940298" cy="9098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2F8F64-914C-BC41-9E3D-13EA1D8FCC0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3CFEB0E-C58C-544C-B67F-949EEBF710C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694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8/16/23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measure distance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9545" y="1166648"/>
            <a:ext cx="4144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Euclidean</a:t>
            </a:r>
            <a:r>
              <a:rPr lang="en-US" dirty="0"/>
              <a:t>: How dissimilar are documents?</a:t>
            </a:r>
          </a:p>
          <a:p>
            <a:r>
              <a:rPr lang="en-US" b="1" dirty="0"/>
              <a:t>Cosine</a:t>
            </a:r>
            <a:r>
              <a:rPr lang="en-US" dirty="0"/>
              <a:t>: How similar are documents?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5309" y="2762682"/>
            <a:ext cx="590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Starting with a numeric Vector Representation from tokens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1076" y="4403845"/>
            <a:ext cx="42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(1*0) + (0*1) + (3*2) + (6*6) + (7*1) + (0*0)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1076" y="4713900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 + 0 + 6+ 36+ 7+ 0 = 49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1076" y="4093791"/>
            <a:ext cx="446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1. Calculate the “dot product” of the vectors: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29" y="1748118"/>
            <a:ext cx="1842913" cy="814138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C9743A6-0C34-7143-BBC1-6395F18C3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740148"/>
              </p:ext>
            </p:extLst>
          </p:nvPr>
        </p:nvGraphicFramePr>
        <p:xfrm>
          <a:off x="6320117" y="2109694"/>
          <a:ext cx="207981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271">
                  <a:extLst>
                    <a:ext uri="{9D8B030D-6E8A-4147-A177-3AD203B41FA5}">
                      <a16:colId xmlns:a16="http://schemas.microsoft.com/office/drawing/2014/main" val="3750441542"/>
                    </a:ext>
                  </a:extLst>
                </a:gridCol>
                <a:gridCol w="693271">
                  <a:extLst>
                    <a:ext uri="{9D8B030D-6E8A-4147-A177-3AD203B41FA5}">
                      <a16:colId xmlns:a16="http://schemas.microsoft.com/office/drawing/2014/main" val="2653343767"/>
                    </a:ext>
                  </a:extLst>
                </a:gridCol>
                <a:gridCol w="693271">
                  <a:extLst>
                    <a:ext uri="{9D8B030D-6E8A-4147-A177-3AD203B41FA5}">
                      <a16:colId xmlns:a16="http://schemas.microsoft.com/office/drawing/2014/main" val="383961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98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637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95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987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815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84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591940"/>
                  </a:ext>
                </a:extLst>
              </a:tr>
            </a:tbl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209C7B6-718E-5E4A-A542-9A37AAD21F6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9001EA2-ADC4-9E4A-BDDC-D06F32FE218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40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8/16/23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measure distance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9545" y="1166648"/>
            <a:ext cx="4144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Euclidean</a:t>
            </a:r>
            <a:r>
              <a:rPr lang="en-US" dirty="0"/>
              <a:t>: How dissimilar are documents?</a:t>
            </a:r>
          </a:p>
          <a:p>
            <a:r>
              <a:rPr lang="en-US" b="1" dirty="0"/>
              <a:t>Cosine</a:t>
            </a:r>
            <a:r>
              <a:rPr lang="en-US" dirty="0"/>
              <a:t>: How similar are documents?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9545" y="3310765"/>
            <a:ext cx="1770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Doc1: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1,0,3,6,7,0</a:t>
            </a:r>
          </a:p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Doc2: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0,1,2,6,1,0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1076" y="4403845"/>
            <a:ext cx="42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(1*0) + (0*1) + (3*2) + (6*6) + (7*1) + (0*0)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1076" y="4713900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 + 0 + 6+ 36+ 7+ 0 = 49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1076" y="4093791"/>
            <a:ext cx="446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1. Calculate the “dot product” of the vectors: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329B71-A424-CA43-B898-CA3F087C50C6}"/>
              </a:ext>
            </a:extLst>
          </p:cNvPr>
          <p:cNvCxnSpPr>
            <a:cxnSpLocks/>
            <a:stCxn id="22" idx="1"/>
            <a:endCxn id="7" idx="3"/>
          </p:cNvCxnSpPr>
          <p:nvPr/>
        </p:nvCxnSpPr>
        <p:spPr>
          <a:xfrm flipH="1">
            <a:off x="2069581" y="3407634"/>
            <a:ext cx="4250536" cy="226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9CF3186-B8D8-BE43-BBBD-97A79E70F036}"/>
              </a:ext>
            </a:extLst>
          </p:cNvPr>
          <p:cNvSpPr txBox="1"/>
          <p:nvPr/>
        </p:nvSpPr>
        <p:spPr>
          <a:xfrm rot="21403734">
            <a:off x="3250165" y="3281153"/>
            <a:ext cx="21162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Rearranged to follow more easily.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235FE1-6329-2047-BD1E-D44C1129BE13}"/>
              </a:ext>
            </a:extLst>
          </p:cNvPr>
          <p:cNvSpPr txBox="1"/>
          <p:nvPr/>
        </p:nvSpPr>
        <p:spPr>
          <a:xfrm>
            <a:off x="315309" y="2762682"/>
            <a:ext cx="590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Starting with a numeric Vector Representation from tokens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48CA394-3C51-C14B-B44E-B19CDE615D4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F58B68B-E63A-7149-9C66-54A0170DC51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3F24EB7D-6E7C-7F4D-B95F-D972437E6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29" y="1748118"/>
            <a:ext cx="1842913" cy="814138"/>
          </a:xfrm>
          <a:prstGeom prst="rect">
            <a:avLst/>
          </a:prstGeom>
        </p:spPr>
      </p:pic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B895C295-FCC1-0849-A9AA-2666CD394B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904647"/>
              </p:ext>
            </p:extLst>
          </p:nvPr>
        </p:nvGraphicFramePr>
        <p:xfrm>
          <a:off x="6320117" y="2109694"/>
          <a:ext cx="207981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271">
                  <a:extLst>
                    <a:ext uri="{9D8B030D-6E8A-4147-A177-3AD203B41FA5}">
                      <a16:colId xmlns:a16="http://schemas.microsoft.com/office/drawing/2014/main" val="3750441542"/>
                    </a:ext>
                  </a:extLst>
                </a:gridCol>
                <a:gridCol w="693271">
                  <a:extLst>
                    <a:ext uri="{9D8B030D-6E8A-4147-A177-3AD203B41FA5}">
                      <a16:colId xmlns:a16="http://schemas.microsoft.com/office/drawing/2014/main" val="2653343767"/>
                    </a:ext>
                  </a:extLst>
                </a:gridCol>
                <a:gridCol w="693271">
                  <a:extLst>
                    <a:ext uri="{9D8B030D-6E8A-4147-A177-3AD203B41FA5}">
                      <a16:colId xmlns:a16="http://schemas.microsoft.com/office/drawing/2014/main" val="383961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98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637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95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987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815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84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591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66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8/16/23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measure distance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9545" y="1166648"/>
            <a:ext cx="4144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Euclidean</a:t>
            </a:r>
            <a:r>
              <a:rPr lang="en-US" dirty="0"/>
              <a:t>: How dissimilar are documents?</a:t>
            </a:r>
          </a:p>
          <a:p>
            <a:r>
              <a:rPr lang="en-US" b="1" dirty="0"/>
              <a:t>Cosine</a:t>
            </a:r>
            <a:r>
              <a:rPr lang="en-US" dirty="0"/>
              <a:t>: How similar are documents?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9545" y="3310765"/>
            <a:ext cx="1770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Doc1: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,0,3,6,7,0</a:t>
            </a:r>
          </a:p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Doc2: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,1,2,6,1,0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024" y="4914831"/>
            <a:ext cx="4705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(doc1: </a:t>
            </a:r>
            <a:r>
              <a:rPr lang="en-US" sz="1400" b="1" dirty="0">
                <a:solidFill>
                  <a:srgbClr val="FF0000"/>
                </a:solidFill>
              </a:rPr>
              <a:t>1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* doc2: </a:t>
            </a:r>
            <a:r>
              <a:rPr lang="en-US" sz="1400" b="1" dirty="0">
                <a:solidFill>
                  <a:srgbClr val="FF0000"/>
                </a:solidFill>
              </a:rPr>
              <a:t>0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 + (doc1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: 0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* doc2: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 + (doc1: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* doc2: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 +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(doc1: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6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* doc2: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6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 + (doc1: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7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* doc2: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 + (doc1: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* doc2: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1758" y="5587956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 + 0 + 6+ 36+ 7+ 0 = 49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1076" y="4577883"/>
            <a:ext cx="446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1. Calculate the “dot product” of the vectors: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235FE1-6329-2047-BD1E-D44C1129BE13}"/>
              </a:ext>
            </a:extLst>
          </p:cNvPr>
          <p:cNvSpPr txBox="1"/>
          <p:nvPr/>
        </p:nvSpPr>
        <p:spPr>
          <a:xfrm>
            <a:off x="315309" y="2762682"/>
            <a:ext cx="590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Starting with a numeric Vector Representation from tokens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FF472A-5CB5-164C-A47C-9D25DF7FE1AB}"/>
              </a:ext>
            </a:extLst>
          </p:cNvPr>
          <p:cNvCxnSpPr>
            <a:cxnSpLocks/>
          </p:cNvCxnSpPr>
          <p:nvPr/>
        </p:nvCxnSpPr>
        <p:spPr>
          <a:xfrm>
            <a:off x="2057400" y="3361765"/>
            <a:ext cx="0" cy="48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0AE42B3-52D2-8A4E-9D48-112E5CF57901}"/>
              </a:ext>
            </a:extLst>
          </p:cNvPr>
          <p:cNvSpPr txBox="1"/>
          <p:nvPr/>
        </p:nvSpPr>
        <p:spPr>
          <a:xfrm>
            <a:off x="2043954" y="3455894"/>
            <a:ext cx="232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Multiply each corresponding value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A41D29-BF24-0745-9F89-1586D84C65B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7D5EB13-F4F3-CD42-A077-3A00C0EC232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A5F30BDC-6E08-2F4F-A491-9EE908763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29" y="1748118"/>
            <a:ext cx="1842913" cy="81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154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8/16/23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for 3 clusters…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376270"/>
              </p:ext>
            </p:extLst>
          </p:nvPr>
        </p:nvGraphicFramePr>
        <p:xfrm>
          <a:off x="94500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Oval 5"/>
          <p:cNvSpPr/>
          <p:nvPr/>
        </p:nvSpPr>
        <p:spPr>
          <a:xfrm>
            <a:off x="4917915" y="3752192"/>
            <a:ext cx="2238704" cy="14819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8304586">
            <a:off x="1049697" y="1914830"/>
            <a:ext cx="3388612" cy="20102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19932460">
            <a:off x="3098782" y="3139044"/>
            <a:ext cx="2419574" cy="13259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46260" y="3846786"/>
            <a:ext cx="935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High cost &amp; </a:t>
            </a:r>
          </a:p>
          <a:p>
            <a:pPr algn="ctr"/>
            <a:r>
              <a:rPr lang="en-US" sz="1200" dirty="0"/>
              <a:t>high sales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28482" y="1602827"/>
            <a:ext cx="878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low cost &amp; </a:t>
            </a:r>
          </a:p>
          <a:p>
            <a:pPr algn="ctr"/>
            <a:r>
              <a:rPr lang="en-US" sz="1200" dirty="0"/>
              <a:t>high sales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23627" y="2511972"/>
            <a:ext cx="890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Mid cost &amp; </a:t>
            </a:r>
          </a:p>
          <a:p>
            <a:pPr algn="ctr"/>
            <a:r>
              <a:rPr lang="en-US" sz="1200" dirty="0"/>
              <a:t>Mid sales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4F1DF81-F018-7D4C-B0B0-F9DCC4EACB6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0943AB-7702-5648-9D97-0920C1FFF9B2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33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8/16/23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C94DDC6-F3B5-614A-9DBF-B172C6F99081}"/>
              </a:ext>
            </a:extLst>
          </p:cNvPr>
          <p:cNvGrpSpPr/>
          <p:nvPr/>
        </p:nvGrpSpPr>
        <p:grpSpPr>
          <a:xfrm>
            <a:off x="331076" y="1161845"/>
            <a:ext cx="4397358" cy="989441"/>
            <a:chOff x="331076" y="2425869"/>
            <a:chExt cx="4397358" cy="989441"/>
          </a:xfrm>
        </p:grpSpPr>
        <p:sp>
          <p:nvSpPr>
            <p:cNvPr id="9" name="TextBox 8"/>
            <p:cNvSpPr txBox="1"/>
            <p:nvPr/>
          </p:nvSpPr>
          <p:spPr>
            <a:xfrm>
              <a:off x="331076" y="2735923"/>
              <a:ext cx="4233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(1*0) + (0*1) + (3*2) + (6*6) + (7*1) + (0*0)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1076" y="3045978"/>
              <a:ext cx="2406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0 + 0 + 6+ 36+ 7+ 0 = 49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1076" y="2425869"/>
              <a:ext cx="4397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1. Calculate the “dot product” of the vectors: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25BCC6-D7CA-DA47-AEB8-1F1A3DAC52E5}"/>
              </a:ext>
            </a:extLst>
          </p:cNvPr>
          <p:cNvGrpSpPr/>
          <p:nvPr/>
        </p:nvGrpSpPr>
        <p:grpSpPr>
          <a:xfrm>
            <a:off x="299545" y="2625876"/>
            <a:ext cx="5827722" cy="646331"/>
            <a:chOff x="299545" y="1671135"/>
            <a:chExt cx="5827722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299545" y="1671135"/>
              <a:ext cx="17700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Doc1: 1,0,3,6,7,0</a:t>
              </a:r>
            </a:p>
            <a:p>
              <a:r>
                <a:rPr lang="en-US" dirty="0"/>
                <a:t>Doc2: 0,1,2,6,1,0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78CB922-9FBD-A74C-B07C-990D27E57D83}"/>
                </a:ext>
              </a:extLst>
            </p:cNvPr>
            <p:cNvCxnSpPr>
              <a:cxnSpLocks/>
            </p:cNvCxnSpPr>
            <p:nvPr/>
          </p:nvCxnSpPr>
          <p:spPr>
            <a:xfrm>
              <a:off x="2017059" y="1842254"/>
              <a:ext cx="578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00D2CD-3B83-EE46-9FCB-F2CED8A80266}"/>
                </a:ext>
              </a:extLst>
            </p:cNvPr>
            <p:cNvSpPr txBox="1"/>
            <p:nvPr/>
          </p:nvSpPr>
          <p:spPr>
            <a:xfrm>
              <a:off x="2554942" y="1707784"/>
              <a:ext cx="3572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Multiply each value to itself; sum up each doc; get sqrt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E18AF07-56B7-3943-A6BB-8C4AB6F3992B}"/>
                </a:ext>
              </a:extLst>
            </p:cNvPr>
            <p:cNvCxnSpPr>
              <a:cxnSpLocks/>
            </p:cNvCxnSpPr>
            <p:nvPr/>
          </p:nvCxnSpPr>
          <p:spPr>
            <a:xfrm>
              <a:off x="2021542" y="2142571"/>
              <a:ext cx="578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8B9025-8979-1647-B813-312D70055CE4}"/>
                </a:ext>
              </a:extLst>
            </p:cNvPr>
            <p:cNvSpPr txBox="1"/>
            <p:nvPr/>
          </p:nvSpPr>
          <p:spPr>
            <a:xfrm>
              <a:off x="2545977" y="1994655"/>
              <a:ext cx="3572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Multiply each value to itself; sum up each doc; get sqrt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9F71F48-5D07-6A48-8E96-64DB45FDD796}"/>
              </a:ext>
            </a:extLst>
          </p:cNvPr>
          <p:cNvCxnSpPr>
            <a:cxnSpLocks/>
          </p:cNvCxnSpPr>
          <p:nvPr/>
        </p:nvCxnSpPr>
        <p:spPr>
          <a:xfrm>
            <a:off x="6055659" y="2814924"/>
            <a:ext cx="533400" cy="129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58EBA5-F616-984E-B880-F2A9B4BBB173}"/>
              </a:ext>
            </a:extLst>
          </p:cNvPr>
          <p:cNvCxnSpPr>
            <a:cxnSpLocks/>
          </p:cNvCxnSpPr>
          <p:nvPr/>
        </p:nvCxnSpPr>
        <p:spPr>
          <a:xfrm flipV="1">
            <a:off x="6042212" y="2944906"/>
            <a:ext cx="506506" cy="138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51C6482-699C-2442-A0C9-6DFA02CA591B}"/>
              </a:ext>
            </a:extLst>
          </p:cNvPr>
          <p:cNvSpPr txBox="1"/>
          <p:nvPr/>
        </p:nvSpPr>
        <p:spPr>
          <a:xfrm>
            <a:off x="6544236" y="2819407"/>
            <a:ext cx="1888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Multiply single vector value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24111B-8FFB-CC48-8193-A1A527AE1A1A}"/>
              </a:ext>
            </a:extLst>
          </p:cNvPr>
          <p:cNvSpPr/>
          <p:nvPr/>
        </p:nvSpPr>
        <p:spPr>
          <a:xfrm>
            <a:off x="323762" y="2383722"/>
            <a:ext cx="4354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2. Calculate the magnitude for a documents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557801-2FA9-5542-8945-8B918B42C8A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4047526-A21F-2E40-BA4A-0451A0A0672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19DE009D-31EE-684D-8C65-1ACD6AADC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841" y="107577"/>
            <a:ext cx="1842913" cy="81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385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8/16/23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C94DDC6-F3B5-614A-9DBF-B172C6F99081}"/>
              </a:ext>
            </a:extLst>
          </p:cNvPr>
          <p:cNvGrpSpPr/>
          <p:nvPr/>
        </p:nvGrpSpPr>
        <p:grpSpPr>
          <a:xfrm>
            <a:off x="331076" y="1161845"/>
            <a:ext cx="4397358" cy="989441"/>
            <a:chOff x="331076" y="2425869"/>
            <a:chExt cx="4397358" cy="989441"/>
          </a:xfrm>
        </p:grpSpPr>
        <p:sp>
          <p:nvSpPr>
            <p:cNvPr id="9" name="TextBox 8"/>
            <p:cNvSpPr txBox="1"/>
            <p:nvPr/>
          </p:nvSpPr>
          <p:spPr>
            <a:xfrm>
              <a:off x="331076" y="2735923"/>
              <a:ext cx="4233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(1*0) + (0*1) + (3*2) + (6*6) + (7*1) + (0*0)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1076" y="3045978"/>
              <a:ext cx="2406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0 + 0 + 6+ 36+ 7+ 0 = 49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1076" y="2425869"/>
              <a:ext cx="4397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1. Calculate the “dot product” of the vectors: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15310" y="3673366"/>
            <a:ext cx="48814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Doc1: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(1*1) + (0*0 )+ (3*3) + (6*6) + (7*7 )+ (0*0)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 + 0 + 9 + 36 + 49 + 0 = 95</a:t>
            </a:r>
          </a:p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Sqrt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(95) = 9.7</a:t>
            </a:r>
          </a:p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Doc2: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(0*0)+(1*1)+(2*2)+(6*6)+(1*1) + (0*0)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 + 1 + 4 + 36 + 1 + 0 = 42</a:t>
            </a:r>
          </a:p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Sqrt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(42) = 6.4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9.7 * 6.4 = </a:t>
            </a:r>
            <a:r>
              <a:rPr lang="en-US" u="sng" dirty="0">
                <a:solidFill>
                  <a:srgbClr val="FFC000"/>
                </a:solidFill>
              </a:rPr>
              <a:t>63.1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25BCC6-D7CA-DA47-AEB8-1F1A3DAC52E5}"/>
              </a:ext>
            </a:extLst>
          </p:cNvPr>
          <p:cNvGrpSpPr/>
          <p:nvPr/>
        </p:nvGrpSpPr>
        <p:grpSpPr>
          <a:xfrm>
            <a:off x="299545" y="2625876"/>
            <a:ext cx="5827722" cy="646331"/>
            <a:chOff x="299545" y="1671135"/>
            <a:chExt cx="5827722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299545" y="1671135"/>
              <a:ext cx="17700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Doc1: 1,0,3,6,7,0</a:t>
              </a:r>
            </a:p>
            <a:p>
              <a:r>
                <a:rPr lang="en-US" dirty="0"/>
                <a:t>Doc2: 0,1,2,6,1,0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78CB922-9FBD-A74C-B07C-990D27E57D83}"/>
                </a:ext>
              </a:extLst>
            </p:cNvPr>
            <p:cNvCxnSpPr>
              <a:cxnSpLocks/>
            </p:cNvCxnSpPr>
            <p:nvPr/>
          </p:nvCxnSpPr>
          <p:spPr>
            <a:xfrm>
              <a:off x="2017059" y="1842254"/>
              <a:ext cx="578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00D2CD-3B83-EE46-9FCB-F2CED8A80266}"/>
                </a:ext>
              </a:extLst>
            </p:cNvPr>
            <p:cNvSpPr txBox="1"/>
            <p:nvPr/>
          </p:nvSpPr>
          <p:spPr>
            <a:xfrm>
              <a:off x="2554942" y="1707784"/>
              <a:ext cx="3572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Multiply each value to itself; sum up each doc; get sqrt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E18AF07-56B7-3943-A6BB-8C4AB6F3992B}"/>
                </a:ext>
              </a:extLst>
            </p:cNvPr>
            <p:cNvCxnSpPr>
              <a:cxnSpLocks/>
            </p:cNvCxnSpPr>
            <p:nvPr/>
          </p:nvCxnSpPr>
          <p:spPr>
            <a:xfrm>
              <a:off x="2021542" y="2142571"/>
              <a:ext cx="578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8B9025-8979-1647-B813-312D70055CE4}"/>
                </a:ext>
              </a:extLst>
            </p:cNvPr>
            <p:cNvSpPr txBox="1"/>
            <p:nvPr/>
          </p:nvSpPr>
          <p:spPr>
            <a:xfrm>
              <a:off x="2545977" y="1994655"/>
              <a:ext cx="3572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Multiply each value to itself; sum up each doc; get sqrt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9F71F48-5D07-6A48-8E96-64DB45FDD796}"/>
              </a:ext>
            </a:extLst>
          </p:cNvPr>
          <p:cNvCxnSpPr>
            <a:cxnSpLocks/>
          </p:cNvCxnSpPr>
          <p:nvPr/>
        </p:nvCxnSpPr>
        <p:spPr>
          <a:xfrm>
            <a:off x="6055659" y="2814924"/>
            <a:ext cx="533400" cy="129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58EBA5-F616-984E-B880-F2A9B4BBB173}"/>
              </a:ext>
            </a:extLst>
          </p:cNvPr>
          <p:cNvCxnSpPr>
            <a:cxnSpLocks/>
          </p:cNvCxnSpPr>
          <p:nvPr/>
        </p:nvCxnSpPr>
        <p:spPr>
          <a:xfrm flipV="1">
            <a:off x="6042212" y="2944906"/>
            <a:ext cx="506506" cy="138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51C6482-699C-2442-A0C9-6DFA02CA591B}"/>
              </a:ext>
            </a:extLst>
          </p:cNvPr>
          <p:cNvSpPr txBox="1"/>
          <p:nvPr/>
        </p:nvSpPr>
        <p:spPr>
          <a:xfrm>
            <a:off x="6544236" y="2819407"/>
            <a:ext cx="1888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Multiply single vector value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10FFC2-35D0-3849-837E-F963DFFC04F4}"/>
              </a:ext>
            </a:extLst>
          </p:cNvPr>
          <p:cNvSpPr/>
          <p:nvPr/>
        </p:nvSpPr>
        <p:spPr>
          <a:xfrm>
            <a:off x="323762" y="2383722"/>
            <a:ext cx="4354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2. Calculate the magnitude for a documents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1800F8-45AF-2A44-B785-B2CD57A3723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52A24B2-228A-914B-9B0E-EF353E45C5F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0BD7C07F-47D8-144A-B569-3551D8700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841" y="107577"/>
            <a:ext cx="1842913" cy="81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70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8/16/23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1460" y="4987933"/>
            <a:ext cx="367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3. Distance Measure: 49 / 63.1 </a:t>
            </a:r>
            <a:r>
              <a:rPr lang="en-US" u="sng" dirty="0">
                <a:solidFill>
                  <a:srgbClr val="FFC000"/>
                </a:solidFill>
              </a:rPr>
              <a:t>= 0.77</a:t>
            </a:r>
          </a:p>
          <a:p>
            <a:r>
              <a:rPr lang="en-US" i="1" dirty="0"/>
              <a:t>Value will always be between 0,1.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D2EBA70-9D22-9245-AE96-9F62542B607D}"/>
              </a:ext>
            </a:extLst>
          </p:cNvPr>
          <p:cNvGrpSpPr/>
          <p:nvPr/>
        </p:nvGrpSpPr>
        <p:grpSpPr>
          <a:xfrm>
            <a:off x="331076" y="1161845"/>
            <a:ext cx="4397358" cy="989441"/>
            <a:chOff x="331076" y="2425869"/>
            <a:chExt cx="4397358" cy="98944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3EEF633-26B5-764F-BED4-CC42B1AE7BDB}"/>
                </a:ext>
              </a:extLst>
            </p:cNvPr>
            <p:cNvSpPr txBox="1"/>
            <p:nvPr/>
          </p:nvSpPr>
          <p:spPr>
            <a:xfrm>
              <a:off x="331076" y="2735923"/>
              <a:ext cx="4233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(1*0) + (0*1) + (3*2) + (6*6) + (7*1) + (0*0)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27902A-1288-2D49-9DAF-2997DCFF8AF2}"/>
                </a:ext>
              </a:extLst>
            </p:cNvPr>
            <p:cNvSpPr txBox="1"/>
            <p:nvPr/>
          </p:nvSpPr>
          <p:spPr>
            <a:xfrm>
              <a:off x="331076" y="3045978"/>
              <a:ext cx="2406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0 + 0 + 6+ 36+ 7+ 0 = 49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ED24E12-38A4-E34E-BA26-6337B17CD6CB}"/>
                </a:ext>
              </a:extLst>
            </p:cNvPr>
            <p:cNvSpPr txBox="1"/>
            <p:nvPr/>
          </p:nvSpPr>
          <p:spPr>
            <a:xfrm>
              <a:off x="331076" y="2425869"/>
              <a:ext cx="4397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1. Calculate the “dot product” of the vectors: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B41A7E0-56C2-D94C-A98D-626DD20DA5DC}"/>
              </a:ext>
            </a:extLst>
          </p:cNvPr>
          <p:cNvSpPr/>
          <p:nvPr/>
        </p:nvSpPr>
        <p:spPr>
          <a:xfrm>
            <a:off x="323762" y="2383722"/>
            <a:ext cx="4980851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2. Calculate the magnitude for a documents</a:t>
            </a:r>
          </a:p>
          <a:p>
            <a:r>
              <a:rPr lang="en-US" dirty="0">
                <a:solidFill>
                  <a:schemeClr val="accent2"/>
                </a:solidFill>
              </a:rPr>
              <a:t>Doc1: (1*1) + (0*0 )+ (3*3) + (6*6) + (7*7 )+ (0*0) </a:t>
            </a:r>
          </a:p>
          <a:p>
            <a:r>
              <a:rPr lang="en-US" dirty="0">
                <a:solidFill>
                  <a:schemeClr val="accent2"/>
                </a:solidFill>
              </a:rPr>
              <a:t>1 + 0 + 9 + 36 + 49 + 0 = 95</a:t>
            </a:r>
          </a:p>
          <a:p>
            <a:r>
              <a:rPr lang="en-US" dirty="0">
                <a:solidFill>
                  <a:schemeClr val="accent2"/>
                </a:solidFill>
              </a:rPr>
              <a:t>Sqrt(95) = 9.7</a:t>
            </a:r>
          </a:p>
          <a:p>
            <a:r>
              <a:rPr lang="en-US" dirty="0">
                <a:solidFill>
                  <a:schemeClr val="accent2"/>
                </a:solidFill>
              </a:rPr>
              <a:t>Doc2: (0*0)+(1*1)+(2*2)+(6*6)+(1*1) + (0*0)</a:t>
            </a:r>
          </a:p>
          <a:p>
            <a:r>
              <a:rPr lang="en-US" dirty="0">
                <a:solidFill>
                  <a:schemeClr val="accent2"/>
                </a:solidFill>
              </a:rPr>
              <a:t>0 + 1 + 4 + 36 + 1 + 0 = 42</a:t>
            </a:r>
          </a:p>
          <a:p>
            <a:r>
              <a:rPr lang="en-US" dirty="0">
                <a:solidFill>
                  <a:schemeClr val="accent2"/>
                </a:solidFill>
              </a:rPr>
              <a:t>Sqrt(42) = 6.4 </a:t>
            </a:r>
          </a:p>
          <a:p>
            <a:r>
              <a:rPr lang="en-US" dirty="0">
                <a:solidFill>
                  <a:schemeClr val="accent2"/>
                </a:solidFill>
              </a:rPr>
              <a:t>9.7 * 6.4 = 63.1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0700283-67C1-1A48-B419-21DAE6F8F83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C3E2DAD-F347-5F43-9507-C1ED637D233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DB86A133-0C1A-784F-AED8-B12A6AB36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841" y="107577"/>
            <a:ext cx="1842913" cy="81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393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044BC4-137A-48C9-AC90-557A74AB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8/16/23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4FC0B8-AD59-42B6-87BD-C5F47E27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Spherical K-Means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2AB7D-41C8-4C00-BF84-12E12E513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3BEAB-D46C-458F-B5E4-79AB83F49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4952" y="1608081"/>
            <a:ext cx="8135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cosine similarity to calculate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Values are normalized to 0,1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Cosine is measuring similarity…so a value of 0 means orthogonal (independent)</a:t>
            </a:r>
          </a:p>
        </p:txBody>
      </p:sp>
      <p:sp>
        <p:nvSpPr>
          <p:cNvPr id="9" name="Rectangle 8"/>
          <p:cNvSpPr/>
          <p:nvPr/>
        </p:nvSpPr>
        <p:spPr>
          <a:xfrm>
            <a:off x="160019" y="5849471"/>
            <a:ext cx="8355325" cy="5109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Using cosines now D4, D2 represent a cluster as expected and you may have to declare add another K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751083" y="2465921"/>
            <a:ext cx="3111835" cy="3356655"/>
            <a:chOff x="2506719" y="2465921"/>
            <a:chExt cx="3641835" cy="3668843"/>
          </a:xfrm>
        </p:grpSpPr>
        <p:pic>
          <p:nvPicPr>
            <p:cNvPr id="8" name="Picture 7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481" r="969"/>
            <a:stretch/>
          </p:blipFill>
          <p:spPr bwMode="auto">
            <a:xfrm>
              <a:off x="2506719" y="2465921"/>
              <a:ext cx="3641835" cy="3668843"/>
            </a:xfrm>
            <a:prstGeom prst="rect">
              <a:avLst/>
            </a:prstGeom>
            <a:noFill/>
          </p:spPr>
        </p:pic>
        <p:sp>
          <p:nvSpPr>
            <p:cNvPr id="10" name="Oval 9"/>
            <p:cNvSpPr/>
            <p:nvPr/>
          </p:nvSpPr>
          <p:spPr>
            <a:xfrm rot="19149861">
              <a:off x="4224190" y="3567945"/>
              <a:ext cx="940298" cy="90984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52249" y="1056289"/>
            <a:ext cx="4144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Euclidean</a:t>
            </a:r>
            <a:r>
              <a:rPr lang="en-US" dirty="0"/>
              <a:t>: How dissimilar are documents?</a:t>
            </a:r>
          </a:p>
          <a:p>
            <a:r>
              <a:rPr lang="en-US" b="1" dirty="0"/>
              <a:t>Cosine</a:t>
            </a:r>
            <a:r>
              <a:rPr lang="en-US" dirty="0"/>
              <a:t>: How similar are documents?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25359" y="2711668"/>
            <a:ext cx="2916619" cy="677917"/>
          </a:xfrm>
          <a:prstGeom prst="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These are similar docs </a:t>
            </a:r>
            <a:r>
              <a:rPr lang="en-US" sz="1600" dirty="0" err="1"/>
              <a:t>i.e</a:t>
            </a:r>
            <a:r>
              <a:rPr lang="en-US" sz="1600" dirty="0"/>
              <a:t> cosine similarity is closer to 1</a:t>
            </a:r>
          </a:p>
        </p:txBody>
      </p:sp>
      <p:cxnSp>
        <p:nvCxnSpPr>
          <p:cNvPr id="15" name="Straight Arrow Connector 14"/>
          <p:cNvCxnSpPr>
            <a:cxnSpLocks/>
            <a:stCxn id="13" idx="1"/>
            <a:endCxn id="10" idx="6"/>
          </p:cNvCxnSpPr>
          <p:nvPr/>
        </p:nvCxnSpPr>
        <p:spPr>
          <a:xfrm flipH="1">
            <a:off x="4924279" y="3050627"/>
            <a:ext cx="901080" cy="57707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DDDB5F1-1305-384E-9904-713B7249449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4570A13-254A-184A-9EF5-20B87EF9165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920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8/16/23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by Side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9"/>
          <a:stretch/>
        </p:blipFill>
        <p:spPr bwMode="auto">
          <a:xfrm>
            <a:off x="51210" y="1150829"/>
            <a:ext cx="7129970" cy="343461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52095" y="4322845"/>
            <a:ext cx="3720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Big distance D4 to D2 means they are dissimilar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Distance is between 0 to inf.</a:t>
            </a:r>
          </a:p>
          <a:p>
            <a:r>
              <a:rPr lang="en-US" sz="1200" dirty="0"/>
              <a:t>Higher value means </a:t>
            </a:r>
            <a:r>
              <a:rPr lang="en-US" sz="1200" i="1" dirty="0"/>
              <a:t>bigger</a:t>
            </a:r>
            <a:r>
              <a:rPr lang="en-US" sz="1200" dirty="0"/>
              <a:t> distance.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F9FF03-2C88-E54D-9756-C1DDD94F14B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1E4F11-7121-F447-B111-380162C63A5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B00E23B-1DD7-0442-940E-444357FB0850}"/>
              </a:ext>
            </a:extLst>
          </p:cNvPr>
          <p:cNvSpPr txBox="1"/>
          <p:nvPr/>
        </p:nvSpPr>
        <p:spPr>
          <a:xfrm>
            <a:off x="3935201" y="4367668"/>
            <a:ext cx="31513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D4 to D2  Small angle distance means they are similar.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Distance is between 0 to 1.</a:t>
            </a:r>
          </a:p>
          <a:p>
            <a:r>
              <a:rPr lang="en-US" sz="1200" dirty="0"/>
              <a:t>Higher value means </a:t>
            </a:r>
            <a:r>
              <a:rPr lang="en-US" sz="1200" i="1" dirty="0"/>
              <a:t>smaller</a:t>
            </a:r>
            <a:r>
              <a:rPr lang="en-US" sz="1200" dirty="0"/>
              <a:t> distance. </a:t>
            </a:r>
          </a:p>
          <a:p>
            <a:r>
              <a:rPr lang="en-US" sz="1200" dirty="0"/>
              <a:t>i.e. 1 to 1 for division is a duplicate document!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2181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8/16/23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7410" name="Picture 2" descr="Image result for cosine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23" y="1422892"/>
            <a:ext cx="4238625" cy="403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50372" y="2900855"/>
            <a:ext cx="3490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Open </a:t>
            </a:r>
            <a:r>
              <a:rPr lang="en-US" sz="2400" dirty="0" err="1"/>
              <a:t>spherical_kmeans.R</a:t>
            </a:r>
            <a:r>
              <a:rPr lang="en-US" sz="2400" dirty="0"/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846558-277C-AF4B-9CAE-733AFD2E203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B1D855-C88B-0849-9B5E-9D220FE2C52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834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043793"/>
              </p:ext>
            </p:extLst>
          </p:nvPr>
        </p:nvGraphicFramePr>
        <p:xfrm>
          <a:off x="409903" y="4341181"/>
          <a:ext cx="5330825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2858268" imgH="544757" progId="Word.Document.12">
                  <p:embed/>
                </p:oleObj>
              </mc:Choice>
              <mc:Fallback>
                <p:oleObj name="Document" r:id="rId2" imgW="2858268" imgH="544757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903" y="4341181"/>
                        <a:ext cx="5330825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B02FB2-73D4-4729-A58C-B94EE1FC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8/16/23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E938A7-01E0-477E-9303-809145BC8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Unsupervised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D5936-3DE0-4EBD-B007-692DDA832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93A47-CBE7-4000-9944-AF364E2CC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056290"/>
            <a:ext cx="837149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Previous slide clustering was done by “eye”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“K” clusters are defined by practitioner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a defined distance measure between record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Euclidean Distance (common but not great for text)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Scale each vector to so one unit of measure doesn’t dominate </a:t>
            </a:r>
            <a:r>
              <a:rPr lang="en-US" sz="1600" dirty="0" err="1"/>
              <a:t>ie</a:t>
            </a:r>
            <a:r>
              <a:rPr lang="en-US" sz="1600" dirty="0"/>
              <a:t> # of rooms in a house vs </a:t>
            </a:r>
            <a:r>
              <a:rPr lang="en-US" sz="1600" dirty="0" err="1"/>
              <a:t>sq</a:t>
            </a:r>
            <a:r>
              <a:rPr lang="en-US" sz="1600" dirty="0"/>
              <a:t>-Meter of house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09600" y="2819400"/>
            <a:ext cx="8074025" cy="1676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altLang="en-US"/>
              <a:t> </a:t>
            </a:r>
          </a:p>
        </p:txBody>
      </p:sp>
      <p:pic>
        <p:nvPicPr>
          <p:cNvPr id="1026" name="Picture 2" descr="Image result for math ain't nobody got time for tha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160" y="3487775"/>
            <a:ext cx="1965873" cy="224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8F3A04-2723-D047-91C1-72059ED0DFD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A250FD-0DD5-B340-8DC4-4CE55DD75DD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082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9" r="19961" b="10631"/>
          <a:stretch/>
        </p:blipFill>
        <p:spPr bwMode="auto">
          <a:xfrm>
            <a:off x="4587767" y="2079176"/>
            <a:ext cx="3601860" cy="2654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8/16/23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Refresher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2" descr="http://www.math-salamanders.com/image-files/right-angle-triangle-labell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47" y="3057098"/>
            <a:ext cx="20574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Triangle 7"/>
          <p:cNvSpPr/>
          <p:nvPr/>
        </p:nvSpPr>
        <p:spPr>
          <a:xfrm rot="5400000" flipH="1">
            <a:off x="6870234" y="3258325"/>
            <a:ext cx="445401" cy="866633"/>
          </a:xfrm>
          <a:prstGeom prst="rtTriangl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425847" y="3482947"/>
            <a:ext cx="306494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17356" y="3832409"/>
            <a:ext cx="295274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73809" y="3347897"/>
            <a:ext cx="300082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189186" y="1437325"/>
            <a:ext cx="4035973" cy="3967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Remember Pythagorean Theorem?</a:t>
            </a:r>
          </a:p>
        </p:txBody>
      </p:sp>
      <p:sp>
        <p:nvSpPr>
          <p:cNvPr id="16" name="Content Placeholder 3"/>
          <p:cNvSpPr txBox="1">
            <a:spLocks/>
          </p:cNvSpPr>
          <p:nvPr/>
        </p:nvSpPr>
        <p:spPr>
          <a:xfrm>
            <a:off x="629842" y="1956431"/>
            <a:ext cx="3868340" cy="420521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</a:t>
            </a:r>
            <a:r>
              <a:rPr lang="en-US" baseline="30000"/>
              <a:t>2</a:t>
            </a:r>
            <a:r>
              <a:rPr lang="en-US"/>
              <a:t>+B</a:t>
            </a:r>
            <a:r>
              <a:rPr lang="en-US" baseline="30000"/>
              <a:t>2</a:t>
            </a:r>
            <a:r>
              <a:rPr lang="en-US"/>
              <a:t>=C</a:t>
            </a:r>
            <a:r>
              <a:rPr lang="en-US" baseline="30000"/>
              <a:t>2</a:t>
            </a:r>
            <a:endParaRPr lang="en-US" baseline="30000" dirty="0"/>
          </a:p>
        </p:txBody>
      </p:sp>
      <p:sp>
        <p:nvSpPr>
          <p:cNvPr id="18" name="Text Placeholder 2"/>
          <p:cNvSpPr txBox="1">
            <a:spLocks/>
          </p:cNvSpPr>
          <p:nvPr/>
        </p:nvSpPr>
        <p:spPr>
          <a:xfrm>
            <a:off x="4424855" y="1437325"/>
            <a:ext cx="4308996" cy="3967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Example Data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153B831-55FA-7B4B-AB81-F0A29842462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3793549-1988-4D43-A519-281464FBFE8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223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8/16/23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45" y="365126"/>
            <a:ext cx="8215805" cy="591477"/>
          </a:xfrm>
        </p:spPr>
        <p:txBody>
          <a:bodyPr/>
          <a:lstStyle/>
          <a:p>
            <a:r>
              <a:rPr lang="en-US" dirty="0"/>
              <a:t>K Means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1363917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centroid placement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244A8DC-002B-C043-B484-EBBEA532EB9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437340-8D5A-114F-AB3A-5514CF1FD64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63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8/16/23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1104378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155324" y="2254471"/>
            <a:ext cx="2758966" cy="107205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256690" y="3405352"/>
            <a:ext cx="709448" cy="58332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2459422" y="2065285"/>
            <a:ext cx="2522481" cy="126123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Calculate the distance from each point to each centroid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B537198-8396-3146-99CB-2B66E3B2B54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4BEB85-B00D-9343-B23F-A595623D5A8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116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8/16/23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1259877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256690" y="3389586"/>
            <a:ext cx="740979" cy="59909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Pts assigned to closest centroid.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55325" y="3042746"/>
            <a:ext cx="120231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“3”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7047186" y="2459421"/>
            <a:ext cx="1008993" cy="1639613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120760" y="4204139"/>
            <a:ext cx="1202317" cy="3693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“1”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D5E111A-FB17-DD4A-A217-827AD3F3CB5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A7DC07-9381-F94D-9AD2-E3CC2A96B0B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845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8/16/23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2036524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/>
              <a:t>Calculate the MEAN AVERAGE distance among assigned pts to centroid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85243" y="2280747"/>
            <a:ext cx="841897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Cluster “2”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75946" y="2779988"/>
            <a:ext cx="841897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Cluster “2”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238703" y="2128345"/>
            <a:ext cx="331076" cy="22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522483" y="1954924"/>
            <a:ext cx="1466193" cy="15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46181" y="2070541"/>
            <a:ext cx="841897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Cluster “2”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891862" y="2364828"/>
            <a:ext cx="126124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436885" y="2680140"/>
            <a:ext cx="809837" cy="2616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Cluster “3”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DA34AA-A1D7-804C-9E71-F727FBB6E0AA}"/>
              </a:ext>
            </a:extLst>
          </p:cNvPr>
          <p:cNvCxnSpPr>
            <a:cxnSpLocks/>
          </p:cNvCxnSpPr>
          <p:nvPr/>
        </p:nvCxnSpPr>
        <p:spPr>
          <a:xfrm>
            <a:off x="3496235" y="2985247"/>
            <a:ext cx="376518" cy="65890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7BCAFD-1E39-BA41-907E-279CDD6F11F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CF02D1C-6281-954F-A557-D53D93EA4B0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026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8/16/23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2006917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6684579" y="3547242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2753711" y="1728952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Move the centroid to the average distance among all assigned points </a:t>
            </a:r>
          </a:p>
        </p:txBody>
      </p:sp>
      <p:sp>
        <p:nvSpPr>
          <p:cNvPr id="19" name="5-Point Star 18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220607" y="2554014"/>
            <a:ext cx="756746" cy="111935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5-Point Star 22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349062" y="212834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5-Point Star 26"/>
          <p:cNvSpPr/>
          <p:nvPr/>
        </p:nvSpPr>
        <p:spPr>
          <a:xfrm>
            <a:off x="4324389" y="3350172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4208929" y="3818965"/>
            <a:ext cx="255495" cy="19985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168869" y="2711670"/>
            <a:ext cx="394138" cy="3783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B01C302-0AAA-474B-949E-B87CAA0419F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2582A53-BD7D-1046-A134-A6D0645072C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71213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6500</TotalTime>
  <Words>1623</Words>
  <Application>Microsoft Macintosh PowerPoint</Application>
  <PresentationFormat>On-screen Show (4:3)</PresentationFormat>
  <Paragraphs>316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Wingdings 2</vt:lpstr>
      <vt:lpstr>1_Office Theme</vt:lpstr>
      <vt:lpstr>Document</vt:lpstr>
      <vt:lpstr>ID 3 Clusters</vt:lpstr>
      <vt:lpstr>Intuition for 3 clusters…</vt:lpstr>
      <vt:lpstr>K-Means Unsupervised</vt:lpstr>
      <vt:lpstr>Quick Refresher</vt:lpstr>
      <vt:lpstr>K Means</vt:lpstr>
      <vt:lpstr>K Means</vt:lpstr>
      <vt:lpstr>K Means</vt:lpstr>
      <vt:lpstr>K Means</vt:lpstr>
      <vt:lpstr>K Means</vt:lpstr>
      <vt:lpstr>K Means</vt:lpstr>
      <vt:lpstr>K Means</vt:lpstr>
      <vt:lpstr>K Means</vt:lpstr>
      <vt:lpstr>K-Means Unsupervised</vt:lpstr>
      <vt:lpstr>K-Means Problems</vt:lpstr>
      <vt:lpstr>You can also try K- Mediod Clustering</vt:lpstr>
      <vt:lpstr>K Means Vs Spherical K-Means</vt:lpstr>
      <vt:lpstr>Another way to measure distance</vt:lpstr>
      <vt:lpstr>Another way to measure distance</vt:lpstr>
      <vt:lpstr>Another way to measure distance</vt:lpstr>
      <vt:lpstr>Cosine</vt:lpstr>
      <vt:lpstr>Cosine</vt:lpstr>
      <vt:lpstr>Cosine</vt:lpstr>
      <vt:lpstr>Spherical K-Means</vt:lpstr>
      <vt:lpstr>Side by Side</vt:lpstr>
      <vt:lpstr>PowerPoint Presentation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Edward Kwartler</cp:lastModifiedBy>
  <cp:revision>394</cp:revision>
  <dcterms:created xsi:type="dcterms:W3CDTF">2018-05-23T17:24:59Z</dcterms:created>
  <dcterms:modified xsi:type="dcterms:W3CDTF">2023-08-17T02:26:04Z</dcterms:modified>
</cp:coreProperties>
</file>