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738" r:id="rId2"/>
    <p:sldId id="833" r:id="rId3"/>
    <p:sldId id="835" r:id="rId4"/>
    <p:sldId id="834" r:id="rId5"/>
    <p:sldId id="831" r:id="rId6"/>
    <p:sldId id="739" r:id="rId7"/>
    <p:sldId id="832" r:id="rId8"/>
    <p:sldId id="820" r:id="rId9"/>
    <p:sldId id="819" r:id="rId10"/>
    <p:sldId id="821" r:id="rId11"/>
    <p:sldId id="740" r:id="rId12"/>
    <p:sldId id="822" r:id="rId13"/>
    <p:sldId id="823" r:id="rId14"/>
    <p:sldId id="824" r:id="rId15"/>
    <p:sldId id="82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35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127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5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10/12/21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10/12/21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10/12/21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10/12/21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10/12/21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10/12/21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10/12/21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10/12/21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4581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90" y="2712600"/>
            <a:ext cx="3657600" cy="270888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94581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09DC8F7-4C2F-4DF4-B74B-D5AF89C9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9B9E9-23FB-2748-B942-B94B1B8E2C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EDF84-BFC3-B649-B3FA-ECA4073F89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8DE97-A76D-4142-ADA3-B0CF20728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2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In this exercise we will examine 565 News Articles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B8A8B8-B746-EF49-AA0A-1EB9AE31C3E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861DD3-4CF5-3F4B-96A7-76FFEDD98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Will Ferrell's Best: 'Anchorman,' 'Step Brothers,' 'Elf'… or 'Casa De Mi  Padre'? | IndieWire">
            <a:extLst>
              <a:ext uri="{FF2B5EF4-FFF2-40B4-BE49-F238E27FC236}">
                <a16:creationId xmlns:a16="http://schemas.microsoft.com/office/drawing/2014/main" id="{633C72E0-72EB-4C46-BE58-D38673B35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1562100"/>
            <a:ext cx="49784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C22778-DAFE-2841-A63E-60BE17151D2D}"/>
              </a:ext>
            </a:extLst>
          </p:cNvPr>
          <p:cNvSpPr txBox="1"/>
          <p:nvPr/>
        </p:nvSpPr>
        <p:spPr>
          <a:xfrm>
            <a:off x="434340" y="2551837"/>
            <a:ext cx="3502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by news channel but </a:t>
            </a:r>
            <a:r>
              <a:rPr lang="en-US" i="1" dirty="0"/>
              <a:t>overall</a:t>
            </a:r>
            <a:r>
              <a:rPr lang="en-US" dirty="0"/>
              <a:t> how can we measure emotional words.  You could perform this analysis by news channel looking for biases in subjects but its not the point of our script.</a:t>
            </a:r>
          </a:p>
        </p:txBody>
      </p:sp>
    </p:spTree>
    <p:extLst>
      <p:ext uri="{BB962C8B-B14F-4D97-AF65-F5344CB8AC3E}">
        <p14:creationId xmlns:p14="http://schemas.microsoft.com/office/powerpoint/2010/main" val="241219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6ADC6-A8AF-4177-80C3-00592755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055C4-6C20-45AD-A381-AF38F6DD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365126"/>
            <a:ext cx="8623738" cy="591477"/>
          </a:xfrm>
        </p:spPr>
        <p:txBody>
          <a:bodyPr/>
          <a:lstStyle/>
          <a:p>
            <a:r>
              <a:rPr lang="en-US" sz="2800" dirty="0"/>
              <a:t>Sentiment the Tidy Way uses joins with existing lexicons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43436D9-66D6-480D-8753-218AB2841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4E92-3086-4AF5-BE02-6B5834CC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40748-A370-1D4A-98B6-ED80AB5416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05A55E-4150-BB40-9C65-8A5E00B89C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D6E390-18F6-A246-88BD-A9E4B309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5" y="1461052"/>
            <a:ext cx="3982830" cy="2259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35328F-AF7E-0541-9110-C18A28A41A99}"/>
              </a:ext>
            </a:extLst>
          </p:cNvPr>
          <p:cNvSpPr txBox="1"/>
          <p:nvPr/>
        </p:nvSpPr>
        <p:spPr>
          <a:xfrm>
            <a:off x="159026" y="111318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6782 Words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F1A01-EF4E-D54D-B2C9-8019EF4175BD}"/>
              </a:ext>
            </a:extLst>
          </p:cNvPr>
          <p:cNvSpPr txBox="1"/>
          <p:nvPr/>
        </p:nvSpPr>
        <p:spPr>
          <a:xfrm>
            <a:off x="4287078" y="113306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2477 Words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0560B-4DD8-A74F-9054-1901BAABD543}"/>
              </a:ext>
            </a:extLst>
          </p:cNvPr>
          <p:cNvSpPr txBox="1"/>
          <p:nvPr/>
        </p:nvSpPr>
        <p:spPr>
          <a:xfrm>
            <a:off x="165652" y="379674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4463 Words</a:t>
            </a:r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973D3-26B1-E943-97B5-013D927EC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8" y="4114800"/>
            <a:ext cx="3280465" cy="197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8646C-C76C-974A-B2E7-8CB3819C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55" y="1475961"/>
            <a:ext cx="3479634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725BA3-6CD7-A046-8472-78CF1DD28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855" y="4090280"/>
            <a:ext cx="3630716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8FEEBB-E88C-B543-8EE4-9B6D04308524}"/>
              </a:ext>
            </a:extLst>
          </p:cNvPr>
          <p:cNvSpPr txBox="1"/>
          <p:nvPr/>
        </p:nvSpPr>
        <p:spPr>
          <a:xfrm>
            <a:off x="4359855" y="375738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1519 Words</a:t>
            </a:r>
          </a:p>
        </p:txBody>
      </p:sp>
    </p:spTree>
    <p:extLst>
      <p:ext uri="{BB962C8B-B14F-4D97-AF65-F5344CB8AC3E}">
        <p14:creationId xmlns:p14="http://schemas.microsoft.com/office/powerpoint/2010/main" val="1756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dirty="0"/>
              <a:t>Tidy can seem complicated but not impossible.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B0477-481A-4E1A-8DDD-E4574ACCF9CE}"/>
              </a:ext>
            </a:extLst>
          </p:cNvPr>
          <p:cNvSpPr/>
          <p:nvPr/>
        </p:nvSpPr>
        <p:spPr>
          <a:xfrm>
            <a:off x="301491" y="2754501"/>
            <a:ext cx="338137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anti_join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stop_words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20070-75FA-4473-A705-9C1211F5314E}"/>
              </a:ext>
            </a:extLst>
          </p:cNvPr>
          <p:cNvSpPr/>
          <p:nvPr/>
        </p:nvSpPr>
        <p:spPr>
          <a:xfrm>
            <a:off x="4888847" y="3748414"/>
            <a:ext cx="119776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anti_join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42AAA-A766-4392-B476-74EB6B4DC922}"/>
              </a:ext>
            </a:extLst>
          </p:cNvPr>
          <p:cNvSpPr txBox="1"/>
          <p:nvPr/>
        </p:nvSpPr>
        <p:spPr>
          <a:xfrm rot="19379462">
            <a:off x="4381282" y="274757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3C3AD-587F-44E8-BCBE-1A94597CE751}"/>
              </a:ext>
            </a:extLst>
          </p:cNvPr>
          <p:cNvSpPr txBox="1"/>
          <p:nvPr/>
        </p:nvSpPr>
        <p:spPr>
          <a:xfrm rot="2373993">
            <a:off x="5821512" y="27142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 words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C73059-F476-45F0-B504-D60AD0F87643}"/>
              </a:ext>
            </a:extLst>
          </p:cNvPr>
          <p:cNvSpPr/>
          <p:nvPr/>
        </p:nvSpPr>
        <p:spPr>
          <a:xfrm>
            <a:off x="94797" y="4486727"/>
            <a:ext cx="369695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inner_join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nrc.lexicon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  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count(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tweet,sentiment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spread(tweet, n, fill = 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0DD0B-33D8-4C8D-A840-908EF79D276F}"/>
              </a:ext>
            </a:extLst>
          </p:cNvPr>
          <p:cNvSpPr txBox="1"/>
          <p:nvPr/>
        </p:nvSpPr>
        <p:spPr>
          <a:xfrm>
            <a:off x="3816048" y="1505792"/>
            <a:ext cx="336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Forwards an object so the code is easy to understand &amp; concise.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D1E614-E5A0-4976-A922-39D0CCEB472C}"/>
              </a:ext>
            </a:extLst>
          </p:cNvPr>
          <p:cNvGrpSpPr/>
          <p:nvPr/>
        </p:nvGrpSpPr>
        <p:grpSpPr>
          <a:xfrm>
            <a:off x="689158" y="1125414"/>
            <a:ext cx="1803699" cy="1065581"/>
            <a:chOff x="1073466" y="914400"/>
            <a:chExt cx="1803699" cy="1065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F8D37B-9C5B-4339-845C-B43F17889106}"/>
                </a:ext>
              </a:extLst>
            </p:cNvPr>
            <p:cNvSpPr/>
            <p:nvPr/>
          </p:nvSpPr>
          <p:spPr>
            <a:xfrm>
              <a:off x="1149128" y="1333650"/>
              <a:ext cx="172021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sz="3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%&gt;%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40CA88-04CE-4868-B38D-157A5E346B60}"/>
                </a:ext>
              </a:extLst>
            </p:cNvPr>
            <p:cNvSpPr txBox="1"/>
            <p:nvPr/>
          </p:nvSpPr>
          <p:spPr>
            <a:xfrm>
              <a:off x="1073466" y="91440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 pipe operator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5A6061-B638-4C5C-AA8C-9BC9C6119623}"/>
              </a:ext>
            </a:extLst>
          </p:cNvPr>
          <p:cNvCxnSpPr/>
          <p:nvPr/>
        </p:nvCxnSpPr>
        <p:spPr>
          <a:xfrm>
            <a:off x="1535932" y="2331056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A0F96C-7C39-4931-BE9D-E3A7EDB06FEF}"/>
              </a:ext>
            </a:extLst>
          </p:cNvPr>
          <p:cNvCxnSpPr/>
          <p:nvPr/>
        </p:nvCxnSpPr>
        <p:spPr>
          <a:xfrm>
            <a:off x="1535932" y="4289168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BD77FD-884E-41B8-9DDB-2990E7786254}"/>
              </a:ext>
            </a:extLst>
          </p:cNvPr>
          <p:cNvGrpSpPr/>
          <p:nvPr/>
        </p:nvGrpSpPr>
        <p:grpSpPr>
          <a:xfrm>
            <a:off x="4759923" y="4876800"/>
            <a:ext cx="1467580" cy="976313"/>
            <a:chOff x="6515101" y="2824163"/>
            <a:chExt cx="1123950" cy="747712"/>
          </a:xfrm>
        </p:grpSpPr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09C72037-1D2C-433E-A839-1634A7FAAB7D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B26589AD-8E45-4BC9-99F5-7130148FBE31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F5539E4B-6AEB-4978-B485-8F3BBCC4AFD3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7FC7-4798-4302-B168-8AC6B76F07FE}"/>
              </a:ext>
            </a:extLst>
          </p:cNvPr>
          <p:cNvSpPr/>
          <p:nvPr/>
        </p:nvSpPr>
        <p:spPr>
          <a:xfrm>
            <a:off x="4765306" y="5896041"/>
            <a:ext cx="133882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73726C-90A0-4F59-912F-94AACD7BE772}"/>
              </a:ext>
            </a:extLst>
          </p:cNvPr>
          <p:cNvGrpSpPr/>
          <p:nvPr/>
        </p:nvGrpSpPr>
        <p:grpSpPr>
          <a:xfrm>
            <a:off x="4759923" y="2754501"/>
            <a:ext cx="1467580" cy="976313"/>
            <a:chOff x="6515101" y="2824163"/>
            <a:chExt cx="1123950" cy="747712"/>
          </a:xfrm>
        </p:grpSpPr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C6CDC418-D840-42FE-BA6A-A1DF69A731D6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218B948C-D2C8-4717-9BF4-78B82EFF8873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C6EB1EB-6974-4FF5-AFB8-15D28118E7D8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888E1-ED60-4A19-A199-9F95694F7409}"/>
              </a:ext>
            </a:extLst>
          </p:cNvPr>
          <p:cNvSpPr txBox="1"/>
          <p:nvPr/>
        </p:nvSpPr>
        <p:spPr>
          <a:xfrm rot="19379462">
            <a:off x="4491438" y="483982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F17764-2885-44A3-B581-4ACF181B5058}"/>
              </a:ext>
            </a:extLst>
          </p:cNvPr>
          <p:cNvSpPr txBox="1"/>
          <p:nvPr/>
        </p:nvSpPr>
        <p:spPr>
          <a:xfrm rot="2816421">
            <a:off x="5778230" y="466453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 </a:t>
            </a:r>
          </a:p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336CA-8127-BF44-A48A-36CC0EE8E7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47626E-DBB5-4F4C-96C2-634956D785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6D64566-AE55-F84C-BB60-7BA931312574}"/>
              </a:ext>
            </a:extLst>
          </p:cNvPr>
          <p:cNvSpPr/>
          <p:nvPr/>
        </p:nvSpPr>
        <p:spPr>
          <a:xfrm rot="20303227">
            <a:off x="6598324" y="3033113"/>
            <a:ext cx="2084007" cy="553998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0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We use </a:t>
            </a:r>
            <a:r>
              <a:rPr lang="en-US" sz="10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0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instead but this is another type of join example.</a:t>
            </a:r>
          </a:p>
        </p:txBody>
      </p:sp>
    </p:spTree>
    <p:extLst>
      <p:ext uri="{BB962C8B-B14F-4D97-AF65-F5344CB8AC3E}">
        <p14:creationId xmlns:p14="http://schemas.microsoft.com/office/powerpoint/2010/main" val="16595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22" grpId="0" animBg="1"/>
      <p:bldP spid="27" grpId="0"/>
      <p:bldP spid="28" grpId="0"/>
      <p:bldP spid="3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a DTM, its straightforward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CC522-3057-4819-AD48-ED01C1758783}"/>
              </a:ext>
            </a:extLst>
          </p:cNvPr>
          <p:cNvSpPr/>
          <p:nvPr/>
        </p:nvSpPr>
        <p:spPr>
          <a:xfrm>
            <a:off x="105508" y="1456029"/>
            <a:ext cx="4991931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DTM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Tidy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tidy(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Get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lexicon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get_sentiments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(lexicon = c("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Perform Inner Join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bingSent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       		             by=c('term'='word'))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F376E-724E-4A47-B167-F5A4169AAA55}"/>
              </a:ext>
            </a:extLst>
          </p:cNvPr>
          <p:cNvSpPr txBox="1"/>
          <p:nvPr/>
        </p:nvSpPr>
        <p:spPr>
          <a:xfrm>
            <a:off x="5901083" y="1669741"/>
            <a:ext cx="29165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DTM is from the “tm” library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A99F2-048A-4E21-A24D-F22B5D02BFA9}"/>
              </a:ext>
            </a:extLst>
          </p:cNvPr>
          <p:cNvCxnSpPr/>
          <p:nvPr/>
        </p:nvCxnSpPr>
        <p:spPr>
          <a:xfrm flipV="1">
            <a:off x="4713890" y="1847162"/>
            <a:ext cx="1075736" cy="131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5F7F4F-E745-4348-9ED2-5C0BEBBD6AFF}"/>
              </a:ext>
            </a:extLst>
          </p:cNvPr>
          <p:cNvCxnSpPr/>
          <p:nvPr/>
        </p:nvCxnSpPr>
        <p:spPr>
          <a:xfrm flipV="1">
            <a:off x="3001873" y="2576396"/>
            <a:ext cx="2402006" cy="136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299686-BF25-416D-B48C-AAE63F126E0B}"/>
              </a:ext>
            </a:extLst>
          </p:cNvPr>
          <p:cNvSpPr txBox="1"/>
          <p:nvPr/>
        </p:nvSpPr>
        <p:spPr>
          <a:xfrm>
            <a:off x="5627812" y="2405486"/>
            <a:ext cx="333670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Easy way to make it into a </a:t>
            </a:r>
            <a:r>
              <a:rPr lang="en-US" dirty="0" err="1">
                <a:solidFill>
                  <a:schemeClr val="bg1"/>
                </a:solidFill>
              </a:rPr>
              <a:t>tibble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B41F8A-7E4B-4C03-9A34-7FA8AB00BC9B}"/>
              </a:ext>
            </a:extLst>
          </p:cNvPr>
          <p:cNvGrpSpPr/>
          <p:nvPr/>
        </p:nvGrpSpPr>
        <p:grpSpPr>
          <a:xfrm>
            <a:off x="6439716" y="3503256"/>
            <a:ext cx="1467580" cy="976313"/>
            <a:chOff x="6515101" y="2824163"/>
            <a:chExt cx="1123950" cy="747712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FA4C18-8660-464F-AD38-19CE8922E600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2F1579F-CC28-4A58-AEAF-35DFA149FD98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5628F0D-5870-462D-890F-EF60181BBF3A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303150-860F-4368-9DE0-D6479C4B4CA4}"/>
              </a:ext>
            </a:extLst>
          </p:cNvPr>
          <p:cNvSpPr txBox="1"/>
          <p:nvPr/>
        </p:nvSpPr>
        <p:spPr>
          <a:xfrm>
            <a:off x="5427855" y="3837524"/>
            <a:ext cx="15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to Analyze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4C6D7-F68B-4746-B2D0-9C7C6D559323}"/>
              </a:ext>
            </a:extLst>
          </p:cNvPr>
          <p:cNvSpPr txBox="1"/>
          <p:nvPr/>
        </p:nvSpPr>
        <p:spPr>
          <a:xfrm>
            <a:off x="7548432" y="383752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Lexicon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C8824-A3E3-FB40-8E22-9483F34431DB}"/>
              </a:ext>
            </a:extLst>
          </p:cNvPr>
          <p:cNvSpPr txBox="1"/>
          <p:nvPr/>
        </p:nvSpPr>
        <p:spPr>
          <a:xfrm>
            <a:off x="0" y="4767080"/>
            <a:ext cx="551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Due to some changes, the first time you use a sentiment lexicon, you will be asked to download.  This is due to licensing.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94269-6EE7-6E4A-8457-1AB66B74C12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D010C0-11BF-7943-8EB6-72C01AFB18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80D19-F64B-6A45-851D-55A85B3D9FDB}"/>
              </a:ext>
            </a:extLst>
          </p:cNvPr>
          <p:cNvCxnSpPr/>
          <p:nvPr/>
        </p:nvCxnSpPr>
        <p:spPr>
          <a:xfrm flipV="1">
            <a:off x="3670852" y="3684104"/>
            <a:ext cx="2703444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4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 touch with our feelings…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5683" y="2427890"/>
            <a:ext cx="289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G_sentimentAnalysis.R</a:t>
            </a:r>
            <a:endParaRPr lang="en-US" dirty="0"/>
          </a:p>
        </p:txBody>
      </p:sp>
      <p:pic>
        <p:nvPicPr>
          <p:cNvPr id="5122" name="Picture 2" descr="Image result for sentiment analysis me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3"/>
          <a:stretch/>
        </p:blipFill>
        <p:spPr bwMode="auto">
          <a:xfrm>
            <a:off x="265933" y="1271917"/>
            <a:ext cx="4762500" cy="5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DCA7B8-3313-0F4F-BF24-7077EDFE238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9F1335-2432-8040-9F2F-CD347B28B0C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6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recreate </a:t>
            </a:r>
            <a:r>
              <a:rPr lang="en-US" dirty="0" err="1"/>
              <a:t>Plutchik’s</a:t>
            </a:r>
            <a:r>
              <a:rPr lang="en-US" dirty="0"/>
              <a:t> Wheel of Emotions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226896"/>
            <a:ext cx="4343400" cy="4404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BBF85A-CC36-4919-A4E5-B541A3DD3D76}"/>
              </a:ext>
            </a:extLst>
          </p:cNvPr>
          <p:cNvSpPr txBox="1"/>
          <p:nvPr/>
        </p:nvSpPr>
        <p:spPr>
          <a:xfrm>
            <a:off x="185383" y="5824265"/>
            <a:ext cx="877323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 to the script!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89D539-B4CA-C64C-884A-FE1B3031ABB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9311DE-7101-984D-8819-B840F6524F8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70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79C5-5ED8-1645-B290-16D371A4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you deal with emojis?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4E70-6D0B-504C-90C3-931E0C13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Options to deal with Emoji</a:t>
            </a:r>
          </a:p>
          <a:p>
            <a:r>
              <a:rPr lang="en-US" dirty="0"/>
              <a:t>Ignore, odd characters will show up, usually low frequency</a:t>
            </a:r>
          </a:p>
          <a:p>
            <a:r>
              <a:rPr lang="en-US" dirty="0"/>
              <a:t>Remove these unknown characters</a:t>
            </a:r>
          </a:p>
          <a:p>
            <a:r>
              <a:rPr lang="en-US" dirty="0"/>
              <a:t>Substitute for known text that can be analyzed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D_Dealing_W_Emoji.R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A04E-A2FB-194F-A6DD-B3F0552C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FC3F-0114-C346-9BE7-B0EBDFFC1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112D0-E053-8B47-A1E1-149514A00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 descr="I may not text all the time, but when I do I overuse emojis and write too  much! - MIND BLOWN CAT | Meme Generator">
            <a:extLst>
              <a:ext uri="{FF2B5EF4-FFF2-40B4-BE49-F238E27FC236}">
                <a16:creationId xmlns:a16="http://schemas.microsoft.com/office/drawing/2014/main" id="{559F27A8-50E7-D64A-81E2-13A9C0D77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2742324"/>
            <a:ext cx="4163060" cy="297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78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93B9-3BF9-5842-B5D9-7A69146F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 of related…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A323-1457-5941-9324-124E3EED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1151793"/>
          </a:xfrm>
        </p:spPr>
        <p:txBody>
          <a:bodyPr/>
          <a:lstStyle/>
          <a:p>
            <a:r>
              <a:rPr lang="en-US" dirty="0"/>
              <a:t>library(politeness)</a:t>
            </a:r>
          </a:p>
          <a:p>
            <a:pPr lvl="1"/>
            <a:r>
              <a:rPr lang="en-US" dirty="0"/>
              <a:t>Identified “markers” of politeness in text</a:t>
            </a:r>
          </a:p>
          <a:p>
            <a:pPr lvl="1"/>
            <a:r>
              <a:rPr lang="en-US" dirty="0"/>
              <a:t>Academic Research, may not be broadly applicable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21D9-C9C5-5F43-BB3A-F782A19B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B3830-0327-6D4B-A124-66FDC27BF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E15F-5C48-8348-A184-4BCC98722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785F5D22-F3FA-3840-81DB-62B14B76AEDE}"/>
              </a:ext>
            </a:extLst>
          </p:cNvPr>
          <p:cNvSpPr/>
          <p:nvPr/>
        </p:nvSpPr>
        <p:spPr>
          <a:xfrm>
            <a:off x="720090" y="3566160"/>
            <a:ext cx="7292340" cy="777240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49520-57C2-DA46-9192-B0E97C17E7C4}"/>
              </a:ext>
            </a:extLst>
          </p:cNvPr>
          <p:cNvSpPr txBox="1"/>
          <p:nvPr/>
        </p:nvSpPr>
        <p:spPr>
          <a:xfrm>
            <a:off x="302764" y="2949980"/>
            <a:ext cx="83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12330-6153-1740-8F09-358FA74B8217}"/>
              </a:ext>
            </a:extLst>
          </p:cNvPr>
          <p:cNvSpPr txBox="1"/>
          <p:nvPr/>
        </p:nvSpPr>
        <p:spPr>
          <a:xfrm>
            <a:off x="7367022" y="2949980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TOUGH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F16C2-EA99-4046-BEF9-9AE6D4C29105}"/>
              </a:ext>
            </a:extLst>
          </p:cNvPr>
          <p:cNvSpPr txBox="1"/>
          <p:nvPr/>
        </p:nvSpPr>
        <p:spPr>
          <a:xfrm>
            <a:off x="302764" y="5104083"/>
            <a:ext cx="8672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Looks in a positive list of 2k terms &amp; ~5k negative term list</a:t>
            </a:r>
          </a:p>
          <a:p>
            <a:pPr marL="228600" indent="-228600">
              <a:buAutoNum type="arabicPeriod"/>
            </a:pPr>
            <a:r>
              <a:rPr lang="en-US" sz="1200" dirty="0"/>
              <a:t>Then applies part of speech tagging looking for 36 annotations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Thus the word choice from the list is in context with the order of other POS.  If it satisfies being both within the predefined list and a POS annotation it will be identified as warm/tough.</a:t>
            </a:r>
          </a:p>
        </p:txBody>
      </p:sp>
    </p:spTree>
    <p:extLst>
      <p:ext uri="{BB962C8B-B14F-4D97-AF65-F5344CB8AC3E}">
        <p14:creationId xmlns:p14="http://schemas.microsoft.com/office/powerpoint/2010/main" val="49794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DE59-F405-2344-B5DF-C79F17D9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E_politeness.R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A97CA-0320-CB43-AA7B-9759C7CF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0BB9A-41C1-634C-B0EF-5AEFB0C6D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60A86-4188-6C42-9336-7B663A53F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Being polite Doesn't just mean saying &quot;please&quot; - Side-Eyes Chloe | Make a  Meme">
            <a:extLst>
              <a:ext uri="{FF2B5EF4-FFF2-40B4-BE49-F238E27FC236}">
                <a16:creationId xmlns:a16="http://schemas.microsoft.com/office/drawing/2014/main" id="{898C250A-D220-B646-B94C-3399CD83B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25550"/>
            <a:ext cx="76200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42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4581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4581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09DC8F7-4C2F-4DF4-B74B-D5AF89C9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9B9E9-23FB-2748-B942-B94B1B8E2C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EDF84-BFC3-B649-B3FA-ECA4073F89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2CD0C31-9B26-2146-889E-3A0977A1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02" y="1842324"/>
            <a:ext cx="4343400" cy="4404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3C000FF-ECB4-F644-8583-6DDE633C2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3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Kanjoya’s</a:t>
            </a:r>
            <a:r>
              <a:rPr lang="en-US" sz="3600" dirty="0"/>
              <a:t> Experience Corpus</a:t>
            </a:r>
          </a:p>
        </p:txBody>
      </p:sp>
      <p:pic>
        <p:nvPicPr>
          <p:cNvPr id="9" name="Picture 8" descr="Screen Shot 2015-05-21 at 12.45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96" y="1507782"/>
            <a:ext cx="5859087" cy="436433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909F2-D8C5-458B-AF6B-010B6E2BC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409A81-19AE-6740-A9AE-D4A8772973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2A3757-634F-B24E-AE16-D18969FA3DB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B7D799-989B-B048-8D0D-CC2222190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6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421" y="365126"/>
            <a:ext cx="8341929" cy="591477"/>
          </a:xfrm>
        </p:spPr>
        <p:txBody>
          <a:bodyPr/>
          <a:lstStyle/>
          <a:p>
            <a:r>
              <a:rPr lang="en-US" dirty="0"/>
              <a:t>Tidy Data Formats are structured differently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05681"/>
              </p:ext>
            </p:extLst>
          </p:nvPr>
        </p:nvGraphicFramePr>
        <p:xfrm>
          <a:off x="79101" y="1744418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79101" y="1364187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011446" y="2589202"/>
            <a:ext cx="2175642" cy="63062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68345"/>
              </p:ext>
            </p:extLst>
          </p:nvPr>
        </p:nvGraphicFramePr>
        <p:xfrm>
          <a:off x="4511009" y="1439618"/>
          <a:ext cx="2565654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56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Document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Tweet_n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4524904" y="1059386"/>
            <a:ext cx="2535994" cy="37893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Tidy Form (Triplet, Dense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6EF84-F1F6-F948-8659-57F0BFFC89D1}"/>
              </a:ext>
            </a:extLst>
          </p:cNvPr>
          <p:cNvSpPr/>
          <p:nvPr/>
        </p:nvSpPr>
        <p:spPr>
          <a:xfrm>
            <a:off x="4492487" y="4495800"/>
            <a:ext cx="2584174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Data: Efficient in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AA67D7-E38A-6849-BC6C-4CD1F49B903E}"/>
              </a:ext>
            </a:extLst>
          </p:cNvPr>
          <p:cNvSpPr/>
          <p:nvPr/>
        </p:nvSpPr>
        <p:spPr>
          <a:xfrm>
            <a:off x="63351" y="4495800"/>
            <a:ext cx="3544956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Sparse Data: Memory used to hold 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4977AF-ADC0-0F4C-9540-C131432F0AF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6A1119-87AD-A942-966E-5D8B890BE47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 operator…%&gt;%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Image result for this is not a pip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28" y="1567411"/>
            <a:ext cx="4488832" cy="44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75CC4F-E3E5-2C4F-9EF9-4C1A692E41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F44094-04EC-A942-BAFB-7B1F866FE34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4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 uses %&gt;% to forward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A206-84F1-4CFE-A274-27868154639E}"/>
              </a:ext>
            </a:extLst>
          </p:cNvPr>
          <p:cNvSpPr/>
          <p:nvPr/>
        </p:nvSpPr>
        <p:spPr>
          <a:xfrm>
            <a:off x="93786" y="1486900"/>
            <a:ext cx="8732162" cy="60694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the “</a:t>
            </a:r>
            <a:r>
              <a:rPr lang="en-US" sz="1600" dirty="0" err="1"/>
              <a:t>tidyverse</a:t>
            </a:r>
            <a:r>
              <a:rPr lang="en-US" sz="1600" dirty="0"/>
              <a:t>” code is structured so it is more easily read using the %&gt;%.   The data format is a </a:t>
            </a:r>
            <a:r>
              <a:rPr lang="en-US" sz="1600" dirty="0" err="1"/>
              <a:t>tibble</a:t>
            </a:r>
            <a:r>
              <a:rPr lang="en-US" sz="1600" dirty="0"/>
              <a:t> usually not a data frame.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FFFAF3-C96C-462B-B199-570A86DE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373204"/>
            <a:ext cx="85792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0FEC3-CC7F-4699-A9B3-61C9844AF549}"/>
              </a:ext>
            </a:extLst>
          </p:cNvPr>
          <p:cNvSpPr txBox="1"/>
          <p:nvPr/>
        </p:nvSpPr>
        <p:spPr>
          <a:xfrm>
            <a:off x="93786" y="4287177"/>
            <a:ext cx="8732162" cy="40409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This reads as “Using the </a:t>
            </a:r>
            <a:r>
              <a:rPr lang="en-US" sz="1400" dirty="0" err="1"/>
              <a:t>mtcars</a:t>
            </a:r>
            <a:r>
              <a:rPr lang="en-US" sz="1400" dirty="0"/>
              <a:t> object </a:t>
            </a:r>
            <a:r>
              <a:rPr lang="en-US" sz="1400" i="1" dirty="0"/>
              <a:t>then</a:t>
            </a:r>
            <a:r>
              <a:rPr lang="en-US" sz="1400" dirty="0"/>
              <a:t> group by the </a:t>
            </a:r>
            <a:r>
              <a:rPr lang="en-US" sz="1400" dirty="0" err="1"/>
              <a:t>cyl</a:t>
            </a:r>
            <a:r>
              <a:rPr lang="en-US" sz="1400" dirty="0"/>
              <a:t> vector </a:t>
            </a:r>
            <a:r>
              <a:rPr lang="en-US" sz="1400" i="1" dirty="0"/>
              <a:t>then</a:t>
            </a:r>
            <a:r>
              <a:rPr lang="en-US" sz="1400" dirty="0"/>
              <a:t> mutate a new variable called rank.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F8A6302-CAB8-124A-955D-B4D0F625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784021"/>
            <a:ext cx="287771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7D57D57-56CA-7F4C-84C6-D92D128A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3210227"/>
            <a:ext cx="644599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%&gt;% mutate(rank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min_rank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(desc(mpg)))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AC59A9-F984-CB46-92E7-894ED247618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BF6A31-01F7-434F-A98A-1D421D75C4A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2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6249</TotalTime>
  <Words>713</Words>
  <Application>Microsoft Macintosh PowerPoint</Application>
  <PresentationFormat>On-screen Show (4:3)</PresentationFormat>
  <Paragraphs>184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Consolas</vt:lpstr>
      <vt:lpstr>1_Office Theme</vt:lpstr>
      <vt:lpstr>In reality sentiment is more complex.</vt:lpstr>
      <vt:lpstr>How should you deal with emojis?</vt:lpstr>
      <vt:lpstr>Kind of related…</vt:lpstr>
      <vt:lpstr>Open E_politeness.R</vt:lpstr>
      <vt:lpstr>In reality sentiment is more complex.</vt:lpstr>
      <vt:lpstr>Kanjoya’s Experience Corpus</vt:lpstr>
      <vt:lpstr>Tidy Data Formats are structured differently</vt:lpstr>
      <vt:lpstr>The pipe operator…%&gt;%</vt:lpstr>
      <vt:lpstr>Tidy data uses %&gt;% to forward objects</vt:lpstr>
      <vt:lpstr>In this exercise we will examine 565 News Articles</vt:lpstr>
      <vt:lpstr>Sentiment the Tidy Way uses joins with existing lexicons</vt:lpstr>
      <vt:lpstr>Tidy can seem complicated but not impossible.</vt:lpstr>
      <vt:lpstr>Starting with a DTM, its straightforward</vt:lpstr>
      <vt:lpstr>Get in touch with our feelings…</vt:lpstr>
      <vt:lpstr>Let’s recreate Plutchik’s Wheel of Emotions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354</cp:revision>
  <dcterms:created xsi:type="dcterms:W3CDTF">2018-05-23T17:24:59Z</dcterms:created>
  <dcterms:modified xsi:type="dcterms:W3CDTF">2021-10-13T02:43:06Z</dcterms:modified>
</cp:coreProperties>
</file>