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593" r:id="rId2"/>
    <p:sldId id="644" r:id="rId3"/>
    <p:sldId id="645" r:id="rId4"/>
    <p:sldId id="660" r:id="rId5"/>
    <p:sldId id="647" r:id="rId6"/>
    <p:sldId id="648" r:id="rId7"/>
    <p:sldId id="649" r:id="rId8"/>
    <p:sldId id="650" r:id="rId9"/>
    <p:sldId id="654" r:id="rId10"/>
    <p:sldId id="655" r:id="rId11"/>
    <p:sldId id="656" r:id="rId12"/>
    <p:sldId id="657" r:id="rId13"/>
    <p:sldId id="658" r:id="rId14"/>
    <p:sldId id="659" r:id="rId15"/>
    <p:sldId id="661" r:id="rId16"/>
    <p:sldId id="669" r:id="rId17"/>
    <p:sldId id="6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1565" autoAdjust="0"/>
  </p:normalViewPr>
  <p:slideViewPr>
    <p:cSldViewPr snapToGrid="0">
      <p:cViewPr varScale="1">
        <p:scale>
          <a:sx n="117" d="100"/>
          <a:sy n="117" d="100"/>
        </p:scale>
        <p:origin x="206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VShkZgXznc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71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Good discussion on this course </a:t>
            </a:r>
            <a:r>
              <a:rPr lang="en-US" dirty="0">
                <a:hlinkClick r:id="rId3"/>
              </a:rPr>
              <a:t>https://www.youtube.com/watch?v=PVShkZgXznc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76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10/13/21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10/13/21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10/13/21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10/13/21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10/13/21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10/13/21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10/13/21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10/13/21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10/13/21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10/13/21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niversaldependencies.org/introduction.html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ufal.mff.cuni.cz/udpipe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Mining &amp; NLP</a:t>
            </a:r>
            <a:br>
              <a:rPr lang="en-US" dirty="0"/>
            </a:br>
            <a:r>
              <a:rPr lang="en-US" sz="2400" i="1" dirty="0"/>
              <a:t>Syntactic Parsing Universal Dependencies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10/13/21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66BA9-E4BA-4E03-B3A1-2F8F1953074A}"/>
              </a:ext>
            </a:extLst>
          </p:cNvPr>
          <p:cNvSpPr txBox="1"/>
          <p:nvPr/>
        </p:nvSpPr>
        <p:spPr>
          <a:xfrm>
            <a:off x="914400" y="4114800"/>
            <a:ext cx="404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Grab</a:t>
            </a:r>
            <a:r>
              <a:rPr lang="en-US" dirty="0"/>
              <a:t> what?  </a:t>
            </a:r>
            <a:r>
              <a:rPr lang="en-US" b="1" dirty="0"/>
              <a:t>Coffee</a:t>
            </a:r>
          </a:p>
          <a:p>
            <a:r>
              <a:rPr lang="en-US" dirty="0"/>
              <a:t>What about the coffee? It’s </a:t>
            </a:r>
            <a:r>
              <a:rPr lang="en-US" b="1" dirty="0"/>
              <a:t>the large </a:t>
            </a:r>
            <a:r>
              <a:rPr lang="en-US" dirty="0"/>
              <a:t>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41DF2F9-DDD5-445C-ABB2-30CAA47BE158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3331648" y="2943277"/>
            <a:ext cx="12700" cy="1009502"/>
          </a:xfrm>
          <a:prstGeom prst="bentConnector3">
            <a:avLst>
              <a:gd name="adj1" fmla="val 3165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42DB429-ACFF-441B-B9B4-06E6CB4892C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>
            <a:off x="2893743" y="2505372"/>
            <a:ext cx="12700" cy="1885313"/>
          </a:xfrm>
          <a:prstGeom prst="bentConnector3">
            <a:avLst>
              <a:gd name="adj1" fmla="val 16758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EFB89C28-1F2F-1248-98C3-8CA2A6A4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27495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10/13/21</a:t>
            </a:fld>
            <a:endParaRPr lang="en-US" dirty="0"/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4A58B57C-CF89-AC43-9F57-6B9DC8D8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27495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CC7323B1-CAD0-EA42-A2A1-16EF8E6B0064}"/>
              </a:ext>
            </a:extLst>
          </p:cNvPr>
          <p:cNvSpPr txBox="1">
            <a:spLocks/>
          </p:cNvSpPr>
          <p:nvPr/>
        </p:nvSpPr>
        <p:spPr>
          <a:xfrm>
            <a:off x="3028950" y="632749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205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66BA9-E4BA-4E03-B3A1-2F8F1953074A}"/>
              </a:ext>
            </a:extLst>
          </p:cNvPr>
          <p:cNvSpPr txBox="1"/>
          <p:nvPr/>
        </p:nvSpPr>
        <p:spPr>
          <a:xfrm>
            <a:off x="945931" y="4130565"/>
            <a:ext cx="4048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Grab</a:t>
            </a:r>
            <a:r>
              <a:rPr lang="en-US" dirty="0"/>
              <a:t> what?  </a:t>
            </a:r>
            <a:r>
              <a:rPr lang="en-US" b="1" dirty="0"/>
              <a:t>Coffee</a:t>
            </a:r>
          </a:p>
          <a:p>
            <a:r>
              <a:rPr lang="en-US" dirty="0"/>
              <a:t>What about the coffee? It’s </a:t>
            </a:r>
            <a:r>
              <a:rPr lang="en-US" b="1" dirty="0"/>
              <a:t>the large </a:t>
            </a:r>
            <a:r>
              <a:rPr lang="en-US" dirty="0"/>
              <a:t>one</a:t>
            </a:r>
          </a:p>
          <a:p>
            <a:r>
              <a:rPr lang="en-US" dirty="0"/>
              <a:t>What is </a:t>
            </a:r>
            <a:r>
              <a:rPr lang="en-US" b="1" dirty="0"/>
              <a:t>on the counter</a:t>
            </a:r>
            <a:r>
              <a:rPr lang="en-US" dirty="0"/>
              <a:t>? </a:t>
            </a:r>
            <a:r>
              <a:rPr lang="en-US" b="1" dirty="0"/>
              <a:t>Coffee</a:t>
            </a:r>
          </a:p>
          <a:p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3387639-8F6E-4651-9F49-91E358409498}"/>
              </a:ext>
            </a:extLst>
          </p:cNvPr>
          <p:cNvCxnSpPr>
            <a:stCxn id="10" idx="0"/>
            <a:endCxn id="11" idx="0"/>
          </p:cNvCxnSpPr>
          <p:nvPr/>
        </p:nvCxnSpPr>
        <p:spPr>
          <a:xfrm rot="5400000" flipH="1" flipV="1">
            <a:off x="5159128" y="1755967"/>
            <a:ext cx="12700" cy="2645458"/>
          </a:xfrm>
          <a:prstGeom prst="bentConnector3">
            <a:avLst>
              <a:gd name="adj1" fmla="val 6889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41DF2F9-DDD5-445C-ABB2-30CAA47BE158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3331648" y="2943277"/>
            <a:ext cx="12700" cy="1009502"/>
          </a:xfrm>
          <a:prstGeom prst="bentConnector3">
            <a:avLst>
              <a:gd name="adj1" fmla="val 316552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42DB429-ACFF-441B-B9B4-06E6CB4892C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>
            <a:off x="2893743" y="2505372"/>
            <a:ext cx="12700" cy="1885313"/>
          </a:xfrm>
          <a:prstGeom prst="bentConnector3">
            <a:avLst>
              <a:gd name="adj1" fmla="val 16758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59391623-6B99-484C-B8D4-95A8BCA8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27495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10/13/21</a:t>
            </a:fld>
            <a:endParaRPr lang="en-US" dirty="0"/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14AF4836-99F2-654A-A804-466792DB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27495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24" name="Footer Placeholder 5">
            <a:extLst>
              <a:ext uri="{FF2B5EF4-FFF2-40B4-BE49-F238E27FC236}">
                <a16:creationId xmlns:a16="http://schemas.microsoft.com/office/drawing/2014/main" id="{936FCECE-D28F-024A-9A3A-DE7A0FEF40F6}"/>
              </a:ext>
            </a:extLst>
          </p:cNvPr>
          <p:cNvSpPr txBox="1">
            <a:spLocks/>
          </p:cNvSpPr>
          <p:nvPr/>
        </p:nvSpPr>
        <p:spPr>
          <a:xfrm>
            <a:off x="3028950" y="632749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53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66BA9-E4BA-4E03-B3A1-2F8F1953074A}"/>
              </a:ext>
            </a:extLst>
          </p:cNvPr>
          <p:cNvSpPr txBox="1"/>
          <p:nvPr/>
        </p:nvSpPr>
        <p:spPr>
          <a:xfrm>
            <a:off x="914400" y="4114800"/>
            <a:ext cx="4048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Grab</a:t>
            </a:r>
            <a:r>
              <a:rPr lang="en-US" dirty="0"/>
              <a:t> what?  </a:t>
            </a:r>
            <a:r>
              <a:rPr lang="en-US" b="1" dirty="0"/>
              <a:t>Coffee</a:t>
            </a:r>
          </a:p>
          <a:p>
            <a:r>
              <a:rPr lang="en-US" dirty="0"/>
              <a:t>What about the coffee? It’s </a:t>
            </a:r>
            <a:r>
              <a:rPr lang="en-US" b="1" dirty="0"/>
              <a:t>the large </a:t>
            </a:r>
            <a:r>
              <a:rPr lang="en-US" dirty="0"/>
              <a:t>one</a:t>
            </a:r>
          </a:p>
          <a:p>
            <a:r>
              <a:rPr lang="en-US" dirty="0"/>
              <a:t>What is </a:t>
            </a:r>
            <a:r>
              <a:rPr lang="en-US" b="1" dirty="0"/>
              <a:t>on the counter</a:t>
            </a:r>
            <a:r>
              <a:rPr lang="en-US" dirty="0"/>
              <a:t>? </a:t>
            </a:r>
            <a:r>
              <a:rPr lang="en-US" b="1" dirty="0"/>
              <a:t>Coffee</a:t>
            </a:r>
          </a:p>
          <a:p>
            <a:r>
              <a:rPr lang="en-US" dirty="0"/>
              <a:t>“</a:t>
            </a:r>
            <a:r>
              <a:rPr lang="en-US" b="1" dirty="0"/>
              <a:t>On the</a:t>
            </a:r>
            <a:r>
              <a:rPr lang="en-US" dirty="0"/>
              <a:t>” is context for what?  </a:t>
            </a:r>
            <a:r>
              <a:rPr lang="en-US" b="1" dirty="0"/>
              <a:t>Counter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6F918EE-54E3-4177-8DEB-A8D26A72271D}"/>
              </a:ext>
            </a:extLst>
          </p:cNvPr>
          <p:cNvCxnSpPr>
            <a:stCxn id="11" idx="2"/>
            <a:endCxn id="9" idx="2"/>
          </p:cNvCxnSpPr>
          <p:nvPr/>
        </p:nvCxnSpPr>
        <p:spPr>
          <a:xfrm rot="5400000">
            <a:off x="5609040" y="2575211"/>
            <a:ext cx="12700" cy="174563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0B37A80-0E28-45F4-AA86-2ABB1113E7B0}"/>
              </a:ext>
            </a:extLst>
          </p:cNvPr>
          <p:cNvCxnSpPr>
            <a:stCxn id="11" idx="2"/>
            <a:endCxn id="8" idx="2"/>
          </p:cNvCxnSpPr>
          <p:nvPr/>
        </p:nvCxnSpPr>
        <p:spPr>
          <a:xfrm rot="5400000">
            <a:off x="5992107" y="2958278"/>
            <a:ext cx="12700" cy="979501"/>
          </a:xfrm>
          <a:prstGeom prst="bentConnector3">
            <a:avLst>
              <a:gd name="adj1" fmla="val 40344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3387639-8F6E-4651-9F49-91E358409498}"/>
              </a:ext>
            </a:extLst>
          </p:cNvPr>
          <p:cNvCxnSpPr>
            <a:stCxn id="10" idx="0"/>
            <a:endCxn id="11" idx="0"/>
          </p:cNvCxnSpPr>
          <p:nvPr/>
        </p:nvCxnSpPr>
        <p:spPr>
          <a:xfrm rot="5400000" flipH="1" flipV="1">
            <a:off x="5159128" y="1755967"/>
            <a:ext cx="12700" cy="2645458"/>
          </a:xfrm>
          <a:prstGeom prst="bentConnector3">
            <a:avLst>
              <a:gd name="adj1" fmla="val 688966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41DF2F9-DDD5-445C-ABB2-30CAA47BE158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3331648" y="2943277"/>
            <a:ext cx="12700" cy="1009502"/>
          </a:xfrm>
          <a:prstGeom prst="bentConnector3">
            <a:avLst>
              <a:gd name="adj1" fmla="val 316552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42DB429-ACFF-441B-B9B4-06E6CB4892C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>
            <a:off x="2893743" y="2505372"/>
            <a:ext cx="12700" cy="1885313"/>
          </a:xfrm>
          <a:prstGeom prst="bentConnector3">
            <a:avLst>
              <a:gd name="adj1" fmla="val 16758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  <p:sp>
        <p:nvSpPr>
          <p:cNvPr id="24" name="Date Placeholder 1">
            <a:extLst>
              <a:ext uri="{FF2B5EF4-FFF2-40B4-BE49-F238E27FC236}">
                <a16:creationId xmlns:a16="http://schemas.microsoft.com/office/drawing/2014/main" id="{C362BCBF-520D-B24F-8B39-CD79C43B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27495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10/13/21</a:t>
            </a:fld>
            <a:endParaRPr lang="en-US" dirty="0"/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4E134812-D228-F747-8ADB-25009E14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27495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80DE1FC1-B5F1-6E44-A65B-C61137C63143}"/>
              </a:ext>
            </a:extLst>
          </p:cNvPr>
          <p:cNvSpPr txBox="1">
            <a:spLocks/>
          </p:cNvSpPr>
          <p:nvPr/>
        </p:nvSpPr>
        <p:spPr>
          <a:xfrm>
            <a:off x="3028950" y="632749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93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66BA9-E4BA-4E03-B3A1-2F8F1953074A}"/>
              </a:ext>
            </a:extLst>
          </p:cNvPr>
          <p:cNvSpPr txBox="1"/>
          <p:nvPr/>
        </p:nvSpPr>
        <p:spPr>
          <a:xfrm>
            <a:off x="914400" y="4114800"/>
            <a:ext cx="40486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Grab</a:t>
            </a:r>
            <a:r>
              <a:rPr lang="en-US" dirty="0"/>
              <a:t> what?  </a:t>
            </a:r>
            <a:r>
              <a:rPr lang="en-US" b="1" dirty="0"/>
              <a:t>Coffee</a:t>
            </a:r>
          </a:p>
          <a:p>
            <a:r>
              <a:rPr lang="en-US" dirty="0"/>
              <a:t>What about the coffee? It’s </a:t>
            </a:r>
            <a:r>
              <a:rPr lang="en-US" b="1" dirty="0"/>
              <a:t>the large </a:t>
            </a:r>
            <a:r>
              <a:rPr lang="en-US" dirty="0"/>
              <a:t>one</a:t>
            </a:r>
          </a:p>
          <a:p>
            <a:r>
              <a:rPr lang="en-US" dirty="0"/>
              <a:t>What is </a:t>
            </a:r>
            <a:r>
              <a:rPr lang="en-US" b="1" dirty="0"/>
              <a:t>on the counter</a:t>
            </a:r>
            <a:r>
              <a:rPr lang="en-US" dirty="0"/>
              <a:t>? </a:t>
            </a:r>
            <a:r>
              <a:rPr lang="en-US" b="1" dirty="0"/>
              <a:t>Coffee</a:t>
            </a:r>
          </a:p>
          <a:p>
            <a:r>
              <a:rPr lang="en-US" dirty="0"/>
              <a:t>“</a:t>
            </a:r>
            <a:r>
              <a:rPr lang="en-US" b="1" dirty="0"/>
              <a:t>On the</a:t>
            </a:r>
            <a:r>
              <a:rPr lang="en-US" dirty="0"/>
              <a:t>” is context for what?  </a:t>
            </a:r>
            <a:r>
              <a:rPr lang="en-US" b="1" dirty="0"/>
              <a:t>Counter</a:t>
            </a:r>
          </a:p>
          <a:p>
            <a:r>
              <a:rPr lang="en-US" dirty="0"/>
              <a:t>What is </a:t>
            </a:r>
            <a:r>
              <a:rPr lang="en-US" b="1" dirty="0"/>
              <a:t>near the pot</a:t>
            </a:r>
            <a:r>
              <a:rPr lang="en-US" dirty="0"/>
              <a:t>? </a:t>
            </a:r>
            <a:r>
              <a:rPr lang="en-US" b="1" dirty="0"/>
              <a:t>Coffee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6F918EE-54E3-4177-8DEB-A8D26A72271D}"/>
              </a:ext>
            </a:extLst>
          </p:cNvPr>
          <p:cNvCxnSpPr>
            <a:stCxn id="11" idx="2"/>
            <a:endCxn id="9" idx="2"/>
          </p:cNvCxnSpPr>
          <p:nvPr/>
        </p:nvCxnSpPr>
        <p:spPr>
          <a:xfrm rot="5400000">
            <a:off x="5609040" y="2575211"/>
            <a:ext cx="12700" cy="1745635"/>
          </a:xfrm>
          <a:prstGeom prst="bentConnector3">
            <a:avLst>
              <a:gd name="adj1" fmla="val 180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0B37A80-0E28-45F4-AA86-2ABB1113E7B0}"/>
              </a:ext>
            </a:extLst>
          </p:cNvPr>
          <p:cNvCxnSpPr>
            <a:stCxn id="11" idx="2"/>
            <a:endCxn id="8" idx="2"/>
          </p:cNvCxnSpPr>
          <p:nvPr/>
        </p:nvCxnSpPr>
        <p:spPr>
          <a:xfrm rot="5400000">
            <a:off x="5992107" y="2958278"/>
            <a:ext cx="12700" cy="979501"/>
          </a:xfrm>
          <a:prstGeom prst="bentConnector3">
            <a:avLst>
              <a:gd name="adj1" fmla="val 403448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3387639-8F6E-4651-9F49-91E358409498}"/>
              </a:ext>
            </a:extLst>
          </p:cNvPr>
          <p:cNvCxnSpPr>
            <a:stCxn id="10" idx="0"/>
            <a:endCxn id="11" idx="0"/>
          </p:cNvCxnSpPr>
          <p:nvPr/>
        </p:nvCxnSpPr>
        <p:spPr>
          <a:xfrm rot="5400000" flipH="1" flipV="1">
            <a:off x="5159128" y="1755967"/>
            <a:ext cx="12700" cy="2645458"/>
          </a:xfrm>
          <a:prstGeom prst="bentConnector3">
            <a:avLst>
              <a:gd name="adj1" fmla="val 688966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E8C07D6-E4D2-43A7-9C15-BA59D4549DDD}"/>
              </a:ext>
            </a:extLst>
          </p:cNvPr>
          <p:cNvCxnSpPr>
            <a:stCxn id="10" idx="0"/>
            <a:endCxn id="21" idx="0"/>
          </p:cNvCxnSpPr>
          <p:nvPr/>
        </p:nvCxnSpPr>
        <p:spPr>
          <a:xfrm rot="16200000" flipH="1">
            <a:off x="6176366" y="738728"/>
            <a:ext cx="20879" cy="4700814"/>
          </a:xfrm>
          <a:prstGeom prst="bentConnector3">
            <a:avLst>
              <a:gd name="adj1" fmla="val -1774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41DF2F9-DDD5-445C-ABB2-30CAA47BE158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3331648" y="2943277"/>
            <a:ext cx="12700" cy="1009502"/>
          </a:xfrm>
          <a:prstGeom prst="bentConnector3">
            <a:avLst>
              <a:gd name="adj1" fmla="val 316552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42DB429-ACFF-441B-B9B4-06E6CB4892C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>
            <a:off x="2893743" y="2505372"/>
            <a:ext cx="12700" cy="1885313"/>
          </a:xfrm>
          <a:prstGeom prst="bentConnector3">
            <a:avLst>
              <a:gd name="adj1" fmla="val 16758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  <p:sp>
        <p:nvSpPr>
          <p:cNvPr id="24" name="Date Placeholder 1">
            <a:extLst>
              <a:ext uri="{FF2B5EF4-FFF2-40B4-BE49-F238E27FC236}">
                <a16:creationId xmlns:a16="http://schemas.microsoft.com/office/drawing/2014/main" id="{96C84B90-854A-0049-B4F0-51473218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27495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10/13/21</a:t>
            </a:fld>
            <a:endParaRPr lang="en-US" dirty="0"/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772EB93A-32EF-D249-8225-26783A4E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27495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83EC5532-836D-3F4A-BAD6-8844C2106A27}"/>
              </a:ext>
            </a:extLst>
          </p:cNvPr>
          <p:cNvSpPr txBox="1">
            <a:spLocks/>
          </p:cNvSpPr>
          <p:nvPr/>
        </p:nvSpPr>
        <p:spPr>
          <a:xfrm>
            <a:off x="3028950" y="632749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13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66BA9-E4BA-4E03-B3A1-2F8F1953074A}"/>
              </a:ext>
            </a:extLst>
          </p:cNvPr>
          <p:cNvSpPr txBox="1"/>
          <p:nvPr/>
        </p:nvSpPr>
        <p:spPr>
          <a:xfrm>
            <a:off x="914400" y="4114800"/>
            <a:ext cx="41015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Grab</a:t>
            </a:r>
            <a:r>
              <a:rPr lang="en-US" dirty="0"/>
              <a:t> what?  </a:t>
            </a:r>
            <a:r>
              <a:rPr lang="en-US" b="1" dirty="0"/>
              <a:t>Coffee </a:t>
            </a:r>
            <a:endParaRPr lang="en-US" b="1" dirty="0">
              <a:solidFill>
                <a:srgbClr val="FFC000"/>
              </a:solidFill>
            </a:endParaRPr>
          </a:p>
          <a:p>
            <a:r>
              <a:rPr lang="en-US" dirty="0"/>
              <a:t>What about the coffee? It’s </a:t>
            </a:r>
            <a:r>
              <a:rPr lang="en-US" b="1" dirty="0"/>
              <a:t>the large </a:t>
            </a:r>
            <a:r>
              <a:rPr lang="en-US" dirty="0"/>
              <a:t>one </a:t>
            </a:r>
          </a:p>
          <a:p>
            <a:r>
              <a:rPr lang="en-US" dirty="0"/>
              <a:t>What is </a:t>
            </a:r>
            <a:r>
              <a:rPr lang="en-US" b="1" dirty="0"/>
              <a:t>on the counter</a:t>
            </a:r>
            <a:r>
              <a:rPr lang="en-US" dirty="0"/>
              <a:t>? </a:t>
            </a:r>
            <a:r>
              <a:rPr lang="en-US" b="1" dirty="0"/>
              <a:t>Coffee</a:t>
            </a:r>
          </a:p>
          <a:p>
            <a:r>
              <a:rPr lang="en-US" dirty="0"/>
              <a:t>“</a:t>
            </a:r>
            <a:r>
              <a:rPr lang="en-US" b="1" dirty="0"/>
              <a:t>On the</a:t>
            </a:r>
            <a:r>
              <a:rPr lang="en-US" dirty="0"/>
              <a:t>” is context for what?  </a:t>
            </a:r>
            <a:r>
              <a:rPr lang="en-US" b="1" dirty="0"/>
              <a:t>Counter</a:t>
            </a:r>
          </a:p>
          <a:p>
            <a:r>
              <a:rPr lang="en-US" dirty="0"/>
              <a:t>What is </a:t>
            </a:r>
            <a:r>
              <a:rPr lang="en-US" b="1" dirty="0"/>
              <a:t>near the pot</a:t>
            </a:r>
            <a:r>
              <a:rPr lang="en-US" dirty="0"/>
              <a:t>? </a:t>
            </a:r>
            <a:r>
              <a:rPr lang="en-US" b="1" dirty="0"/>
              <a:t>Coffee</a:t>
            </a:r>
          </a:p>
          <a:p>
            <a:r>
              <a:rPr lang="en-US" dirty="0"/>
              <a:t>“</a:t>
            </a:r>
            <a:r>
              <a:rPr lang="en-US" b="1" dirty="0"/>
              <a:t>near the</a:t>
            </a:r>
            <a:r>
              <a:rPr lang="en-US" dirty="0"/>
              <a:t>” is context for what? </a:t>
            </a:r>
            <a:r>
              <a:rPr lang="en-US" b="1" dirty="0"/>
              <a:t>Pot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6F918EE-54E3-4177-8DEB-A8D26A72271D}"/>
              </a:ext>
            </a:extLst>
          </p:cNvPr>
          <p:cNvCxnSpPr>
            <a:stCxn id="11" idx="2"/>
            <a:endCxn id="9" idx="2"/>
          </p:cNvCxnSpPr>
          <p:nvPr/>
        </p:nvCxnSpPr>
        <p:spPr>
          <a:xfrm rot="5400000">
            <a:off x="5609040" y="2575211"/>
            <a:ext cx="12700" cy="1745635"/>
          </a:xfrm>
          <a:prstGeom prst="bentConnector3">
            <a:avLst>
              <a:gd name="adj1" fmla="val 180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0B37A80-0E28-45F4-AA86-2ABB1113E7B0}"/>
              </a:ext>
            </a:extLst>
          </p:cNvPr>
          <p:cNvCxnSpPr>
            <a:stCxn id="11" idx="2"/>
            <a:endCxn id="8" idx="2"/>
          </p:cNvCxnSpPr>
          <p:nvPr/>
        </p:nvCxnSpPr>
        <p:spPr>
          <a:xfrm rot="5400000">
            <a:off x="5992107" y="2958278"/>
            <a:ext cx="12700" cy="979501"/>
          </a:xfrm>
          <a:prstGeom prst="bentConnector3">
            <a:avLst>
              <a:gd name="adj1" fmla="val 403448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3387639-8F6E-4651-9F49-91E358409498}"/>
              </a:ext>
            </a:extLst>
          </p:cNvPr>
          <p:cNvCxnSpPr>
            <a:stCxn id="10" idx="0"/>
            <a:endCxn id="11" idx="0"/>
          </p:cNvCxnSpPr>
          <p:nvPr/>
        </p:nvCxnSpPr>
        <p:spPr>
          <a:xfrm rot="5400000" flipH="1" flipV="1">
            <a:off x="5159128" y="1755967"/>
            <a:ext cx="12700" cy="2645458"/>
          </a:xfrm>
          <a:prstGeom prst="bentConnector3">
            <a:avLst>
              <a:gd name="adj1" fmla="val 688966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E8C07D6-E4D2-43A7-9C15-BA59D4549DDD}"/>
              </a:ext>
            </a:extLst>
          </p:cNvPr>
          <p:cNvCxnSpPr>
            <a:stCxn id="10" idx="0"/>
            <a:endCxn id="21" idx="0"/>
          </p:cNvCxnSpPr>
          <p:nvPr/>
        </p:nvCxnSpPr>
        <p:spPr>
          <a:xfrm rot="16200000" flipH="1">
            <a:off x="6176366" y="738728"/>
            <a:ext cx="20879" cy="4700814"/>
          </a:xfrm>
          <a:prstGeom prst="bentConnector3">
            <a:avLst>
              <a:gd name="adj1" fmla="val -177446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41DF2F9-DDD5-445C-ABB2-30CAA47BE158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3331648" y="2943277"/>
            <a:ext cx="12700" cy="1009502"/>
          </a:xfrm>
          <a:prstGeom prst="bentConnector3">
            <a:avLst>
              <a:gd name="adj1" fmla="val 316552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42DB429-ACFF-441B-B9B4-06E6CB4892C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>
            <a:off x="2893743" y="2505372"/>
            <a:ext cx="12700" cy="1885313"/>
          </a:xfrm>
          <a:prstGeom prst="bentConnector3">
            <a:avLst>
              <a:gd name="adj1" fmla="val 16758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F641FE3-2D45-4D42-8ABE-9D028DA73919}"/>
              </a:ext>
            </a:extLst>
          </p:cNvPr>
          <p:cNvCxnSpPr>
            <a:cxnSpLocks/>
            <a:stCxn id="21" idx="2"/>
            <a:endCxn id="22" idx="2"/>
          </p:cNvCxnSpPr>
          <p:nvPr/>
        </p:nvCxnSpPr>
        <p:spPr>
          <a:xfrm rot="5400000">
            <a:off x="8222131" y="3175703"/>
            <a:ext cx="21879" cy="608286"/>
          </a:xfrm>
          <a:prstGeom prst="bentConnector3">
            <a:avLst>
              <a:gd name="adj1" fmla="val 19374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313A731-7E2F-4956-9335-415E879EBC06}"/>
              </a:ext>
            </a:extLst>
          </p:cNvPr>
          <p:cNvCxnSpPr>
            <a:cxnSpLocks/>
            <a:stCxn id="21" idx="2"/>
            <a:endCxn id="23" idx="2"/>
          </p:cNvCxnSpPr>
          <p:nvPr/>
        </p:nvCxnSpPr>
        <p:spPr>
          <a:xfrm rot="5400000">
            <a:off x="7964936" y="2904762"/>
            <a:ext cx="8133" cy="1136422"/>
          </a:xfrm>
          <a:prstGeom prst="bentConnector3">
            <a:avLst>
              <a:gd name="adj1" fmla="val 29107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  <p:sp>
        <p:nvSpPr>
          <p:cNvPr id="24" name="Date Placeholder 1">
            <a:extLst>
              <a:ext uri="{FF2B5EF4-FFF2-40B4-BE49-F238E27FC236}">
                <a16:creationId xmlns:a16="http://schemas.microsoft.com/office/drawing/2014/main" id="{2A5C7BFC-036C-DA40-8FF8-2158A81932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27495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10/13/21</a:t>
            </a:fld>
            <a:endParaRPr lang="en-US" dirty="0"/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9655F4CA-35C2-9B4E-9C0B-A3DA9352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27495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26" name="Footer Placeholder 5">
            <a:extLst>
              <a:ext uri="{FF2B5EF4-FFF2-40B4-BE49-F238E27FC236}">
                <a16:creationId xmlns:a16="http://schemas.microsoft.com/office/drawing/2014/main" id="{0F0B0720-9F5C-BA4B-A63B-F768C900B7AF}"/>
              </a:ext>
            </a:extLst>
          </p:cNvPr>
          <p:cNvSpPr txBox="1">
            <a:spLocks/>
          </p:cNvSpPr>
          <p:nvPr/>
        </p:nvSpPr>
        <p:spPr>
          <a:xfrm>
            <a:off x="3028950" y="632749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65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966" y="1371601"/>
            <a:ext cx="77771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Source Project w/200 Contributors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annotated texts to parse to learn these tree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100 treebanks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70 languages supported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“universal” in label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interactive graphic: </a:t>
            </a:r>
            <a:r>
              <a:rPr lang="en-US" dirty="0">
                <a:hlinkClick r:id="rId2"/>
              </a:rPr>
              <a:t>https://universaldependencies.org/introduction.html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3053747"/>
            <a:ext cx="48577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92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10/13/21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/>
              <a:t>Institute of formal &amp; applies linguistics: UDPipe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014" y="1970690"/>
            <a:ext cx="86552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Ported the use of UD into multiple software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UDPipe</a:t>
            </a:r>
            <a:r>
              <a:rPr lang="en-US" dirty="0"/>
              <a:t> is a trainable pipeline for tokenization, tagging, lemmatization and dependency parsing of </a:t>
            </a:r>
            <a:r>
              <a:rPr lang="en-US" dirty="0" err="1"/>
              <a:t>CoNLL</a:t>
            </a:r>
            <a:r>
              <a:rPr lang="en-US" dirty="0"/>
              <a:t>-U (universal dependency format) files.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UD treebanks are supported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software languages: Linux, Window, OS X, C++, Python, Perl, Java, C#, API service and R</a:t>
            </a:r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http://ufal.mff.cuni.cz/udpipe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187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A_UD_syntacticParsing.R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450427"/>
            <a:ext cx="849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use of lemmatization as a preprocessing step even if you don’t use the POS tags</a:t>
            </a:r>
          </a:p>
        </p:txBody>
      </p:sp>
      <p:pic>
        <p:nvPicPr>
          <p:cNvPr id="1026" name="Picture 2" descr="Image result for pipe 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2349062"/>
            <a:ext cx="31813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13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27495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10/13/21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this?!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27495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0985" y="1173079"/>
            <a:ext cx="8686800" cy="4571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800" kern="1200" dirty="0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“</a:t>
            </a:r>
            <a:r>
              <a:rPr lang="en-US" sz="1800" kern="1200" dirty="0" err="1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Lebron</a:t>
            </a:r>
            <a:r>
              <a:rPr lang="en-US" sz="1800" kern="1200" dirty="0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 James hit a tough shot.”</a:t>
            </a:r>
          </a:p>
        </p:txBody>
      </p:sp>
      <p:pic>
        <p:nvPicPr>
          <p:cNvPr id="7" name="Picture 6" descr="Macintosh HD:Users:ted:Desktop:manning pub:chap3 Initial Text Mining Methods:syntactic parsing:chap3 syntatic parsing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7" t="7278" r="10673" b="13386"/>
          <a:stretch/>
        </p:blipFill>
        <p:spPr bwMode="auto">
          <a:xfrm>
            <a:off x="459291" y="2377439"/>
            <a:ext cx="4029717" cy="30632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roup 18"/>
          <p:cNvGrpSpPr/>
          <p:nvPr/>
        </p:nvGrpSpPr>
        <p:grpSpPr>
          <a:xfrm>
            <a:off x="5400674" y="2245672"/>
            <a:ext cx="2671949" cy="3203120"/>
            <a:chOff x="5400674" y="2417128"/>
            <a:chExt cx="2671949" cy="3203120"/>
          </a:xfrm>
        </p:grpSpPr>
        <p:pic>
          <p:nvPicPr>
            <p:cNvPr id="8" name="Picture 2" descr="Image result for bag clipart transpare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0674" y="2417128"/>
              <a:ext cx="2671949" cy="320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20129474">
              <a:off x="5911705" y="3593334"/>
              <a:ext cx="830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 err="1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Lebron</a:t>
              </a:r>
              <a:endParaRPr lang="en-US" sz="1800" kern="1200" dirty="0">
                <a:solidFill>
                  <a:srgbClr val="F0951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4404405">
              <a:off x="6874733" y="3807108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James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63996" y="4440420"/>
              <a:ext cx="727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tough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20938315">
              <a:off x="6431521" y="4120545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hit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63027" y="3762674"/>
              <a:ext cx="38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236002">
              <a:off x="6011147" y="4721185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shot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0038" y="1800225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Syntactic Parsing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52963" y="1795463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Bag of Words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86288" y="2271713"/>
            <a:ext cx="0" cy="340042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68261" y="5803084"/>
            <a:ext cx="5175741" cy="282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*There are other approaches usually based on DNN, that I refer to “abstractive”</a:t>
            </a:r>
          </a:p>
        </p:txBody>
      </p:sp>
      <p:sp>
        <p:nvSpPr>
          <p:cNvPr id="21" name="Footer Placeholder 5">
            <a:extLst>
              <a:ext uri="{FF2B5EF4-FFF2-40B4-BE49-F238E27FC236}">
                <a16:creationId xmlns:a16="http://schemas.microsoft.com/office/drawing/2014/main" id="{400668B5-1689-45BD-A3E9-6F4F8F38394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28950" y="6327495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85374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5130A-DDAC-431A-99E7-E6F18A493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Within Syntactic Parsing, 2 example methods.</a:t>
            </a:r>
          </a:p>
        </p:txBody>
      </p:sp>
      <p:pic>
        <p:nvPicPr>
          <p:cNvPr id="3" name="Picture 2" descr="Macintosh HD:Users:ted:Desktop:manning pub:chap3 Initial Text Mining Methods:syntactic parsing:chap3 syntatic parsing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7" t="7278" r="10673" b="13386"/>
          <a:stretch/>
        </p:blipFill>
        <p:spPr bwMode="auto">
          <a:xfrm>
            <a:off x="459291" y="2377439"/>
            <a:ext cx="4029717" cy="306324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00038" y="1800225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Syntactic Parsing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54869" y="2380593"/>
            <a:ext cx="2727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Universal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StanfordOpenNLP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5AFE894C-3931-5047-9F02-54B90202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27495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10/13/21</a:t>
            </a:fld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49A9DC1-C003-5343-AB16-66F9A7DE8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27495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C5D27B4F-3F07-9B45-8E6F-4D678B411C3E}"/>
              </a:ext>
            </a:extLst>
          </p:cNvPr>
          <p:cNvSpPr txBox="1">
            <a:spLocks/>
          </p:cNvSpPr>
          <p:nvPr/>
        </p:nvSpPr>
        <p:spPr>
          <a:xfrm>
            <a:off x="3028950" y="632749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5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phrase is made up of child or constituent words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AC72E-C79D-4CD4-97BC-31A9D9E9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B9087-EA30-4D22-B780-6F586CA1CE02}"/>
              </a:ext>
            </a:extLst>
          </p:cNvPr>
          <p:cNvSpPr txBox="1"/>
          <p:nvPr/>
        </p:nvSpPr>
        <p:spPr>
          <a:xfrm>
            <a:off x="3276600" y="2209800"/>
            <a:ext cx="150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601305" y="1931276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 Phrase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434C2B10-EF13-884D-8046-D09ABD3966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27495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10/13/21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10F626D-D046-3642-8819-2DEE828D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27495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C4ED9F23-F931-8E48-A0CE-84AEEE0060CE}"/>
              </a:ext>
            </a:extLst>
          </p:cNvPr>
          <p:cNvSpPr txBox="1">
            <a:spLocks/>
          </p:cNvSpPr>
          <p:nvPr/>
        </p:nvSpPr>
        <p:spPr>
          <a:xfrm>
            <a:off x="3028950" y="632749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9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72E-C79D-4CD4-97BC-31A9D9E9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B9087-EA30-4D22-B780-6F586CA1CE02}"/>
              </a:ext>
            </a:extLst>
          </p:cNvPr>
          <p:cNvSpPr txBox="1"/>
          <p:nvPr/>
        </p:nvSpPr>
        <p:spPr>
          <a:xfrm>
            <a:off x="3276600" y="2209800"/>
            <a:ext cx="150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university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50053A-985D-4630-B0A6-E9D07ABF3571}"/>
              </a:ext>
            </a:extLst>
          </p:cNvPr>
          <p:cNvCxnSpPr>
            <a:stCxn id="4" idx="2"/>
            <a:endCxn id="16" idx="0"/>
          </p:cNvCxnSpPr>
          <p:nvPr/>
        </p:nvCxnSpPr>
        <p:spPr>
          <a:xfrm flipH="1">
            <a:off x="2087358" y="2579132"/>
            <a:ext cx="1939704" cy="42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A54E53-0E80-4C3D-B5B6-2C759760C223}"/>
              </a:ext>
            </a:extLst>
          </p:cNvPr>
          <p:cNvCxnSpPr>
            <a:stCxn id="4" idx="2"/>
            <a:endCxn id="13" idx="0"/>
          </p:cNvCxnSpPr>
          <p:nvPr/>
        </p:nvCxnSpPr>
        <p:spPr>
          <a:xfrm flipH="1">
            <a:off x="3694342" y="2579132"/>
            <a:ext cx="332720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29FEDD-1022-48AC-9D9C-DBD160E993D4}"/>
              </a:ext>
            </a:extLst>
          </p:cNvPr>
          <p:cNvSpPr txBox="1"/>
          <p:nvPr/>
        </p:nvSpPr>
        <p:spPr>
          <a:xfrm>
            <a:off x="2045223" y="31300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459342" y="297180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29FEDD-1022-48AC-9D9C-DBD160E993D4}"/>
              </a:ext>
            </a:extLst>
          </p:cNvPr>
          <p:cNvSpPr txBox="1"/>
          <p:nvPr/>
        </p:nvSpPr>
        <p:spPr>
          <a:xfrm>
            <a:off x="2045223" y="31300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AF7C60-88C1-4DB4-8EDA-F9441004D8FA}"/>
              </a:ext>
            </a:extLst>
          </p:cNvPr>
          <p:cNvSpPr txBox="1"/>
          <p:nvPr/>
        </p:nvSpPr>
        <p:spPr>
          <a:xfrm>
            <a:off x="3145057" y="3156466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F0D66-8239-445A-9A85-BA7F1CAE7E2E}"/>
              </a:ext>
            </a:extLst>
          </p:cNvPr>
          <p:cNvSpPr txBox="1"/>
          <p:nvPr/>
        </p:nvSpPr>
        <p:spPr>
          <a:xfrm>
            <a:off x="1513322" y="3001089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phrase is made up of child or constituent words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601305" y="1931276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 Phrase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0E5A549F-2CC0-4045-A5FC-337E5D91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27495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10/13/21</a:t>
            </a:fld>
            <a:endParaRPr lang="en-US" dirty="0"/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E5D560A5-A205-8D45-A5CE-253E6964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27495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21" name="Footer Placeholder 5">
            <a:extLst>
              <a:ext uri="{FF2B5EF4-FFF2-40B4-BE49-F238E27FC236}">
                <a16:creationId xmlns:a16="http://schemas.microsoft.com/office/drawing/2014/main" id="{EA935B26-44D9-0149-8D00-08FA5B03C465}"/>
              </a:ext>
            </a:extLst>
          </p:cNvPr>
          <p:cNvSpPr txBox="1">
            <a:spLocks/>
          </p:cNvSpPr>
          <p:nvPr/>
        </p:nvSpPr>
        <p:spPr>
          <a:xfrm>
            <a:off x="3028950" y="632749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3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72E-C79D-4CD4-97BC-31A9D9E9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B9087-EA30-4D22-B780-6F586CA1CE02}"/>
              </a:ext>
            </a:extLst>
          </p:cNvPr>
          <p:cNvSpPr txBox="1"/>
          <p:nvPr/>
        </p:nvSpPr>
        <p:spPr>
          <a:xfrm>
            <a:off x="3276600" y="2209800"/>
            <a:ext cx="305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university has great coffee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459342" y="297180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50053A-985D-4630-B0A6-E9D07ABF3571}"/>
              </a:ext>
            </a:extLst>
          </p:cNvPr>
          <p:cNvCxnSpPr>
            <a:stCxn id="4" idx="2"/>
          </p:cNvCxnSpPr>
          <p:nvPr/>
        </p:nvCxnSpPr>
        <p:spPr>
          <a:xfrm flipH="1">
            <a:off x="2438406" y="2579132"/>
            <a:ext cx="2363388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A54E53-0E80-4C3D-B5B6-2C759760C223}"/>
              </a:ext>
            </a:extLst>
          </p:cNvPr>
          <p:cNvCxnSpPr>
            <a:stCxn id="4" idx="2"/>
          </p:cNvCxnSpPr>
          <p:nvPr/>
        </p:nvCxnSpPr>
        <p:spPr>
          <a:xfrm>
            <a:off x="4801794" y="2579132"/>
            <a:ext cx="75006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29FEDD-1022-48AC-9D9C-DBD160E993D4}"/>
              </a:ext>
            </a:extLst>
          </p:cNvPr>
          <p:cNvSpPr txBox="1"/>
          <p:nvPr/>
        </p:nvSpPr>
        <p:spPr>
          <a:xfrm>
            <a:off x="2045223" y="31300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F7C60-88C1-4DB4-8EDA-F9441004D8FA}"/>
              </a:ext>
            </a:extLst>
          </p:cNvPr>
          <p:cNvSpPr txBox="1"/>
          <p:nvPr/>
        </p:nvSpPr>
        <p:spPr>
          <a:xfrm>
            <a:off x="3145057" y="3156466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FF0D66-8239-445A-9A85-BA7F1CAE7E2E}"/>
              </a:ext>
            </a:extLst>
          </p:cNvPr>
          <p:cNvSpPr txBox="1"/>
          <p:nvPr/>
        </p:nvSpPr>
        <p:spPr>
          <a:xfrm>
            <a:off x="1513322" y="3001089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C216D-5FCB-432E-9D6A-72F4304878C9}"/>
              </a:ext>
            </a:extLst>
          </p:cNvPr>
          <p:cNvSpPr txBox="1"/>
          <p:nvPr/>
        </p:nvSpPr>
        <p:spPr>
          <a:xfrm>
            <a:off x="4655757" y="3124200"/>
            <a:ext cx="168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great coffee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150ABA-E9A1-43B7-A877-C9A0CE8D0550}"/>
              </a:ext>
            </a:extLst>
          </p:cNvPr>
          <p:cNvSpPr txBox="1"/>
          <p:nvPr/>
        </p:nvSpPr>
        <p:spPr>
          <a:xfrm>
            <a:off x="4557912" y="2991348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Determiner constituent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76B7A1-1469-416D-99DA-7E09FF57998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694342" y="2579132"/>
            <a:ext cx="1107452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phrase is made up of child or constituent words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601305" y="1931276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 Phrase</a:t>
            </a:r>
          </a:p>
        </p:txBody>
      </p:sp>
      <p:sp>
        <p:nvSpPr>
          <p:cNvPr id="17" name="Date Placeholder 1">
            <a:extLst>
              <a:ext uri="{FF2B5EF4-FFF2-40B4-BE49-F238E27FC236}">
                <a16:creationId xmlns:a16="http://schemas.microsoft.com/office/drawing/2014/main" id="{798626D4-3106-1E4F-B632-5B091765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27495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10/13/21</a:t>
            </a:fld>
            <a:endParaRPr lang="en-US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C49D818F-E48C-794F-8F00-2C7DC360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27495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B426C4FA-4321-BA40-8A22-787C83D3F789}"/>
              </a:ext>
            </a:extLst>
          </p:cNvPr>
          <p:cNvSpPr txBox="1">
            <a:spLocks/>
          </p:cNvSpPr>
          <p:nvPr/>
        </p:nvSpPr>
        <p:spPr>
          <a:xfrm>
            <a:off x="3028950" y="632749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7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72E-C79D-4CD4-97BC-31A9D9E9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B9087-EA30-4D22-B780-6F586CA1CE02}"/>
              </a:ext>
            </a:extLst>
          </p:cNvPr>
          <p:cNvSpPr txBox="1"/>
          <p:nvPr/>
        </p:nvSpPr>
        <p:spPr>
          <a:xfrm>
            <a:off x="3276600" y="2209800"/>
            <a:ext cx="305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university has great coffee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459342" y="297180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50053A-985D-4630-B0A6-E9D07ABF3571}"/>
              </a:ext>
            </a:extLst>
          </p:cNvPr>
          <p:cNvCxnSpPr>
            <a:stCxn id="4" idx="2"/>
          </p:cNvCxnSpPr>
          <p:nvPr/>
        </p:nvCxnSpPr>
        <p:spPr>
          <a:xfrm flipH="1">
            <a:off x="2438406" y="2579132"/>
            <a:ext cx="2363388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A54E53-0E80-4C3D-B5B6-2C759760C223}"/>
              </a:ext>
            </a:extLst>
          </p:cNvPr>
          <p:cNvCxnSpPr>
            <a:stCxn id="4" idx="2"/>
          </p:cNvCxnSpPr>
          <p:nvPr/>
        </p:nvCxnSpPr>
        <p:spPr>
          <a:xfrm>
            <a:off x="4801794" y="2579132"/>
            <a:ext cx="75006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29FEDD-1022-48AC-9D9C-DBD160E993D4}"/>
              </a:ext>
            </a:extLst>
          </p:cNvPr>
          <p:cNvSpPr txBox="1"/>
          <p:nvPr/>
        </p:nvSpPr>
        <p:spPr>
          <a:xfrm>
            <a:off x="2045223" y="31300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F7C60-88C1-4DB4-8EDA-F9441004D8FA}"/>
              </a:ext>
            </a:extLst>
          </p:cNvPr>
          <p:cNvSpPr txBox="1"/>
          <p:nvPr/>
        </p:nvSpPr>
        <p:spPr>
          <a:xfrm>
            <a:off x="3145057" y="3156466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FF0D66-8239-445A-9A85-BA7F1CAE7E2E}"/>
              </a:ext>
            </a:extLst>
          </p:cNvPr>
          <p:cNvSpPr txBox="1"/>
          <p:nvPr/>
        </p:nvSpPr>
        <p:spPr>
          <a:xfrm>
            <a:off x="1513322" y="3001089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C216D-5FCB-432E-9D6A-72F4304878C9}"/>
              </a:ext>
            </a:extLst>
          </p:cNvPr>
          <p:cNvSpPr txBox="1"/>
          <p:nvPr/>
        </p:nvSpPr>
        <p:spPr>
          <a:xfrm>
            <a:off x="4655757" y="3124200"/>
            <a:ext cx="168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great coffee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150ABA-E9A1-43B7-A877-C9A0CE8D0550}"/>
              </a:ext>
            </a:extLst>
          </p:cNvPr>
          <p:cNvSpPr txBox="1"/>
          <p:nvPr/>
        </p:nvSpPr>
        <p:spPr>
          <a:xfrm>
            <a:off x="4557912" y="2991348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Determiner constituent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76B7A1-1469-416D-99DA-7E09FF57998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694342" y="2579132"/>
            <a:ext cx="1107452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43BBEA-0480-4A3E-9268-E3B90D1DADEB}"/>
              </a:ext>
            </a:extLst>
          </p:cNvPr>
          <p:cNvSpPr txBox="1"/>
          <p:nvPr/>
        </p:nvSpPr>
        <p:spPr>
          <a:xfrm>
            <a:off x="3923306" y="424660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A87132-B6CA-4226-877F-0BF350552696}"/>
              </a:ext>
            </a:extLst>
          </p:cNvPr>
          <p:cNvSpPr txBox="1"/>
          <p:nvPr/>
        </p:nvSpPr>
        <p:spPr>
          <a:xfrm>
            <a:off x="5029200" y="4246602"/>
            <a:ext cx="67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FB6EE0-953A-476A-9138-366D67607D49}"/>
              </a:ext>
            </a:extLst>
          </p:cNvPr>
          <p:cNvSpPr txBox="1"/>
          <p:nvPr/>
        </p:nvSpPr>
        <p:spPr>
          <a:xfrm>
            <a:off x="6096000" y="4246602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D63F79-B537-416C-BB6C-8C5CCF44E35C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5496372" y="3493532"/>
            <a:ext cx="1493302" cy="50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4D8DC6-E7E3-40ED-A4D4-7984795D213B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 flipH="1">
            <a:off x="5405588" y="3493532"/>
            <a:ext cx="90784" cy="53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8E83694-2714-4B7A-B0AC-8A4F9FCB5AD5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flipH="1">
            <a:off x="4001680" y="3493532"/>
            <a:ext cx="1494692" cy="54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73E18EC-F907-4A4E-81E2-813501680909}"/>
              </a:ext>
            </a:extLst>
          </p:cNvPr>
          <p:cNvSpPr txBox="1"/>
          <p:nvPr/>
        </p:nvSpPr>
        <p:spPr>
          <a:xfrm>
            <a:off x="3434056" y="4038666"/>
            <a:ext cx="11352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36BFDA-4F63-4EB1-802F-2444D699623C}"/>
              </a:ext>
            </a:extLst>
          </p:cNvPr>
          <p:cNvSpPr txBox="1"/>
          <p:nvPr/>
        </p:nvSpPr>
        <p:spPr>
          <a:xfrm>
            <a:off x="4765028" y="4026852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adjective constituent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2ECF0B-19E4-4709-A964-BA2D802A32D0}"/>
              </a:ext>
            </a:extLst>
          </p:cNvPr>
          <p:cNvSpPr txBox="1"/>
          <p:nvPr/>
        </p:nvSpPr>
        <p:spPr>
          <a:xfrm>
            <a:off x="6221675" y="3999508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Another noun constituent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97DCC4-7B25-4CF9-A572-8FAB029D4CCD}"/>
              </a:ext>
            </a:extLst>
          </p:cNvPr>
          <p:cNvSpPr txBox="1"/>
          <p:nvPr/>
        </p:nvSpPr>
        <p:spPr>
          <a:xfrm>
            <a:off x="596618" y="5943600"/>
            <a:ext cx="765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constituents are optional </a:t>
            </a:r>
            <a:r>
              <a:rPr lang="en-US" dirty="0" err="1"/>
              <a:t>ie</a:t>
            </a:r>
            <a:r>
              <a:rPr lang="en-US" dirty="0"/>
              <a:t> noun constituent starts the process over again…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phrase is made up of child or constituent words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601305" y="1931276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 Phrase</a:t>
            </a:r>
          </a:p>
        </p:txBody>
      </p:sp>
      <p:sp>
        <p:nvSpPr>
          <p:cNvPr id="26" name="Date Placeholder 1">
            <a:extLst>
              <a:ext uri="{FF2B5EF4-FFF2-40B4-BE49-F238E27FC236}">
                <a16:creationId xmlns:a16="http://schemas.microsoft.com/office/drawing/2014/main" id="{465FCF50-87E3-8549-A7FE-2605BD0E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27495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10/13/21</a:t>
            </a:fld>
            <a:endParaRPr lang="en-US" dirty="0"/>
          </a:p>
        </p:txBody>
      </p:sp>
      <p:sp>
        <p:nvSpPr>
          <p:cNvPr id="27" name="Slide Number Placeholder 3">
            <a:extLst>
              <a:ext uri="{FF2B5EF4-FFF2-40B4-BE49-F238E27FC236}">
                <a16:creationId xmlns:a16="http://schemas.microsoft.com/office/drawing/2014/main" id="{8EC93FAE-6B23-2C4F-A26A-2F43AF01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27495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28" name="Footer Placeholder 5">
            <a:extLst>
              <a:ext uri="{FF2B5EF4-FFF2-40B4-BE49-F238E27FC236}">
                <a16:creationId xmlns:a16="http://schemas.microsoft.com/office/drawing/2014/main" id="{51D09EC2-2057-F648-AAD0-DA9284F7EC19}"/>
              </a:ext>
            </a:extLst>
          </p:cNvPr>
          <p:cNvSpPr txBox="1">
            <a:spLocks/>
          </p:cNvSpPr>
          <p:nvPr/>
        </p:nvSpPr>
        <p:spPr>
          <a:xfrm>
            <a:off x="3028950" y="632749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2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72E-C79D-4CD4-97BC-31A9D9E9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B9087-EA30-4D22-B780-6F586CA1CE02}"/>
              </a:ext>
            </a:extLst>
          </p:cNvPr>
          <p:cNvSpPr txBox="1"/>
          <p:nvPr/>
        </p:nvSpPr>
        <p:spPr>
          <a:xfrm>
            <a:off x="2277269" y="2209800"/>
            <a:ext cx="458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university has great hot coffee with cream.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459342" y="297180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50053A-985D-4630-B0A6-E9D07ABF3571}"/>
              </a:ext>
            </a:extLst>
          </p:cNvPr>
          <p:cNvCxnSpPr>
            <a:stCxn id="4" idx="2"/>
          </p:cNvCxnSpPr>
          <p:nvPr/>
        </p:nvCxnSpPr>
        <p:spPr>
          <a:xfrm flipH="1">
            <a:off x="2438409" y="2579132"/>
            <a:ext cx="2133591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A54E53-0E80-4C3D-B5B6-2C759760C223}"/>
              </a:ext>
            </a:extLst>
          </p:cNvPr>
          <p:cNvCxnSpPr>
            <a:stCxn id="4" idx="2"/>
          </p:cNvCxnSpPr>
          <p:nvPr/>
        </p:nvCxnSpPr>
        <p:spPr>
          <a:xfrm>
            <a:off x="4572000" y="2579132"/>
            <a:ext cx="304803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29FEDD-1022-48AC-9D9C-DBD160E993D4}"/>
              </a:ext>
            </a:extLst>
          </p:cNvPr>
          <p:cNvSpPr txBox="1"/>
          <p:nvPr/>
        </p:nvSpPr>
        <p:spPr>
          <a:xfrm>
            <a:off x="2045223" y="31300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F7C60-88C1-4DB4-8EDA-F9441004D8FA}"/>
              </a:ext>
            </a:extLst>
          </p:cNvPr>
          <p:cNvSpPr txBox="1"/>
          <p:nvPr/>
        </p:nvSpPr>
        <p:spPr>
          <a:xfrm>
            <a:off x="3145057" y="3156466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FF0D66-8239-445A-9A85-BA7F1CAE7E2E}"/>
              </a:ext>
            </a:extLst>
          </p:cNvPr>
          <p:cNvSpPr txBox="1"/>
          <p:nvPr/>
        </p:nvSpPr>
        <p:spPr>
          <a:xfrm>
            <a:off x="1513322" y="3001089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C216D-5FCB-432E-9D6A-72F4304878C9}"/>
              </a:ext>
            </a:extLst>
          </p:cNvPr>
          <p:cNvSpPr txBox="1"/>
          <p:nvPr/>
        </p:nvSpPr>
        <p:spPr>
          <a:xfrm>
            <a:off x="4655757" y="3124200"/>
            <a:ext cx="168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great coffee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150ABA-E9A1-43B7-A877-C9A0CE8D0550}"/>
              </a:ext>
            </a:extLst>
          </p:cNvPr>
          <p:cNvSpPr txBox="1"/>
          <p:nvPr/>
        </p:nvSpPr>
        <p:spPr>
          <a:xfrm>
            <a:off x="4557912" y="2991348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Determiner constituent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76B7A1-1469-416D-99DA-7E09FF57998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694342" y="2579132"/>
            <a:ext cx="877658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43BBEA-0480-4A3E-9268-E3B90D1DADEB}"/>
              </a:ext>
            </a:extLst>
          </p:cNvPr>
          <p:cNvSpPr txBox="1"/>
          <p:nvPr/>
        </p:nvSpPr>
        <p:spPr>
          <a:xfrm>
            <a:off x="3923306" y="424660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A87132-B6CA-4226-877F-0BF350552696}"/>
              </a:ext>
            </a:extLst>
          </p:cNvPr>
          <p:cNvSpPr txBox="1"/>
          <p:nvPr/>
        </p:nvSpPr>
        <p:spPr>
          <a:xfrm>
            <a:off x="5029200" y="4246602"/>
            <a:ext cx="67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FB6EE0-953A-476A-9138-366D67607D49}"/>
              </a:ext>
            </a:extLst>
          </p:cNvPr>
          <p:cNvSpPr txBox="1"/>
          <p:nvPr/>
        </p:nvSpPr>
        <p:spPr>
          <a:xfrm>
            <a:off x="7239000" y="4284887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D63F79-B537-416C-BB6C-8C5CCF44E35C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5496372" y="3493532"/>
            <a:ext cx="2636302" cy="54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4D8DC6-E7E3-40ED-A4D4-7984795D213B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 flipH="1">
            <a:off x="5405588" y="3493532"/>
            <a:ext cx="90784" cy="53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8E83694-2714-4B7A-B0AC-8A4F9FCB5AD5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flipH="1">
            <a:off x="4001680" y="3493532"/>
            <a:ext cx="1494692" cy="54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73E18EC-F907-4A4E-81E2-813501680909}"/>
              </a:ext>
            </a:extLst>
          </p:cNvPr>
          <p:cNvSpPr txBox="1"/>
          <p:nvPr/>
        </p:nvSpPr>
        <p:spPr>
          <a:xfrm>
            <a:off x="3434056" y="4038666"/>
            <a:ext cx="11352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36BFDA-4F63-4EB1-802F-2444D699623C}"/>
              </a:ext>
            </a:extLst>
          </p:cNvPr>
          <p:cNvSpPr txBox="1"/>
          <p:nvPr/>
        </p:nvSpPr>
        <p:spPr>
          <a:xfrm>
            <a:off x="4765028" y="4026852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adjective constituent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2ECF0B-19E4-4709-A964-BA2D802A32D0}"/>
              </a:ext>
            </a:extLst>
          </p:cNvPr>
          <p:cNvSpPr txBox="1"/>
          <p:nvPr/>
        </p:nvSpPr>
        <p:spPr>
          <a:xfrm>
            <a:off x="7364675" y="4037793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Another noun constituent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97DCC4-7B25-4CF9-A572-8FAB029D4CCD}"/>
              </a:ext>
            </a:extLst>
          </p:cNvPr>
          <p:cNvSpPr txBox="1"/>
          <p:nvPr/>
        </p:nvSpPr>
        <p:spPr>
          <a:xfrm>
            <a:off x="596618" y="5943600"/>
            <a:ext cx="765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constituents are optional </a:t>
            </a:r>
            <a:r>
              <a:rPr lang="en-US" dirty="0" err="1"/>
              <a:t>ie</a:t>
            </a:r>
            <a:r>
              <a:rPr lang="en-US" dirty="0"/>
              <a:t> noun constituent starts the process over again…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49FB03-2246-44E7-AE43-748F710ED3CA}"/>
              </a:ext>
            </a:extLst>
          </p:cNvPr>
          <p:cNvSpPr txBox="1"/>
          <p:nvPr/>
        </p:nvSpPr>
        <p:spPr>
          <a:xfrm>
            <a:off x="5377673" y="5562454"/>
            <a:ext cx="1266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adj noun constituent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CFB595-A406-498D-A14E-D8AFCD89566A}"/>
              </a:ext>
            </a:extLst>
          </p:cNvPr>
          <p:cNvSpPr txBox="1"/>
          <p:nvPr/>
        </p:nvSpPr>
        <p:spPr>
          <a:xfrm>
            <a:off x="5656745" y="524169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52926A-DB97-42BE-8B67-1A57ECA03CD0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 flipH="1">
            <a:off x="5909379" y="4654219"/>
            <a:ext cx="1712739" cy="58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237DE49-CF44-49A9-B14E-82F8B779E5BF}"/>
              </a:ext>
            </a:extLst>
          </p:cNvPr>
          <p:cNvSpPr txBox="1"/>
          <p:nvPr/>
        </p:nvSpPr>
        <p:spPr>
          <a:xfrm>
            <a:off x="7487832" y="5573395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Another noun constituent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BE4C30-FE5A-4400-A54B-FA0B3153E1DB}"/>
              </a:ext>
            </a:extLst>
          </p:cNvPr>
          <p:cNvSpPr txBox="1"/>
          <p:nvPr/>
        </p:nvSpPr>
        <p:spPr>
          <a:xfrm>
            <a:off x="7766904" y="5252634"/>
            <a:ext cx="1239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cream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355941-69BF-4840-BA60-A74A3D9A470A}"/>
              </a:ext>
            </a:extLst>
          </p:cNvPr>
          <p:cNvCxnSpPr>
            <a:cxnSpLocks/>
            <a:stCxn id="17" idx="2"/>
            <a:endCxn id="35" idx="0"/>
          </p:cNvCxnSpPr>
          <p:nvPr/>
        </p:nvCxnSpPr>
        <p:spPr>
          <a:xfrm>
            <a:off x="7622118" y="4654219"/>
            <a:ext cx="764604" cy="598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phrase is made up of child or constituent words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2576545" y="1931276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 Phrase</a:t>
            </a:r>
          </a:p>
        </p:txBody>
      </p:sp>
      <p:sp>
        <p:nvSpPr>
          <p:cNvPr id="37" name="Date Placeholder 1">
            <a:extLst>
              <a:ext uri="{FF2B5EF4-FFF2-40B4-BE49-F238E27FC236}">
                <a16:creationId xmlns:a16="http://schemas.microsoft.com/office/drawing/2014/main" id="{D7BC7433-864A-8942-8203-CD13CD06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27495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10/13/21</a:t>
            </a:fld>
            <a:endParaRPr lang="en-US" dirty="0"/>
          </a:p>
        </p:txBody>
      </p:sp>
      <p:sp>
        <p:nvSpPr>
          <p:cNvPr id="38" name="Slide Number Placeholder 3">
            <a:extLst>
              <a:ext uri="{FF2B5EF4-FFF2-40B4-BE49-F238E27FC236}">
                <a16:creationId xmlns:a16="http://schemas.microsoft.com/office/drawing/2014/main" id="{A0496B4B-929C-1D48-AE5C-BED91F52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27495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39" name="Footer Placeholder 5">
            <a:extLst>
              <a:ext uri="{FF2B5EF4-FFF2-40B4-BE49-F238E27FC236}">
                <a16:creationId xmlns:a16="http://schemas.microsoft.com/office/drawing/2014/main" id="{29C0FE27-2DA6-2644-898E-C99DC038D223}"/>
              </a:ext>
            </a:extLst>
          </p:cNvPr>
          <p:cNvSpPr txBox="1">
            <a:spLocks/>
          </p:cNvSpPr>
          <p:nvPr/>
        </p:nvSpPr>
        <p:spPr>
          <a:xfrm>
            <a:off x="3028950" y="632749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18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66BA9-E4BA-4E03-B3A1-2F8F1953074A}"/>
              </a:ext>
            </a:extLst>
          </p:cNvPr>
          <p:cNvSpPr txBox="1"/>
          <p:nvPr/>
        </p:nvSpPr>
        <p:spPr>
          <a:xfrm>
            <a:off x="914400" y="4114800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Grab</a:t>
            </a:r>
            <a:r>
              <a:rPr lang="en-US" dirty="0"/>
              <a:t> what?  </a:t>
            </a:r>
            <a:r>
              <a:rPr lang="en-US" b="1" dirty="0"/>
              <a:t>Coffee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BE542ED4-D40A-784B-A12C-C4D3FBFC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27495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10/13/21</a:t>
            </a:fld>
            <a:endParaRPr lang="en-US" dirty="0"/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6FC6BC7C-96EB-7F4D-B166-088AC857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27495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45F73CCA-9C1A-0C4D-9E88-015ECBF01A1D}"/>
              </a:ext>
            </a:extLst>
          </p:cNvPr>
          <p:cNvSpPr txBox="1">
            <a:spLocks/>
          </p:cNvSpPr>
          <p:nvPr/>
        </p:nvSpPr>
        <p:spPr>
          <a:xfrm>
            <a:off x="3028950" y="632749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7956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5589</TotalTime>
  <Words>751</Words>
  <Application>Microsoft Macintosh PowerPoint</Application>
  <PresentationFormat>On-screen Show (4:3)</PresentationFormat>
  <Paragraphs>241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1_Office Theme</vt:lpstr>
      <vt:lpstr>Text Mining &amp; NLP Syntactic Parsing Universal Dependencies</vt:lpstr>
      <vt:lpstr>Remember this?!</vt:lpstr>
      <vt:lpstr>Within Syntactic Parsing, 2 example methods.</vt:lpstr>
      <vt:lpstr>Context Free Grammars</vt:lpstr>
      <vt:lpstr>Context Free Grammars</vt:lpstr>
      <vt:lpstr>Context Free Grammars</vt:lpstr>
      <vt:lpstr>Context Free Grammars</vt:lpstr>
      <vt:lpstr>Context Free Grammars</vt:lpstr>
      <vt:lpstr>Dependency View</vt:lpstr>
      <vt:lpstr>Dependency View</vt:lpstr>
      <vt:lpstr>Dependency View</vt:lpstr>
      <vt:lpstr>Dependency View</vt:lpstr>
      <vt:lpstr>Dependency View</vt:lpstr>
      <vt:lpstr>Dependency View</vt:lpstr>
      <vt:lpstr>Universal Dependencies</vt:lpstr>
      <vt:lpstr>Institute of formal &amp; applies linguistics: UDPipe</vt:lpstr>
      <vt:lpstr>Open A_UD_syntacticParsing.R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303</cp:revision>
  <dcterms:created xsi:type="dcterms:W3CDTF">2018-05-23T17:24:59Z</dcterms:created>
  <dcterms:modified xsi:type="dcterms:W3CDTF">2021-10-14T02:14:12Z</dcterms:modified>
</cp:coreProperties>
</file>