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593" r:id="rId2"/>
    <p:sldId id="671" r:id="rId3"/>
    <p:sldId id="672" r:id="rId4"/>
    <p:sldId id="673" r:id="rId5"/>
    <p:sldId id="674" r:id="rId6"/>
    <p:sldId id="675" r:id="rId7"/>
    <p:sldId id="676" r:id="rId8"/>
    <p:sldId id="677" r:id="rId9"/>
    <p:sldId id="678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ed Kwartler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4" autoAdjust="0"/>
    <p:restoredTop sz="91565" autoAdjust="0"/>
  </p:normalViewPr>
  <p:slideViewPr>
    <p:cSldViewPr snapToGrid="0">
      <p:cViewPr varScale="1">
        <p:scale>
          <a:sx n="117" d="100"/>
          <a:sy n="117" d="100"/>
        </p:scale>
        <p:origin x="2064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0A60C-850A-4EA4-9C14-A8FE98B94505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9AA13-E3FC-4BB6-B68D-5F0F5803D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05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10/13/21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416388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46173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/>
              <a:t>10/13/21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654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2"/>
            <a:ext cx="1971675" cy="4487594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47488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/>
              <a:t>10/13/21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6828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10/13/21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6896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/>
              <a:t>10/13/21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20914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/>
              <a:t>10/13/21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032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6431"/>
            <a:ext cx="3887391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/>
              <a:t>10/13/21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750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10/13/21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521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/>
              <a:t>10/13/21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133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461420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460142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/>
              <a:t>10/13/21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6237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451572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6"/>
            <a:ext cx="2949178" cy="4477782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/>
              <a:t>10/13/21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424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/>
              <a:t>10/13/21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20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rpubs.com/lmullen/nlp-chapter" TargetMode="Externa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Text Mining &amp; NLP</a:t>
            </a:r>
            <a:br>
              <a:rPr lang="en-US" dirty="0"/>
            </a:br>
            <a:r>
              <a:rPr lang="en-US" sz="2400" i="1" dirty="0"/>
              <a:t>Syntactic Parsing - </a:t>
            </a:r>
            <a:r>
              <a:rPr lang="en-US" sz="2400" i="1" dirty="0" err="1"/>
              <a:t>openNLP</a:t>
            </a:r>
            <a:endParaRPr lang="en-US" sz="2400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Ted Kwartler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10/13/21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1912304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10/13/21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Instead of manually annotated tree files…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418897" y="2971800"/>
            <a:ext cx="630620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Can you use machine learning to learn language heuristics?</a:t>
            </a:r>
          </a:p>
        </p:txBody>
      </p:sp>
    </p:spTree>
    <p:extLst>
      <p:ext uri="{BB962C8B-B14F-4D97-AF65-F5344CB8AC3E}">
        <p14:creationId xmlns:p14="http://schemas.microsoft.com/office/powerpoint/2010/main" val="1001120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10/13/21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Apache NLP is a java ML open source project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12103"/>
          <a:stretch/>
        </p:blipFill>
        <p:spPr>
          <a:xfrm>
            <a:off x="0" y="1513494"/>
            <a:ext cx="9144000" cy="367486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84149" y="5422869"/>
            <a:ext cx="8375702" cy="584775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R’s </a:t>
            </a:r>
            <a:r>
              <a:rPr lang="en-US" sz="1600" dirty="0" err="1">
                <a:solidFill>
                  <a:schemeClr val="bg1"/>
                </a:solidFill>
              </a:rPr>
              <a:t>OpenNLP</a:t>
            </a:r>
            <a:r>
              <a:rPr lang="en-US" sz="1600" dirty="0">
                <a:solidFill>
                  <a:schemeClr val="bg1"/>
                </a:solidFill>
              </a:rPr>
              <a:t> package wraps the Apache </a:t>
            </a:r>
            <a:r>
              <a:rPr lang="en-US" sz="1600" dirty="0" err="1">
                <a:solidFill>
                  <a:schemeClr val="bg1"/>
                </a:solidFill>
              </a:rPr>
              <a:t>OpenNLP</a:t>
            </a:r>
            <a:r>
              <a:rPr lang="en-US" sz="1600" dirty="0">
                <a:solidFill>
                  <a:schemeClr val="bg1"/>
                </a:solidFill>
              </a:rPr>
              <a:t> project.  However, documentation &amp; examples can be hard to come by.</a:t>
            </a:r>
          </a:p>
        </p:txBody>
      </p:sp>
    </p:spTree>
    <p:extLst>
      <p:ext uri="{BB962C8B-B14F-4D97-AF65-F5344CB8AC3E}">
        <p14:creationId xmlns:p14="http://schemas.microsoft.com/office/powerpoint/2010/main" val="1929142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10/13/21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Annotation Models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80719" y="1087820"/>
            <a:ext cx="67825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Mix of Machine Learning &amp;</a:t>
            </a:r>
          </a:p>
          <a:p>
            <a:pPr algn="ctr"/>
            <a:r>
              <a:rPr lang="en-US" dirty="0"/>
              <a:t> Heuristics (2 words starting with capital letters may be a proper noun)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1302" y="2701432"/>
            <a:ext cx="45251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5888" indent="-115888">
              <a:buFont typeface="Arial"/>
              <a:buChar char="•"/>
            </a:pPr>
            <a:r>
              <a:rPr lang="en-US" dirty="0">
                <a:latin typeface="Avenir Light"/>
                <a:cs typeface="Avenir Light"/>
              </a:rPr>
              <a:t>Grammatical or POS (Part of Speech) Tagging</a:t>
            </a:r>
          </a:p>
          <a:p>
            <a:pPr marL="115888" indent="-115888">
              <a:buFont typeface="Arial"/>
              <a:buChar char="•"/>
            </a:pPr>
            <a:r>
              <a:rPr lang="en-US" dirty="0">
                <a:latin typeface="Avenir Light"/>
                <a:cs typeface="Avenir Light"/>
              </a:rPr>
              <a:t>Sentence Tagging</a:t>
            </a:r>
          </a:p>
          <a:p>
            <a:pPr marL="115888" indent="-115888">
              <a:buFont typeface="Arial"/>
              <a:buChar char="•"/>
            </a:pPr>
            <a:r>
              <a:rPr lang="en-US" dirty="0">
                <a:latin typeface="Avenir Light"/>
                <a:cs typeface="Avenir Light"/>
              </a:rPr>
              <a:t>Word Tagging</a:t>
            </a:r>
          </a:p>
          <a:p>
            <a:pPr marL="115888" indent="-115888">
              <a:buFont typeface="Arial"/>
              <a:buChar char="•"/>
            </a:pPr>
            <a:r>
              <a:rPr lang="en-US" dirty="0">
                <a:latin typeface="Avenir Light"/>
                <a:cs typeface="Avenir Light"/>
              </a:rPr>
              <a:t>Named Entity Recognition</a:t>
            </a:r>
          </a:p>
          <a:p>
            <a:pPr marL="573088" lvl="1" indent="-115888">
              <a:buFont typeface="Arial"/>
              <a:buChar char="•"/>
            </a:pPr>
            <a:r>
              <a:rPr lang="en-US" dirty="0">
                <a:latin typeface="Avenir Light"/>
                <a:cs typeface="Avenir Light"/>
              </a:rPr>
              <a:t>Persons</a:t>
            </a:r>
          </a:p>
          <a:p>
            <a:pPr marL="573088" lvl="1" indent="-115888">
              <a:buFont typeface="Arial"/>
              <a:buChar char="•"/>
            </a:pPr>
            <a:r>
              <a:rPr lang="en-US" dirty="0">
                <a:latin typeface="Avenir Light"/>
                <a:cs typeface="Avenir Light"/>
              </a:rPr>
              <a:t>Locations</a:t>
            </a:r>
          </a:p>
          <a:p>
            <a:pPr marL="573088" lvl="1" indent="-115888">
              <a:buFont typeface="Arial"/>
              <a:buChar char="•"/>
            </a:pPr>
            <a:r>
              <a:rPr lang="en-US" dirty="0">
                <a:latin typeface="Avenir Light"/>
                <a:cs typeface="Avenir Light"/>
              </a:rPr>
              <a:t>Organizations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t="1784"/>
          <a:stretch/>
        </p:blipFill>
        <p:spPr>
          <a:xfrm>
            <a:off x="5241711" y="2459420"/>
            <a:ext cx="3902289" cy="3168869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2380593" y="3704897"/>
            <a:ext cx="3421117" cy="2522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695903" y="3263462"/>
            <a:ext cx="3310759" cy="1891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159876" y="4256690"/>
            <a:ext cx="3326524" cy="8355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88731" y="2349062"/>
            <a:ext cx="1358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Annotations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5680" y="5738180"/>
            <a:ext cx="8375702" cy="338554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Each Annotation is a model so this is slower than a treebank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611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10/13/21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15680" y="5738180"/>
            <a:ext cx="8375702" cy="338554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Without the “sentence” annotation “George Washington” could be incorrectly identified.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78562" y="3167390"/>
            <a:ext cx="79130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His name is </a:t>
            </a:r>
            <a:r>
              <a:rPr lang="en-US" sz="2800" dirty="0">
                <a:solidFill>
                  <a:srgbClr val="FF0000"/>
                </a:solidFill>
              </a:rPr>
              <a:t>George</a:t>
            </a:r>
            <a:r>
              <a:rPr lang="en-US" sz="2800" dirty="0"/>
              <a:t>.  </a:t>
            </a:r>
            <a:r>
              <a:rPr lang="en-US" sz="2800" dirty="0">
                <a:solidFill>
                  <a:srgbClr val="FF0000"/>
                </a:solidFill>
              </a:rPr>
              <a:t>Washington</a:t>
            </a:r>
            <a:r>
              <a:rPr lang="en-US" sz="2800" dirty="0"/>
              <a:t> is where he is from.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4659" y="1192456"/>
            <a:ext cx="8375702" cy="338554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Since each is a model, the output of 1 is used in the next.</a:t>
            </a:r>
          </a:p>
        </p:txBody>
      </p:sp>
    </p:spTree>
    <p:extLst>
      <p:ext uri="{BB962C8B-B14F-4D97-AF65-F5344CB8AC3E}">
        <p14:creationId xmlns:p14="http://schemas.microsoft.com/office/powerpoint/2010/main" val="1380231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10/13/21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library(</a:t>
            </a:r>
            <a:r>
              <a:rPr lang="en-US" dirty="0" err="1"/>
              <a:t>openNLP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4138" y="1497724"/>
            <a:ext cx="637225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Examples are hard to come by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Documentation is not good either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Avenir Light"/>
                <a:cs typeface="Avenir Light"/>
                <a:hlinkClick r:id="rId2"/>
              </a:rPr>
              <a:t>https://rpubs.com/lmullen/nlp-chapter</a:t>
            </a:r>
            <a:endParaRPr lang="en-US" sz="2800" dirty="0">
              <a:latin typeface="Avenir Light"/>
              <a:cs typeface="Avenir Light"/>
            </a:endParaRPr>
          </a:p>
        </p:txBody>
      </p:sp>
      <p:pic>
        <p:nvPicPr>
          <p:cNvPr id="2050" name="Picture 2" descr="Image result for documentation mem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695"/>
          <a:stretch/>
        </p:blipFill>
        <p:spPr bwMode="auto">
          <a:xfrm>
            <a:off x="2190750" y="3325265"/>
            <a:ext cx="4762500" cy="2618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474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10/13/21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Nuances of </a:t>
            </a:r>
            <a:r>
              <a:rPr lang="en-US" dirty="0" err="1"/>
              <a:t>openNLP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27" y="1664904"/>
            <a:ext cx="6391275" cy="13525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94139" y="1261241"/>
            <a:ext cx="2117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rgbClr val="FFC000"/>
                </a:solidFill>
              </a:rPr>
              <a:t>Load the ML models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73118" y="3242441"/>
            <a:ext cx="3644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rgbClr val="FFC000"/>
                </a:solidFill>
              </a:rPr>
              <a:t>A new class “String” (mind the caps)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763" y="3636251"/>
            <a:ext cx="1733550" cy="2476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085" y="4743122"/>
            <a:ext cx="6191250" cy="112395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52098" y="4372303"/>
            <a:ext cx="5118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rgbClr val="FFC000"/>
                </a:solidFill>
              </a:rPr>
              <a:t>Annotate the text with the models (mind the order)</a:t>
            </a:r>
          </a:p>
        </p:txBody>
      </p:sp>
    </p:spTree>
    <p:extLst>
      <p:ext uri="{BB962C8B-B14F-4D97-AF65-F5344CB8AC3E}">
        <p14:creationId xmlns:p14="http://schemas.microsoft.com/office/powerpoint/2010/main" val="3316138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10/13/21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TRAP!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pic>
        <p:nvPicPr>
          <p:cNvPr id="3074" name="Picture 2" descr="Image result for trap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045" y="2002221"/>
            <a:ext cx="3178211" cy="3042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252249" y="1232337"/>
            <a:ext cx="8560676" cy="61222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Annotate is used in ggplot2 SO you must  declare a namespace  NLP::annotate(…) or ensure ggplot2 is not loaded in your environment!</a:t>
            </a:r>
          </a:p>
        </p:txBody>
      </p:sp>
      <p:sp>
        <p:nvSpPr>
          <p:cNvPr id="9" name="Rectangle 8"/>
          <p:cNvSpPr/>
          <p:nvPr/>
        </p:nvSpPr>
        <p:spPr>
          <a:xfrm>
            <a:off x="3972911" y="2371637"/>
            <a:ext cx="501343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p &lt;-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ggplot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mtcars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aes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(x =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wt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, y = mpg)) +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geom_point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p + </a:t>
            </a:r>
            <a:r>
              <a:rPr lang="en-US" sz="14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annotate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("text", x = 4, y = 25, label = "Some text")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66160" y="4004442"/>
            <a:ext cx="5054589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annotations &lt;- </a:t>
            </a:r>
            <a:r>
              <a:rPr lang="en-US" sz="14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annotate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allEmails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[[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]], 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list(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sentTokenAnnotator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wordTokenAnnotator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posTagAnnotator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persons, 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locations, 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organizations))</a:t>
            </a:r>
          </a:p>
        </p:txBody>
      </p:sp>
    </p:spTree>
    <p:extLst>
      <p:ext uri="{BB962C8B-B14F-4D97-AF65-F5344CB8AC3E}">
        <p14:creationId xmlns:p14="http://schemas.microsoft.com/office/powerpoint/2010/main" val="3465424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10/13/21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perform Named Entity Recognition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14399" y="2096814"/>
            <a:ext cx="2503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B_NER_syntaticParsing.R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81439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5584</TotalTime>
  <Words>344</Words>
  <Application>Microsoft Macintosh PowerPoint</Application>
  <PresentationFormat>On-screen Show (4:3)</PresentationFormat>
  <Paragraphs>69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Avenir Light</vt:lpstr>
      <vt:lpstr>Calibri</vt:lpstr>
      <vt:lpstr>Calibri Light</vt:lpstr>
      <vt:lpstr>Consolas</vt:lpstr>
      <vt:lpstr>1_Office Theme</vt:lpstr>
      <vt:lpstr>Text Mining &amp; NLP Syntactic Parsing - openNLP</vt:lpstr>
      <vt:lpstr>Instead of manually annotated tree files…</vt:lpstr>
      <vt:lpstr>Apache NLP is a java ML open source project</vt:lpstr>
      <vt:lpstr>Annotation Models</vt:lpstr>
      <vt:lpstr>PowerPoint Presentation</vt:lpstr>
      <vt:lpstr>library(openNLP)</vt:lpstr>
      <vt:lpstr>Nuances of openNLP</vt:lpstr>
      <vt:lpstr>Another TRAP!</vt:lpstr>
      <vt:lpstr>Let’s perform Named Entity Recognition</vt:lpstr>
    </vt:vector>
  </TitlesOfParts>
  <Company>Liberty Mutual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Kwartler, Edward</dc:creator>
  <cp:lastModifiedBy>Kwartler, Edward</cp:lastModifiedBy>
  <cp:revision>301</cp:revision>
  <dcterms:created xsi:type="dcterms:W3CDTF">2018-05-23T17:24:59Z</dcterms:created>
  <dcterms:modified xsi:type="dcterms:W3CDTF">2021-10-14T02:11:56Z</dcterms:modified>
</cp:coreProperties>
</file>