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820" r:id="rId2"/>
    <p:sldId id="821" r:id="rId3"/>
    <p:sldId id="822" r:id="rId4"/>
    <p:sldId id="827" r:id="rId5"/>
    <p:sldId id="823" r:id="rId6"/>
    <p:sldId id="826" r:id="rId7"/>
    <p:sldId id="824" r:id="rId8"/>
    <p:sldId id="828" r:id="rId9"/>
    <p:sldId id="82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0" autoAdjust="0"/>
    <p:restoredTop sz="95728" autoAdjust="0"/>
  </p:normalViewPr>
  <p:slideViewPr>
    <p:cSldViewPr snapToGrid="0">
      <p:cViewPr varScale="1">
        <p:scale>
          <a:sx n="91" d="100"/>
          <a:sy n="91" d="100"/>
        </p:scale>
        <p:origin x="5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10/18/21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10/18/21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10/18/21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10/18/21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10/18/21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10/18/21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greatlearning.com/blog/word-embedding/#sh4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Text2vec – Text to Vector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553EA-9B4C-AE4A-9CD1-3C6652A671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E0A3B-C0A6-2543-B7F0-4354E67E088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EE546-8A87-8A49-8EE2-9F73E0DA6307}"/>
              </a:ext>
            </a:extLst>
          </p:cNvPr>
          <p:cNvSpPr txBox="1"/>
          <p:nvPr/>
        </p:nvSpPr>
        <p:spPr>
          <a:xfrm>
            <a:off x="721734" y="1625840"/>
            <a:ext cx="788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Previously we measured mean Euclidean distance, and Manhattan Median Distance for clustering.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50AB2-809B-6142-A10D-A3ED8F167626}"/>
              </a:ext>
            </a:extLst>
          </p:cNvPr>
          <p:cNvSpPr txBox="1"/>
          <p:nvPr/>
        </p:nvSpPr>
        <p:spPr>
          <a:xfrm>
            <a:off x="951148" y="3513545"/>
            <a:ext cx="742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Limited because distance measures are only between terms or </a:t>
            </a:r>
            <a:r>
              <a:rPr lang="en-US" dirty="0" err="1"/>
              <a:t>ngram</a:t>
            </a:r>
            <a:r>
              <a:rPr lang="en-US" dirty="0"/>
              <a:t> tokens.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2DD6C531-D50F-8A45-9DE4-1D2F47BB30B5}"/>
              </a:ext>
            </a:extLst>
          </p:cNvPr>
          <p:cNvSpPr/>
          <p:nvPr/>
        </p:nvSpPr>
        <p:spPr>
          <a:xfrm rot="10800000">
            <a:off x="3028393" y="2615313"/>
            <a:ext cx="3273376" cy="5550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3A5551B1-EBD7-CA4A-B824-3D9F3F941F26}"/>
              </a:ext>
            </a:extLst>
          </p:cNvPr>
          <p:cNvSpPr/>
          <p:nvPr/>
        </p:nvSpPr>
        <p:spPr>
          <a:xfrm rot="10800000">
            <a:off x="3028394" y="4226019"/>
            <a:ext cx="3273376" cy="5550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B05158-EC75-AE4F-A8D8-455239F81C59}"/>
              </a:ext>
            </a:extLst>
          </p:cNvPr>
          <p:cNvSpPr txBox="1"/>
          <p:nvPr/>
        </p:nvSpPr>
        <p:spPr>
          <a:xfrm>
            <a:off x="186163" y="5124249"/>
            <a:ext cx="895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Text2vec looks at the co-</a:t>
            </a:r>
            <a:r>
              <a:rPr lang="en-US" dirty="0" err="1"/>
              <a:t>occurence</a:t>
            </a:r>
            <a:r>
              <a:rPr lang="en-US" dirty="0"/>
              <a:t> of terms from document to document in the entire corpus.</a:t>
            </a:r>
          </a:p>
        </p:txBody>
      </p:sp>
    </p:spTree>
    <p:extLst>
      <p:ext uri="{BB962C8B-B14F-4D97-AF65-F5344CB8AC3E}">
        <p14:creationId xmlns:p14="http://schemas.microsoft.com/office/powerpoint/2010/main" val="53221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Text2vec – Text to Vector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553EA-9B4C-AE4A-9CD1-3C6652A671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E0A3B-C0A6-2543-B7F0-4354E67E088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EE546-8A87-8A49-8EE2-9F73E0DA6307}"/>
              </a:ext>
            </a:extLst>
          </p:cNvPr>
          <p:cNvSpPr txBox="1"/>
          <p:nvPr/>
        </p:nvSpPr>
        <p:spPr>
          <a:xfrm>
            <a:off x="4907412" y="1995150"/>
            <a:ext cx="3870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Basketball &amp; Football may have similar usage and therefore small distance.  On one hand that makes sense since they are both about sports.  On another hand they have very different meanings.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50AB2-809B-6142-A10D-A3ED8F167626}"/>
              </a:ext>
            </a:extLst>
          </p:cNvPr>
          <p:cNvSpPr txBox="1"/>
          <p:nvPr/>
        </p:nvSpPr>
        <p:spPr>
          <a:xfrm>
            <a:off x="4907412" y="4334578"/>
            <a:ext cx="3870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Beyond sports there is a lot different in their “meaning” i.e. number of players, rules, shape of ball, pitch…</a:t>
            </a:r>
          </a:p>
        </p:txBody>
      </p:sp>
      <p:pic>
        <p:nvPicPr>
          <p:cNvPr id="1026" name="Picture 2" descr="37 Hilarious Basketball Memes ideas | basketball memes, funny nba memes,  basketball funny">
            <a:extLst>
              <a:ext uri="{FF2B5EF4-FFF2-40B4-BE49-F238E27FC236}">
                <a16:creationId xmlns:a16="http://schemas.microsoft.com/office/drawing/2014/main" id="{6291875D-DC38-C64A-97A2-143215E6F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1900520"/>
            <a:ext cx="4541643" cy="357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73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Text2vec – Text to Vector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553EA-9B4C-AE4A-9CD1-3C6652A671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E0A3B-C0A6-2543-B7F0-4354E67E088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EE546-8A87-8A49-8EE2-9F73E0DA6307}"/>
              </a:ext>
            </a:extLst>
          </p:cNvPr>
          <p:cNvSpPr txBox="1"/>
          <p:nvPr/>
        </p:nvSpPr>
        <p:spPr>
          <a:xfrm>
            <a:off x="628650" y="1489849"/>
            <a:ext cx="788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individual term relationships, the co-occurrence is reviewed.  Co-occurrence of terms is represented as vectors.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BA08A2-3C73-EA45-9EA4-9FC4D5F365E7}"/>
              </a:ext>
            </a:extLst>
          </p:cNvPr>
          <p:cNvCxnSpPr>
            <a:cxnSpLocks/>
          </p:cNvCxnSpPr>
          <p:nvPr/>
        </p:nvCxnSpPr>
        <p:spPr>
          <a:xfrm>
            <a:off x="2489982" y="5078437"/>
            <a:ext cx="23493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7C40E4-39F9-0443-B3CC-021AF43CBF9C}"/>
              </a:ext>
            </a:extLst>
          </p:cNvPr>
          <p:cNvSpPr txBox="1"/>
          <p:nvPr/>
        </p:nvSpPr>
        <p:spPr>
          <a:xfrm>
            <a:off x="4999305" y="4907839"/>
            <a:ext cx="362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“Mining” Document Terms shared with “Text” document terms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A51477-4224-5343-A494-755EFD6AE6D1}"/>
              </a:ext>
            </a:extLst>
          </p:cNvPr>
          <p:cNvCxnSpPr>
            <a:cxnSpLocks/>
          </p:cNvCxnSpPr>
          <p:nvPr/>
        </p:nvCxnSpPr>
        <p:spPr>
          <a:xfrm flipV="1">
            <a:off x="2489982" y="2982351"/>
            <a:ext cx="0" cy="2096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03CE81-E15D-E341-91D0-3146CF6B9106}"/>
              </a:ext>
            </a:extLst>
          </p:cNvPr>
          <p:cNvSpPr txBox="1"/>
          <p:nvPr/>
        </p:nvSpPr>
        <p:spPr>
          <a:xfrm rot="16200000">
            <a:off x="716255" y="3350992"/>
            <a:ext cx="2549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“Text” document terms shared with “mining” document terms.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3A4FCC-02DB-784F-9182-46D527200A29}"/>
              </a:ext>
            </a:extLst>
          </p:cNvPr>
          <p:cNvCxnSpPr>
            <a:cxnSpLocks/>
          </p:cNvCxnSpPr>
          <p:nvPr/>
        </p:nvCxnSpPr>
        <p:spPr>
          <a:xfrm flipV="1">
            <a:off x="2489982" y="3319975"/>
            <a:ext cx="2010520" cy="17584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2209C31-D7D7-1642-981D-902276306F08}"/>
              </a:ext>
            </a:extLst>
          </p:cNvPr>
          <p:cNvSpPr txBox="1"/>
          <p:nvPr/>
        </p:nvSpPr>
        <p:spPr>
          <a:xfrm>
            <a:off x="4500502" y="2952949"/>
            <a:ext cx="2846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book about text mining may be exactly equidistant to the co-occurrence vectors.</a:t>
            </a:r>
          </a:p>
        </p:txBody>
      </p:sp>
    </p:spTree>
    <p:extLst>
      <p:ext uri="{BB962C8B-B14F-4D97-AF65-F5344CB8AC3E}">
        <p14:creationId xmlns:p14="http://schemas.microsoft.com/office/powerpoint/2010/main" val="41546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553EA-9B4C-AE4A-9CD1-3C6652A671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E0A3B-C0A6-2543-B7F0-4354E67E088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BA08A2-3C73-EA45-9EA4-9FC4D5F365E7}"/>
              </a:ext>
            </a:extLst>
          </p:cNvPr>
          <p:cNvCxnSpPr>
            <a:cxnSpLocks/>
          </p:cNvCxnSpPr>
          <p:nvPr/>
        </p:nvCxnSpPr>
        <p:spPr>
          <a:xfrm>
            <a:off x="885653" y="4768947"/>
            <a:ext cx="23493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A51477-4224-5343-A494-755EFD6AE6D1}"/>
              </a:ext>
            </a:extLst>
          </p:cNvPr>
          <p:cNvCxnSpPr>
            <a:cxnSpLocks/>
          </p:cNvCxnSpPr>
          <p:nvPr/>
        </p:nvCxnSpPr>
        <p:spPr>
          <a:xfrm flipV="1">
            <a:off x="885653" y="2672861"/>
            <a:ext cx="0" cy="2096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3A4FCC-02DB-784F-9182-46D527200A29}"/>
              </a:ext>
            </a:extLst>
          </p:cNvPr>
          <p:cNvCxnSpPr>
            <a:cxnSpLocks/>
          </p:cNvCxnSpPr>
          <p:nvPr/>
        </p:nvCxnSpPr>
        <p:spPr>
          <a:xfrm flipV="1">
            <a:off x="885653" y="2672861"/>
            <a:ext cx="844061" cy="2096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EE8E97-3A94-3B42-922E-E71A0844CB89}"/>
              </a:ext>
            </a:extLst>
          </p:cNvPr>
          <p:cNvCxnSpPr>
            <a:cxnSpLocks/>
          </p:cNvCxnSpPr>
          <p:nvPr/>
        </p:nvCxnSpPr>
        <p:spPr>
          <a:xfrm flipV="1">
            <a:off x="885653" y="3168802"/>
            <a:ext cx="844061" cy="16001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5DF67A-C097-D84D-B997-22856D7100CA}"/>
              </a:ext>
            </a:extLst>
          </p:cNvPr>
          <p:cNvCxnSpPr>
            <a:cxnSpLocks/>
          </p:cNvCxnSpPr>
          <p:nvPr/>
        </p:nvCxnSpPr>
        <p:spPr>
          <a:xfrm flipV="1">
            <a:off x="885653" y="4355273"/>
            <a:ext cx="1294227" cy="413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DD781C-F1EF-534C-B0ED-AE8E4D304D12}"/>
              </a:ext>
            </a:extLst>
          </p:cNvPr>
          <p:cNvCxnSpPr>
            <a:cxnSpLocks/>
          </p:cNvCxnSpPr>
          <p:nvPr/>
        </p:nvCxnSpPr>
        <p:spPr>
          <a:xfrm flipV="1">
            <a:off x="885652" y="4571999"/>
            <a:ext cx="1083208" cy="196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5BC196-1A7C-504E-9063-A02370FC75D9}"/>
              </a:ext>
            </a:extLst>
          </p:cNvPr>
          <p:cNvSpPr txBox="1"/>
          <p:nvPr/>
        </p:nvSpPr>
        <p:spPr>
          <a:xfrm>
            <a:off x="2237568" y="4116475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Gold_medal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099EA7-F888-6F47-AA8C-499994F5910A}"/>
              </a:ext>
            </a:extLst>
          </p:cNvPr>
          <p:cNvSpPr txBox="1"/>
          <p:nvPr/>
        </p:nvSpPr>
        <p:spPr>
          <a:xfrm>
            <a:off x="2026547" y="4377444"/>
            <a:ext cx="139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Silver_medal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BAF3CF-75B4-A649-8282-71A06FB010CD}"/>
              </a:ext>
            </a:extLst>
          </p:cNvPr>
          <p:cNvSpPr txBox="1"/>
          <p:nvPr/>
        </p:nvSpPr>
        <p:spPr>
          <a:xfrm>
            <a:off x="1729714" y="2338698"/>
            <a:ext cx="119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First_Place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0F1524-16BD-134C-8917-1FE291DA2B4E}"/>
              </a:ext>
            </a:extLst>
          </p:cNvPr>
          <p:cNvSpPr txBox="1"/>
          <p:nvPr/>
        </p:nvSpPr>
        <p:spPr>
          <a:xfrm>
            <a:off x="1587945" y="2873877"/>
            <a:ext cx="147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Second_Place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B5B801-4CCB-C54D-B1F4-AE1B5DE2C02C}"/>
              </a:ext>
            </a:extLst>
          </p:cNvPr>
          <p:cNvSpPr txBox="1"/>
          <p:nvPr/>
        </p:nvSpPr>
        <p:spPr>
          <a:xfrm>
            <a:off x="4142936" y="2289465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[word embeddings] have learned representations of text in an n-dimensional space where words that have the same meaning have a similar representation. Meaning that two similar words are represented by almost similar vectors that are very closely placed in a vector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0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BD272-7866-7146-8B1A-4F3CAAC5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23A1A-6275-7C43-A078-C2DA993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Text2vect Suggestions.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24B2A-EFB2-5B40-A5B7-3F49C7EBA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0E605-21AE-A448-89E6-1EA2950D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2FF1B-3D09-624A-A8A7-BFFDF06E4126}"/>
              </a:ext>
            </a:extLst>
          </p:cNvPr>
          <p:cNvSpPr txBox="1"/>
          <p:nvPr/>
        </p:nvSpPr>
        <p:spPr>
          <a:xfrm>
            <a:off x="4797964" y="2625425"/>
            <a:ext cx="4595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Large corpora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Ngram</a:t>
            </a:r>
            <a:r>
              <a:rPr lang="en-US" sz="3200" dirty="0"/>
              <a:t> 1 &amp; 2</a:t>
            </a:r>
          </a:p>
        </p:txBody>
      </p:sp>
      <p:pic>
        <p:nvPicPr>
          <p:cNvPr id="2050" name="Picture 2" descr="Best Practices? Make it so. - Picard Make it so | Meme Generator">
            <a:extLst>
              <a:ext uri="{FF2B5EF4-FFF2-40B4-BE49-F238E27FC236}">
                <a16:creationId xmlns:a16="http://schemas.microsoft.com/office/drawing/2014/main" id="{DDB04188-9385-6448-B14A-E75B9A10C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47" y="2126763"/>
            <a:ext cx="4101553" cy="312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61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A1D3-286D-C848-AE0F-6C21E775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87E30-CDA7-FB44-B15D-AE57895D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G_text2vec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4C089-1A88-244C-9888-7121DCCE0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CE9D1-4F53-8646-8186-CD0BBCC8F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7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BB9ED-4079-1146-B2D6-B0A2A552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EF1289-4FBC-2E4E-870F-09CCE817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65126"/>
            <a:ext cx="8778240" cy="591477"/>
          </a:xfrm>
        </p:spPr>
        <p:txBody>
          <a:bodyPr/>
          <a:lstStyle/>
          <a:p>
            <a:r>
              <a:rPr lang="en-US" dirty="0"/>
              <a:t>What is a skip gram and why it differs from BOW?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EE25C-3ADF-784F-B13C-43A2B13D0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E7997-9E66-6546-BDB8-EC2B8A326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1FE34-6E29-1F44-93CC-41D3134527FD}"/>
              </a:ext>
            </a:extLst>
          </p:cNvPr>
          <p:cNvSpPr txBox="1"/>
          <p:nvPr/>
        </p:nvSpPr>
        <p:spPr>
          <a:xfrm>
            <a:off x="628650" y="1394726"/>
            <a:ext cx="788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Cleaned Text</a:t>
            </a:r>
          </a:p>
          <a:p>
            <a:r>
              <a:rPr lang="en-US" dirty="0"/>
              <a:t>after fouling out </a:t>
            </a:r>
            <a:r>
              <a:rPr lang="en-US" dirty="0" err="1"/>
              <a:t>steph</a:t>
            </a:r>
            <a:r>
              <a:rPr lang="en-US" dirty="0"/>
              <a:t> curry complained to the referee and threw his mouthpiece in frustration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D84E4-C429-F844-B060-B16465A0C749}"/>
              </a:ext>
            </a:extLst>
          </p:cNvPr>
          <p:cNvSpPr txBox="1"/>
          <p:nvPr/>
        </p:nvSpPr>
        <p:spPr>
          <a:xfrm>
            <a:off x="628650" y="3029152"/>
            <a:ext cx="3581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gram of 1: Context for “fouling”</a:t>
            </a:r>
          </a:p>
          <a:p>
            <a:r>
              <a:rPr lang="en-US" dirty="0"/>
              <a:t>Before – 1 word before “after”</a:t>
            </a:r>
          </a:p>
          <a:p>
            <a:r>
              <a:rPr lang="en-US" dirty="0"/>
              <a:t>After – 1 word after ”out”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D626F-0B74-8C45-A95B-61B1EC51A7A3}"/>
              </a:ext>
            </a:extLst>
          </p:cNvPr>
          <p:cNvSpPr txBox="1"/>
          <p:nvPr/>
        </p:nvSpPr>
        <p:spPr>
          <a:xfrm>
            <a:off x="628651" y="4616312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context for “fouling” is both “after” and “out”.  Larger </a:t>
            </a:r>
            <a:r>
              <a:rPr lang="en-US" dirty="0" err="1"/>
              <a:t>skipgram</a:t>
            </a:r>
            <a:r>
              <a:rPr lang="en-US" dirty="0"/>
              <a:t> windows expand the number of tokens to contextualize.  BOW tokenization words are isolated without context.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3EABD3-70A0-4D43-8687-868F7DFF2A15}"/>
              </a:ext>
            </a:extLst>
          </p:cNvPr>
          <p:cNvCxnSpPr/>
          <p:nvPr/>
        </p:nvCxnSpPr>
        <p:spPr>
          <a:xfrm>
            <a:off x="886265" y="2686929"/>
            <a:ext cx="7104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678DF1-0DA5-EB4D-B967-413B91B11A40}"/>
              </a:ext>
            </a:extLst>
          </p:cNvPr>
          <p:cNvCxnSpPr/>
          <p:nvPr/>
        </p:nvCxnSpPr>
        <p:spPr>
          <a:xfrm>
            <a:off x="886265" y="4344572"/>
            <a:ext cx="7104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5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9503F-A8E3-C24B-8F26-36C05AE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3D1D48-2354-894A-8056-960CA985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Co-Occurrence among tokens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371D6-E2D8-BC48-8EAD-0F33D6CEF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9D458-FB9D-0F49-80A5-A4E682826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0A805-286B-0F44-B6B7-52A80E7F0EA6}"/>
              </a:ext>
            </a:extLst>
          </p:cNvPr>
          <p:cNvSpPr txBox="1"/>
          <p:nvPr/>
        </p:nvSpPr>
        <p:spPr>
          <a:xfrm>
            <a:off x="660302" y="2165312"/>
            <a:ext cx="60842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GloVe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(Global Vectors for Word Representation) is an alternate method to create word embeddings. It is based on matrix factorization techniques on the word-context matrix. A large matrix of co-occurrence information is constructed and you count each “word” (the rows), and how frequently we see this word in some “context” (the columns) in a large corpus.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4294D-74E2-844A-8372-475ED59EFBDB}"/>
              </a:ext>
            </a:extLst>
          </p:cNvPr>
          <p:cNvSpPr txBox="1"/>
          <p:nvPr/>
        </p:nvSpPr>
        <p:spPr>
          <a:xfrm>
            <a:off x="660302" y="1574795"/>
            <a:ext cx="782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https://www.mygreatlearning.com/blog/word-embedding/#sh4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F09F9-89DE-A443-B8BB-0A459A9C01EE}"/>
              </a:ext>
            </a:extLst>
          </p:cNvPr>
          <p:cNvSpPr txBox="1"/>
          <p:nvPr/>
        </p:nvSpPr>
        <p:spPr>
          <a:xfrm>
            <a:off x="660303" y="4840680"/>
            <a:ext cx="8202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context is a predefined context cluster known as “</a:t>
            </a:r>
            <a:r>
              <a:rPr lang="en-US" dirty="0" err="1"/>
              <a:t>skipgram</a:t>
            </a:r>
            <a:r>
              <a:rPr lang="en-US" dirty="0"/>
              <a:t>”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terms and their contexts are massive </a:t>
            </a:r>
            <a:r>
              <a:rPr lang="en-US" dirty="0" err="1"/>
              <a:t>ie</a:t>
            </a:r>
            <a:r>
              <a:rPr lang="en-US" dirty="0"/>
              <a:t>. windows of 5 will have an exponentially increasing number of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Glove uses matrix factorization and gradient dissent to optimize the dimension reduction into </a:t>
            </a:r>
            <a:r>
              <a:rPr lang="en-US"/>
              <a:t>predefined vector “rank”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0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8F61B-BDC4-AE44-80FC-243462C5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F8354-1E42-B243-A6E2-7E5B9A74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86C63-FD90-D747-9266-CB8E055BE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A8D7A-6F8A-334E-A1F1-07D55F258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D8579-65AF-CE4D-BA09-FAF8EE3E23B5}"/>
              </a:ext>
            </a:extLst>
          </p:cNvPr>
          <p:cNvSpPr txBox="1"/>
          <p:nvPr/>
        </p:nvSpPr>
        <p:spPr>
          <a:xfrm>
            <a:off x="628650" y="143568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Text</a:t>
            </a:r>
          </a:p>
          <a:p>
            <a:r>
              <a:rPr lang="en-US" dirty="0"/>
              <a:t>After fouling out of the game, Steph Curry complained…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D4DAFAA-E1AF-534E-B797-E3B1E5B6E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36715"/>
              </p:ext>
            </p:extLst>
          </p:nvPr>
        </p:nvGraphicFramePr>
        <p:xfrm>
          <a:off x="750277" y="2180103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13994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48620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419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Preceding </a:t>
                      </a:r>
                      <a:r>
                        <a:rPr lang="en-US" dirty="0" err="1"/>
                        <a:t>skipgram</a:t>
                      </a:r>
                      <a:r>
                        <a:rPr lang="en-US" dirty="0"/>
                        <a:t>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Proceeding </a:t>
                      </a:r>
                      <a:r>
                        <a:rPr lang="en-US" dirty="0" err="1"/>
                        <a:t>skipgram</a:t>
                      </a:r>
                      <a:r>
                        <a:rPr lang="en-US" dirty="0"/>
                        <a:t>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09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1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0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0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23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608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56A2BB-3CDA-BA40-979D-B005347F99C1}"/>
              </a:ext>
            </a:extLst>
          </p:cNvPr>
          <p:cNvSpPr txBox="1"/>
          <p:nvPr/>
        </p:nvSpPr>
        <p:spPr>
          <a:xfrm>
            <a:off x="628650" y="4960648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Skipgram</a:t>
            </a:r>
            <a:r>
              <a:rPr lang="en-US" dirty="0"/>
              <a:t> models try to predict context words based on the target word.  Given ”Curry” in a large basketball corpus, a </a:t>
            </a:r>
            <a:r>
              <a:rPr lang="en-US" dirty="0" err="1"/>
              <a:t>skipgram</a:t>
            </a:r>
            <a:r>
              <a:rPr lang="en-US" dirty="0"/>
              <a:t> model would have high probability for “Steph”   and ”complained” compared to “red” i.e. “red curry”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6D90B-F291-3D47-92A5-6B909E32B4D6}"/>
              </a:ext>
            </a:extLst>
          </p:cNvPr>
          <p:cNvSpPr txBox="1"/>
          <p:nvPr/>
        </p:nvSpPr>
        <p:spPr>
          <a:xfrm>
            <a:off x="628650" y="6109474"/>
            <a:ext cx="788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Mechanics of the loss function are on </a:t>
            </a:r>
            <a:r>
              <a:rPr lang="en-US" sz="1200" i="1" dirty="0" err="1"/>
              <a:t>pg</a:t>
            </a:r>
            <a:r>
              <a:rPr lang="en-US" sz="1200" i="1" dirty="0"/>
              <a:t> 175 of the book.</a:t>
            </a:r>
          </a:p>
        </p:txBody>
      </p:sp>
    </p:spTree>
    <p:extLst>
      <p:ext uri="{BB962C8B-B14F-4D97-AF65-F5344CB8AC3E}">
        <p14:creationId xmlns:p14="http://schemas.microsoft.com/office/powerpoint/2010/main" val="42610233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10294</TotalTime>
  <Words>610</Words>
  <Application>Microsoft Macintosh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1_Office Theme</vt:lpstr>
      <vt:lpstr>Text2vec – Text to Vector Analysis</vt:lpstr>
      <vt:lpstr>Text2vec – Text to Vector Analysis</vt:lpstr>
      <vt:lpstr>Text2vec – Text to Vector Analysis</vt:lpstr>
      <vt:lpstr>Word Embeddings</vt:lpstr>
      <vt:lpstr>Text2vect Suggestions.</vt:lpstr>
      <vt:lpstr>Open G_text2vec</vt:lpstr>
      <vt:lpstr>What is a skip gram and why it differs from BOW?</vt:lpstr>
      <vt:lpstr>Co-Occurrence among tokens </vt:lpstr>
      <vt:lpstr>PowerPoint Presentation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415</cp:revision>
  <dcterms:created xsi:type="dcterms:W3CDTF">2018-05-23T17:24:59Z</dcterms:created>
  <dcterms:modified xsi:type="dcterms:W3CDTF">2021-10-19T05:03:34Z</dcterms:modified>
</cp:coreProperties>
</file>