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9" r:id="rId2"/>
    <p:sldId id="327" r:id="rId3"/>
    <p:sldId id="332" r:id="rId4"/>
    <p:sldId id="330" r:id="rId5"/>
    <p:sldId id="333" r:id="rId6"/>
    <p:sldId id="331" r:id="rId7"/>
    <p:sldId id="335" r:id="rId8"/>
    <p:sldId id="334" r:id="rId9"/>
    <p:sldId id="33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76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285EB72-FC28-A99B-00DD-709F634FA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68E4-F68E-3984-389F-A41CEC2FA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75475-43D1-D7F3-9D70-AE513E218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9D50-B5B4-3506-B5D8-76D199237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1A3D8FB-06F7-B03B-648B-3D224899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11/4/24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6D58E41-2CC6-B6ED-A12A-FECE8E180C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88407C-9CCE-7A04-9B09-26FFB794B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670A0C-06DF-49EA-2DDC-F8FDF6073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9DB5AF4-45B1-CE84-ED8F-9FAE61D0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B16AD20-8BBD-8BF7-B0A0-47A01EF2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widgets.org/" TargetMode="External"/><Relationship Id="rId2" Type="http://schemas.openxmlformats.org/officeDocument/2006/relationships/hyperlink" Target="http://rmarkdown.rstudio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markdown.rstudio.com/flexdashboard/layout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9F4F-34F6-865D-6A42-F0EC971D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F1B0B-D94A-4B47-AEE4-0A3AF261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data narratives.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AC66A-A78E-E8C8-7529-F268A8F1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4CD1-DEFC-D58A-A712-4E70EC612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90F32-E20F-C74B-958F-D99608AF6CED}"/>
              </a:ext>
            </a:extLst>
          </p:cNvPr>
          <p:cNvSpPr/>
          <p:nvPr/>
        </p:nvSpPr>
        <p:spPr>
          <a:xfrm>
            <a:off x="1877121" y="2121332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CEB87-743B-31A7-1423-408136ADB51A}"/>
              </a:ext>
            </a:extLst>
          </p:cNvPr>
          <p:cNvSpPr/>
          <p:nvPr/>
        </p:nvSpPr>
        <p:spPr>
          <a:xfrm>
            <a:off x="5429250" y="2121332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1F314-145F-68C5-E013-5DB9702EAF52}"/>
              </a:ext>
            </a:extLst>
          </p:cNvPr>
          <p:cNvSpPr/>
          <p:nvPr/>
        </p:nvSpPr>
        <p:spPr>
          <a:xfrm>
            <a:off x="5178175" y="3439177"/>
            <a:ext cx="3337175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2B5932D0-E393-A288-868E-6F828CE3B067}"/>
              </a:ext>
            </a:extLst>
          </p:cNvPr>
          <p:cNvSpPr/>
          <p:nvPr/>
        </p:nvSpPr>
        <p:spPr>
          <a:xfrm>
            <a:off x="1877121" y="3444959"/>
            <a:ext cx="355212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4AE87-203C-B797-28DA-9CACBDE8D188}"/>
              </a:ext>
            </a:extLst>
          </p:cNvPr>
          <p:cNvSpPr/>
          <p:nvPr/>
        </p:nvSpPr>
        <p:spPr>
          <a:xfrm>
            <a:off x="1877121" y="4777934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8A701A-8E7C-AD03-CAC0-8EA68EECD34E}"/>
              </a:ext>
            </a:extLst>
          </p:cNvPr>
          <p:cNvSpPr/>
          <p:nvPr/>
        </p:nvSpPr>
        <p:spPr>
          <a:xfrm>
            <a:off x="5429250" y="4729403"/>
            <a:ext cx="30861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&amp; </a:t>
            </a:r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C4E77-6448-7907-0EB5-2A50268B660C}"/>
              </a:ext>
            </a:extLst>
          </p:cNvPr>
          <p:cNvSpPr txBox="1"/>
          <p:nvPr/>
        </p:nvSpPr>
        <p:spPr>
          <a:xfrm>
            <a:off x="620126" y="220098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ED2B1E-E030-3AB4-75EC-4257BBB973CD}"/>
              </a:ext>
            </a:extLst>
          </p:cNvPr>
          <p:cNvSpPr txBox="1"/>
          <p:nvPr/>
        </p:nvSpPr>
        <p:spPr>
          <a:xfrm>
            <a:off x="376932" y="3374964"/>
            <a:ext cx="134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Documents &amp; webpages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F1CE7-E26F-9AD7-C7FD-BB2FCEBF7228}"/>
              </a:ext>
            </a:extLst>
          </p:cNvPr>
          <p:cNvSpPr txBox="1"/>
          <p:nvPr/>
        </p:nvSpPr>
        <p:spPr>
          <a:xfrm>
            <a:off x="246578" y="4468165"/>
            <a:ext cx="161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Layouts of client-side &amp; server-side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2965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D4BF0-A6A6-A438-AEF8-90184030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235A96-D4B8-3F98-CD8C-3D3AE0B5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up from the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9D87-6BC8-DEBB-64B3-D287C1B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FB15-A5C4-B84C-3E3E-593809C35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554D2-D58A-D18E-DF42-CB1252A22DBB}"/>
              </a:ext>
            </a:extLst>
          </p:cNvPr>
          <p:cNvSpPr/>
          <p:nvPr/>
        </p:nvSpPr>
        <p:spPr>
          <a:xfrm>
            <a:off x="459288" y="1364650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97048-8167-A10B-4E5A-2E9005C732A4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DF661-719E-52A9-7EF7-6365F5A00C27}"/>
              </a:ext>
            </a:extLst>
          </p:cNvPr>
          <p:cNvSpPr txBox="1"/>
          <p:nvPr/>
        </p:nvSpPr>
        <p:spPr>
          <a:xfrm>
            <a:off x="459290" y="2000716"/>
            <a:ext cx="365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508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Grammar of graphics, building images layer by layer</a:t>
            </a:r>
          </a:p>
          <a:p>
            <a:pPr marL="122238" indent="-508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3 basic components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Layered grammar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combine multiple layers to create complex visualizations.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Aesthetics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properties of a plot, such as color, size, shape, &amp;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Geoms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objects (e.g., points, lines, bars) that make up a plot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52CE6-DF14-4FD0-2111-9C7B888F9E19}"/>
              </a:ext>
            </a:extLst>
          </p:cNvPr>
          <p:cNvSpPr txBox="1"/>
          <p:nvPr/>
        </p:nvSpPr>
        <p:spPr>
          <a:xfrm>
            <a:off x="4987464" y="1987693"/>
            <a:ext cx="3657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extension of JavaScript library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echarts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 3 basic components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data used to create the chart.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type of chart you want to create (e.g., line chart, bar chart, scatter plot).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Various options that control the appearance and behavior of the chart.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EB0465-6E6F-2534-9F22-A9AE5E6C09DD}"/>
              </a:ext>
            </a:extLst>
          </p:cNvPr>
          <p:cNvSpPr/>
          <p:nvPr/>
        </p:nvSpPr>
        <p:spPr>
          <a:xfrm>
            <a:off x="459288" y="4964713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PLOTS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20BA-5FF9-F087-B29F-2B83AC8752EF}"/>
              </a:ext>
            </a:extLst>
          </p:cNvPr>
          <p:cNvSpPr/>
          <p:nvPr/>
        </p:nvSpPr>
        <p:spPr>
          <a:xfrm>
            <a:off x="4987464" y="4964712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 PLOTS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426B1-3385-7B75-E477-6690B430B899}"/>
              </a:ext>
            </a:extLst>
          </p:cNvPr>
          <p:cNvSpPr/>
          <p:nvPr/>
        </p:nvSpPr>
        <p:spPr>
          <a:xfrm>
            <a:off x="459288" y="5660532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options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1AF7C2-2B03-3DD4-4A3C-0EF83B1300A9}"/>
              </a:ext>
            </a:extLst>
          </p:cNvPr>
          <p:cNvSpPr/>
          <p:nvPr/>
        </p:nvSpPr>
        <p:spPr>
          <a:xfrm>
            <a:off x="4987464" y="5626371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 options</a:t>
            </a:r>
            <a:endParaRPr lang="en-US" sz="1600" i="1" dirty="0"/>
          </a:p>
          <a:p>
            <a:pPr algn="ctr"/>
            <a:r>
              <a:rPr lang="en-US" sz="1600" i="1" dirty="0"/>
              <a:t> (unless you know JavaScript)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088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B73A-D729-A2CA-D3B5-7E9FA2ABA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AF21F-C3BE-6AFB-A9C1-2469566F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599F4A-8792-AF13-776E-EB24405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Vizuals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2813-1477-6D8C-B4BC-A4B468B6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06E5-9289-1F74-55CF-EE1AE4AA4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95B3E-C7DF-6EA0-9E73-5ACAE10CA4F6}"/>
              </a:ext>
            </a:extLst>
          </p:cNvPr>
          <p:cNvSpPr/>
          <p:nvPr/>
        </p:nvSpPr>
        <p:spPr>
          <a:xfrm>
            <a:off x="222983" y="1364649"/>
            <a:ext cx="4112712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ggplot2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F85093-2675-3AF1-4136-B9DF6808AFA0}"/>
              </a:ext>
            </a:extLst>
          </p:cNvPr>
          <p:cNvSpPr/>
          <p:nvPr/>
        </p:nvSpPr>
        <p:spPr>
          <a:xfrm>
            <a:off x="4987463" y="1364649"/>
            <a:ext cx="4074139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echarts4r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F32F7-F763-3C59-3082-9FA8361BAC93}"/>
              </a:ext>
            </a:extLst>
          </p:cNvPr>
          <p:cNvSpPr txBox="1"/>
          <p:nvPr/>
        </p:nvSpPr>
        <p:spPr>
          <a:xfrm>
            <a:off x="222983" y="1994519"/>
            <a:ext cx="411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library(ggplot2)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data(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(x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y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)) + 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geom_point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A85DC-5DA6-FAAA-2915-55EDFDF7D817}"/>
              </a:ext>
            </a:extLst>
          </p:cNvPr>
          <p:cNvSpPr txBox="1"/>
          <p:nvPr/>
        </p:nvSpPr>
        <p:spPr>
          <a:xfrm>
            <a:off x="4948891" y="1893286"/>
            <a:ext cx="411271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library(echarts4r)</a:t>
            </a:r>
          </a:p>
          <a:p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mtcars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e_charts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cyl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e_scatter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symbol_size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5)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e_scatter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jitter_factor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= 2, legend = FALSE)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e_toolbox_feature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(feature =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saveAsImage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") |&gt;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e_datazoom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5C9EBA-CC20-06E7-D35A-D1225B18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76" y="3072231"/>
            <a:ext cx="3469341" cy="328412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AF9B8CB-9547-ED93-D6F7-27662AE5FF2D}"/>
              </a:ext>
            </a:extLst>
          </p:cNvPr>
          <p:cNvSpPr/>
          <p:nvPr/>
        </p:nvSpPr>
        <p:spPr>
          <a:xfrm>
            <a:off x="8027251" y="3051683"/>
            <a:ext cx="863030" cy="2565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23617-5302-9307-4E1B-00D4CCD9F25A}"/>
              </a:ext>
            </a:extLst>
          </p:cNvPr>
          <p:cNvSpPr/>
          <p:nvPr/>
        </p:nvSpPr>
        <p:spPr>
          <a:xfrm>
            <a:off x="5429250" y="5991225"/>
            <a:ext cx="3086100" cy="3856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3D90E-105E-ABCB-757B-149251140F47}"/>
              </a:ext>
            </a:extLst>
          </p:cNvPr>
          <p:cNvSpPr txBox="1"/>
          <p:nvPr/>
        </p:nvSpPr>
        <p:spPr>
          <a:xfrm>
            <a:off x="7721224" y="3308279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Download, zoom &amp; reset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BC0702-3096-1425-D7CE-C27244619AC0}"/>
              </a:ext>
            </a:extLst>
          </p:cNvPr>
          <p:cNvSpPr txBox="1"/>
          <p:nvPr/>
        </p:nvSpPr>
        <p:spPr>
          <a:xfrm>
            <a:off x="7024532" y="642482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Interactive zoom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05B0EF-0DF4-5883-BE59-42F5D14F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74324"/>
            <a:ext cx="309245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50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B2B7-AC30-C386-ACA3-6EBE79F4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05429-2E8E-59D2-D6C2-3C90AD06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D0FCB2-7FCA-05E9-E414-941E3763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do with your visualizations?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C97A9-86C4-F14F-BFF1-6E1F41D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3B183-4B05-58DC-7526-F5800D2E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D29B8-88FC-4067-7C2A-4E9EC35C51D1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1A6B-6B1E-61CD-D58D-D0FE55B022CC}"/>
              </a:ext>
            </a:extLst>
          </p:cNvPr>
          <p:cNvSpPr txBox="1"/>
          <p:nvPr/>
        </p:nvSpPr>
        <p:spPr>
          <a:xfrm>
            <a:off x="459290" y="2000716"/>
            <a:ext cx="365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read and write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Platform-independent (works across different operating systems and devices)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 and lightweight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a wide range of formatting options</a:t>
            </a:r>
          </a:p>
          <a:p>
            <a:pPr algn="l"/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common Markdown syntax examples: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Headers: # Heading 1, ## Heading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Bold text: **Bold text**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Italic text: *Italic text*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Lists: - Item 1, - Item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18BE3-7045-818B-6BEF-731D23867947}"/>
              </a:ext>
            </a:extLst>
          </p:cNvPr>
          <p:cNvSpPr txBox="1"/>
          <p:nvPr/>
        </p:nvSpPr>
        <p:spPr>
          <a:xfrm>
            <a:off x="4987464" y="1987693"/>
            <a:ext cx="3657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buFont typeface="Arial" panose="020B0604020202020204" pitchFamily="34" charset="0"/>
              <a:buChar char="•"/>
              <a:defRPr sz="1400" b="0" i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0"/>
              </a:spcAft>
            </a:pPr>
            <a:r>
              <a:rPr lang="en-US" dirty="0"/>
              <a:t>Embed R code snippets &amp; outputs into your document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Create custom layouts and themes for your documents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Easy to create reproducible research reports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Fast and efficient way to write and publish research findings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Supports a wide range of output formats (e.g., HTML, PDF, Word)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Embedding R code: r </a:t>
            </a: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kable</a:t>
            </a:r>
            <a:r>
              <a:rPr lang="en-US" dirty="0"/>
              <a:t>(head(</a:t>
            </a:r>
            <a:r>
              <a:rPr lang="en-US" dirty="0" err="1"/>
              <a:t>mtcars</a:t>
            </a:r>
            <a:r>
              <a:rPr lang="en-US" dirty="0"/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F4B2D8-F65F-A957-0800-91E4F2CFE3D8}"/>
              </a:ext>
            </a:extLst>
          </p:cNvPr>
          <p:cNvSpPr/>
          <p:nvPr/>
        </p:nvSpPr>
        <p:spPr>
          <a:xfrm>
            <a:off x="459288" y="5770206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HTML, PDF, Word &amp; Presentations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FAF92-3B8A-52FD-38F2-807686C33EE0}"/>
              </a:ext>
            </a:extLst>
          </p:cNvPr>
          <p:cNvSpPr/>
          <p:nvPr/>
        </p:nvSpPr>
        <p:spPr>
          <a:xfrm>
            <a:off x="4987464" y="5770207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Many R packages support </a:t>
            </a:r>
            <a:r>
              <a:rPr lang="en-US" i="1" dirty="0" err="1"/>
              <a:t>Rmd</a:t>
            </a:r>
            <a:endParaRPr lang="en-US" i="1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DCAF4B3-A2E2-C448-0927-7B4B2F8F0E31}"/>
              </a:ext>
            </a:extLst>
          </p:cNvPr>
          <p:cNvSpPr/>
          <p:nvPr/>
        </p:nvSpPr>
        <p:spPr>
          <a:xfrm>
            <a:off x="459288" y="1364649"/>
            <a:ext cx="487299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</p:spTree>
    <p:extLst>
      <p:ext uri="{BB962C8B-B14F-4D97-AF65-F5344CB8AC3E}">
        <p14:creationId xmlns:p14="http://schemas.microsoft.com/office/powerpoint/2010/main" val="32185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B066-B2EA-FDE3-2285-8F6ADFAD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FC04C2-7DDC-A506-F7EA-D3C40935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Markdown to R-Markdown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8F728-761E-972C-DB71-D0B52C61EA0D}"/>
              </a:ext>
            </a:extLst>
          </p:cNvPr>
          <p:cNvSpPr/>
          <p:nvPr/>
        </p:nvSpPr>
        <p:spPr>
          <a:xfrm>
            <a:off x="5044611" y="1358867"/>
            <a:ext cx="3935003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R-Markdown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6EDE877D-7D15-A069-CAB1-BC93C1C81DFD}"/>
              </a:ext>
            </a:extLst>
          </p:cNvPr>
          <p:cNvSpPr/>
          <p:nvPr/>
        </p:nvSpPr>
        <p:spPr>
          <a:xfrm>
            <a:off x="59079" y="1370430"/>
            <a:ext cx="4872999" cy="52285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F551B-7CEA-902E-5C2A-E4575C19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" y="4153874"/>
            <a:ext cx="4877059" cy="1414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6AF1D-821C-8289-D3E9-ECACEAE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" y="2328354"/>
            <a:ext cx="4872999" cy="1297516"/>
          </a:xfrm>
          <a:prstGeom prst="rect">
            <a:avLst/>
          </a:prstGeom>
        </p:spPr>
      </p:pic>
      <p:sp>
        <p:nvSpPr>
          <p:cNvPr id="12" name="Triangle 11">
            <a:extLst>
              <a:ext uri="{FF2B5EF4-FFF2-40B4-BE49-F238E27FC236}">
                <a16:creationId xmlns:a16="http://schemas.microsoft.com/office/drawing/2014/main" id="{54A26EBA-B804-976F-8662-127EC7B09C62}"/>
              </a:ext>
            </a:extLst>
          </p:cNvPr>
          <p:cNvSpPr/>
          <p:nvPr/>
        </p:nvSpPr>
        <p:spPr>
          <a:xfrm rot="10800000">
            <a:off x="59078" y="3752910"/>
            <a:ext cx="4872999" cy="61605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 Markdown Quick Tour">
            <a:extLst>
              <a:ext uri="{FF2B5EF4-FFF2-40B4-BE49-F238E27FC236}">
                <a16:creationId xmlns:a16="http://schemas.microsoft.com/office/drawing/2014/main" id="{F5E31392-DB34-9F42-2992-555BC1E78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50" y="2197818"/>
            <a:ext cx="3904264" cy="33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DCA9-3890-AAE8-7DBE-E9A4EFE81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944FC-FAF1-7479-B564-5A8D8CAC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8E66C-1C87-D187-0820-D28ABBB7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What about as a web framework w/back-end?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DD0C-CEC3-0EC4-AFE1-72B2996F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32-BA6D-87A3-4143-D9B711E54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5664E-61E8-441D-B8B6-7D8B622ED079}"/>
              </a:ext>
            </a:extLst>
          </p:cNvPr>
          <p:cNvSpPr/>
          <p:nvPr/>
        </p:nvSpPr>
        <p:spPr>
          <a:xfrm>
            <a:off x="459288" y="1364650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7E33F-99BF-54BD-16B1-A8C6F1F7DA89}"/>
              </a:ext>
            </a:extLst>
          </p:cNvPr>
          <p:cNvSpPr/>
          <p:nvPr/>
        </p:nvSpPr>
        <p:spPr>
          <a:xfrm>
            <a:off x="4987464" y="1364649"/>
            <a:ext cx="3657600" cy="5286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&amp; </a:t>
            </a:r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F0885-AD3C-46D8-381C-970470DD0629}"/>
              </a:ext>
            </a:extLst>
          </p:cNvPr>
          <p:cNvSpPr txBox="1"/>
          <p:nvPr/>
        </p:nvSpPr>
        <p:spPr>
          <a:xfrm>
            <a:off x="4987464" y="1987693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has a web framework for computation called shiny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robust as python’s flask or Django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R’s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opencpu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package turns any package function into an API.  In doing so it turns R into the backend computation engine and any front end framework like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used with it.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AE8142-C2F6-1EE1-E3D3-B2E4F4582B1C}"/>
              </a:ext>
            </a:extLst>
          </p:cNvPr>
          <p:cNvSpPr/>
          <p:nvPr/>
        </p:nvSpPr>
        <p:spPr>
          <a:xfrm>
            <a:off x="459288" y="4667878"/>
            <a:ext cx="3657600" cy="1190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w/echarts4r dashboards have interaction but not calculation.  Users can explore data but no server is present to make real-time calculations. </a:t>
            </a:r>
            <a:r>
              <a:rPr lang="en-US" sz="1400" dirty="0" err="1"/>
              <a:t>Flexdashboard</a:t>
            </a:r>
            <a:r>
              <a:rPr lang="en-US" sz="1400" dirty="0"/>
              <a:t> has compelling layouts and themes for customizations.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211427-F6A4-676C-9C6A-880C03D6D783}"/>
              </a:ext>
            </a:extLst>
          </p:cNvPr>
          <p:cNvSpPr/>
          <p:nvPr/>
        </p:nvSpPr>
        <p:spPr>
          <a:xfrm>
            <a:off x="4987464" y="5221564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Shiny- good but hard to scale, limited ownership of front-end layout, </a:t>
            </a:r>
            <a:r>
              <a:rPr lang="en-US" sz="1300" dirty="0" err="1"/>
              <a:t>css</a:t>
            </a:r>
            <a:r>
              <a:rPr lang="en-US" sz="1300" dirty="0"/>
              <a:t> without additional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C114C-79C3-7D15-CEA4-83067C134554}"/>
              </a:ext>
            </a:extLst>
          </p:cNvPr>
          <p:cNvSpPr/>
          <p:nvPr/>
        </p:nvSpPr>
        <p:spPr>
          <a:xfrm>
            <a:off x="4987464" y="5883223"/>
            <a:ext cx="3657600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/>
              <a:t>OpenCPU</a:t>
            </a:r>
            <a:r>
              <a:rPr lang="en-US" sz="1300" dirty="0"/>
              <a:t> – requires knowledge of package &amp; function writing.  Still need front end coding knowledge to make a website.</a:t>
            </a:r>
            <a:endParaRPr lang="en-US" sz="13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A530E-DA45-BDC7-6BF7-52D74A57C950}"/>
              </a:ext>
            </a:extLst>
          </p:cNvPr>
          <p:cNvSpPr txBox="1"/>
          <p:nvPr/>
        </p:nvSpPr>
        <p:spPr>
          <a:xfrm>
            <a:off x="459288" y="209463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 </a:t>
            </a:r>
            <a:r>
              <a:rPr lang="en-US" sz="1600" dirty="0">
                <a:hlinkClick r:id="rId2"/>
              </a:rPr>
              <a:t>R Markdown</a:t>
            </a:r>
            <a:r>
              <a:rPr lang="en-US" sz="1600" dirty="0"/>
              <a:t> to publish a group of related data visualizations as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for a wide variety of components including </a:t>
            </a:r>
            <a:r>
              <a:rPr lang="en-US" sz="1600" dirty="0" err="1">
                <a:hlinkClick r:id="rId3"/>
              </a:rPr>
              <a:t>htmlwidgets</a:t>
            </a:r>
            <a:r>
              <a:rPr lang="en-US" sz="1600" dirty="0"/>
              <a:t>; base, 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and easy to specify row and column-based </a:t>
            </a:r>
            <a:r>
              <a:rPr lang="en-US" sz="1600" dirty="0">
                <a:hlinkClick r:id="rId4"/>
              </a:rPr>
              <a:t>layouts</a:t>
            </a:r>
            <a:r>
              <a:rPr lang="en-US" sz="1600" dirty="0"/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0EA32-F0E6-F421-5BE0-AE2BC1A39495}"/>
              </a:ext>
            </a:extLst>
          </p:cNvPr>
          <p:cNvSpPr/>
          <p:nvPr/>
        </p:nvSpPr>
        <p:spPr>
          <a:xfrm>
            <a:off x="459288" y="5872846"/>
            <a:ext cx="3657600" cy="591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use r-md and </a:t>
            </a:r>
            <a:r>
              <a:rPr lang="en-US" sz="1400" dirty="0" err="1"/>
              <a:t>flexdashboard</a:t>
            </a:r>
            <a:r>
              <a:rPr lang="en-US" sz="1400" dirty="0"/>
              <a:t> and use </a:t>
            </a:r>
            <a:r>
              <a:rPr lang="en-US" sz="1400" dirty="0" err="1"/>
              <a:t>gitpages</a:t>
            </a:r>
            <a:r>
              <a:rPr lang="en-US" sz="1400" dirty="0"/>
              <a:t> for free hosting of portfolio projects!</a:t>
            </a:r>
          </a:p>
        </p:txBody>
      </p:sp>
    </p:spTree>
    <p:extLst>
      <p:ext uri="{BB962C8B-B14F-4D97-AF65-F5344CB8AC3E}">
        <p14:creationId xmlns:p14="http://schemas.microsoft.com/office/powerpoint/2010/main" val="413500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EFFA-AD97-539C-36B6-5497399D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10CC3-111E-DD7D-8642-36603624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C587-2A37-C51A-F61D-CB6C202E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7ED-60F9-FE2B-84BF-09CA5CA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57D6-E257-94BE-4316-C741B45A4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7671-1CA9-B3C0-DA80-48FC95DBE203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31FEC-B016-7269-D54D-BE8F1E6BFC07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090F7-1CE5-A60B-4C4A-3B3DC2B35057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pic>
        <p:nvPicPr>
          <p:cNvPr id="2050" name="Picture 2" descr="Building an HR Dashboard in R using Flexdashboard | by Sagar Kulkarni |  Towards Data Science">
            <a:extLst>
              <a:ext uri="{FF2B5EF4-FFF2-40B4-BE49-F238E27FC236}">
                <a16:creationId xmlns:a16="http://schemas.microsoft.com/office/drawing/2014/main" id="{083B5C24-D119-6F94-17C7-74296AE8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8" y="2011536"/>
            <a:ext cx="5548045" cy="29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4B2626-F7F7-9841-6258-68D156951E09}"/>
              </a:ext>
            </a:extLst>
          </p:cNvPr>
          <p:cNvSpPr txBox="1"/>
          <p:nvPr/>
        </p:nvSpPr>
        <p:spPr>
          <a:xfrm>
            <a:off x="459288" y="5291200"/>
            <a:ext cx="498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and “client side” user interactivity (echarts4r)</a:t>
            </a:r>
          </a:p>
        </p:txBody>
      </p:sp>
    </p:spTree>
    <p:extLst>
      <p:ext uri="{BB962C8B-B14F-4D97-AF65-F5344CB8AC3E}">
        <p14:creationId xmlns:p14="http://schemas.microsoft.com/office/powerpoint/2010/main" val="268924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1317-BFAB-886A-2F5F-81F5ECA5E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FF44B-2269-920F-642D-20FFE177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298D4-BACB-F5DE-BE31-615A5619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E2B6-8D0C-ED58-9B46-D63FF59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9B2C-10B1-7D45-B7E6-79C03AC4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9D21E2-343D-8780-8D5C-9A2AC2873610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5A6DF-16CC-0DC5-B22A-D165E5144B14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BC31D-731C-BEF0-56C7-595934E03185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pic>
        <p:nvPicPr>
          <p:cNvPr id="2052" name="Picture 4" descr="Ooh, Shiny!: R Shiny apps as a teaching tool – StatTLC">
            <a:extLst>
              <a:ext uri="{FF2B5EF4-FFF2-40B4-BE49-F238E27FC236}">
                <a16:creationId xmlns:a16="http://schemas.microsoft.com/office/drawing/2014/main" id="{35CC4E9C-CF5B-42F9-2651-1D688506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114594"/>
            <a:ext cx="4800600" cy="33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46E5B-EB23-7B7D-675D-81932FF05963}"/>
              </a:ext>
            </a:extLst>
          </p:cNvPr>
          <p:cNvSpPr txBox="1"/>
          <p:nvPr/>
        </p:nvSpPr>
        <p:spPr>
          <a:xfrm>
            <a:off x="2171699" y="5714657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Plots and outputs are redone with R as the calculation engine with user inputs.  </a:t>
            </a:r>
          </a:p>
        </p:txBody>
      </p:sp>
    </p:spTree>
    <p:extLst>
      <p:ext uri="{BB962C8B-B14F-4D97-AF65-F5344CB8AC3E}">
        <p14:creationId xmlns:p14="http://schemas.microsoft.com/office/powerpoint/2010/main" val="69674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2BA4D-4420-867F-D5F2-8E47E8B5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41656-185A-5B34-A413-2E1C9A3E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7B3F79-1B1D-A427-A5C8-A65A5D6F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17399" cy="591477"/>
          </a:xfrm>
        </p:spPr>
        <p:txBody>
          <a:bodyPr/>
          <a:lstStyle/>
          <a:p>
            <a:r>
              <a:rPr lang="en-US" dirty="0"/>
              <a:t>Compare webpages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0D95-835B-1B92-B141-FE3B0DA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46071-420F-ECA4-3CBF-EA3088FD2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A900A-5667-B76C-0FEB-0EC69489620C}"/>
              </a:ext>
            </a:extLst>
          </p:cNvPr>
          <p:cNvSpPr/>
          <p:nvPr/>
        </p:nvSpPr>
        <p:spPr>
          <a:xfrm>
            <a:off x="459288" y="1364650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flexdashboard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F5513-0C1F-99DD-6CAF-93DD939DEFFF}"/>
              </a:ext>
            </a:extLst>
          </p:cNvPr>
          <p:cNvSpPr/>
          <p:nvPr/>
        </p:nvSpPr>
        <p:spPr>
          <a:xfrm>
            <a:off x="3364148" y="1364649"/>
            <a:ext cx="2569662" cy="528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1EAFCE-84EB-C56F-BF03-194C7B75A3C1}"/>
              </a:ext>
            </a:extLst>
          </p:cNvPr>
          <p:cNvSpPr/>
          <p:nvPr/>
        </p:nvSpPr>
        <p:spPr>
          <a:xfrm>
            <a:off x="6269008" y="1364648"/>
            <a:ext cx="2569662" cy="5286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opencpu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C2FDE-4CE5-BA66-6A7A-340091E555B3}"/>
              </a:ext>
            </a:extLst>
          </p:cNvPr>
          <p:cNvSpPr txBox="1"/>
          <p:nvPr/>
        </p:nvSpPr>
        <p:spPr>
          <a:xfrm>
            <a:off x="4057649" y="5459280"/>
            <a:ext cx="48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functions become a </a:t>
            </a:r>
            <a:r>
              <a:rPr lang="en-US" dirty="0" err="1"/>
              <a:t>json</a:t>
            </a:r>
            <a:r>
              <a:rPr lang="en-US" dirty="0"/>
              <a:t> API endpoint that many languages can interact with.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B6C29-C8BB-8C4A-B9B3-6FBB98C0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945" y="2151150"/>
            <a:ext cx="4994010" cy="23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5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3702</TotalTime>
  <Words>695</Words>
  <Application>Microsoft Macintosh PowerPoint</Application>
  <PresentationFormat>On-screen Show (4:3)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1_Office Theme</vt:lpstr>
      <vt:lpstr>Improving data narratives.</vt:lpstr>
      <vt:lpstr>Let’s build up from the visualization</vt:lpstr>
      <vt:lpstr>Compare Vizuals</vt:lpstr>
      <vt:lpstr>What do you do with your visualizations?</vt:lpstr>
      <vt:lpstr>Compare Markdown to R-Markdown</vt:lpstr>
      <vt:lpstr>What about as a web framework w/back-end?</vt:lpstr>
      <vt:lpstr>Compare webpages</vt:lpstr>
      <vt:lpstr>Compare webpages</vt:lpstr>
      <vt:lpstr>Compare webpages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124</cp:revision>
  <dcterms:created xsi:type="dcterms:W3CDTF">2018-05-23T17:24:59Z</dcterms:created>
  <dcterms:modified xsi:type="dcterms:W3CDTF">2024-11-04T17:34:38Z</dcterms:modified>
</cp:coreProperties>
</file>