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465" r:id="rId2"/>
    <p:sldId id="384" r:id="rId3"/>
    <p:sldId id="605" r:id="rId4"/>
    <p:sldId id="606" r:id="rId5"/>
    <p:sldId id="427" r:id="rId6"/>
    <p:sldId id="451" r:id="rId7"/>
    <p:sldId id="385" r:id="rId8"/>
    <p:sldId id="386" r:id="rId9"/>
    <p:sldId id="387" r:id="rId10"/>
    <p:sldId id="388" r:id="rId11"/>
    <p:sldId id="389" r:id="rId12"/>
    <p:sldId id="390" r:id="rId13"/>
    <p:sldId id="391" r:id="rId14"/>
    <p:sldId id="392" r:id="rId15"/>
    <p:sldId id="393" r:id="rId16"/>
    <p:sldId id="436" r:id="rId17"/>
    <p:sldId id="607" r:id="rId18"/>
    <p:sldId id="608" r:id="rId19"/>
    <p:sldId id="394" r:id="rId20"/>
    <p:sldId id="395" r:id="rId21"/>
    <p:sldId id="396" r:id="rId22"/>
    <p:sldId id="397" r:id="rId23"/>
    <p:sldId id="430" r:id="rId24"/>
    <p:sldId id="399" r:id="rId25"/>
    <p:sldId id="401" r:id="rId26"/>
    <p:sldId id="402" r:id="rId27"/>
    <p:sldId id="404" r:id="rId28"/>
    <p:sldId id="405" r:id="rId29"/>
    <p:sldId id="432" r:id="rId30"/>
    <p:sldId id="407" r:id="rId31"/>
    <p:sldId id="409" r:id="rId32"/>
    <p:sldId id="410" r:id="rId33"/>
    <p:sldId id="411" r:id="rId34"/>
    <p:sldId id="412" r:id="rId35"/>
    <p:sldId id="413" r:id="rId36"/>
    <p:sldId id="414" r:id="rId37"/>
    <p:sldId id="415" r:id="rId38"/>
    <p:sldId id="434" r:id="rId39"/>
    <p:sldId id="454" r:id="rId40"/>
    <p:sldId id="588" r:id="rId41"/>
    <p:sldId id="594" r:id="rId42"/>
    <p:sldId id="595" r:id="rId43"/>
    <p:sldId id="596"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1299" autoAdjust="0"/>
  </p:normalViewPr>
  <p:slideViewPr>
    <p:cSldViewPr snapToGrid="0">
      <p:cViewPr varScale="1">
        <p:scale>
          <a:sx n="137" d="100"/>
          <a:sy n="137" d="100"/>
        </p:scale>
        <p:origin x="20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7/13/24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43</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7/13/24</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7/13/24</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7/13/24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7/13/24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7/13/24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7/13/24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7/13/24</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7/13/24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7/13/24</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7/13/24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7/13/24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7/13/24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7/13/24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89965" y="4892124"/>
            <a:ext cx="8590262"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7/13/24</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My framework, learned from 15yrs in the space, but not exhaustive </a:t>
            </a:r>
            <a:r>
              <a:rPr lang="en-US" i="1" dirty="0"/>
              <a:t>Examples below.</a:t>
            </a:r>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510601"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14" name="TextBox 13">
            <a:extLst>
              <a:ext uri="{FF2B5EF4-FFF2-40B4-BE49-F238E27FC236}">
                <a16:creationId xmlns:a16="http://schemas.microsoft.com/office/drawing/2014/main" id="{0D0985AE-392A-225E-DD04-0022843909DD}"/>
              </a:ext>
            </a:extLst>
          </p:cNvPr>
          <p:cNvSpPr txBox="1"/>
          <p:nvPr/>
        </p:nvSpPr>
        <p:spPr>
          <a:xfrm>
            <a:off x="2397969" y="3342121"/>
            <a:ext cx="1371600" cy="400110"/>
          </a:xfrm>
          <a:prstGeom prst="rect">
            <a:avLst/>
          </a:prstGeom>
          <a:noFill/>
        </p:spPr>
        <p:txBody>
          <a:bodyPr wrap="square" rtlCol="0">
            <a:spAutoFit/>
          </a:bodyPr>
          <a:lstStyle/>
          <a:p>
            <a:r>
              <a:rPr lang="en-US" sz="1000" dirty="0"/>
              <a:t>What is causing variances?</a:t>
            </a:r>
          </a:p>
        </p:txBody>
      </p:sp>
      <p:sp>
        <p:nvSpPr>
          <p:cNvPr id="15" name="TextBox 14">
            <a:extLst>
              <a:ext uri="{FF2B5EF4-FFF2-40B4-BE49-F238E27FC236}">
                <a16:creationId xmlns:a16="http://schemas.microsoft.com/office/drawing/2014/main" id="{903B23B7-7836-4832-A373-585DC6DA0DBC}"/>
              </a:ext>
            </a:extLst>
          </p:cNvPr>
          <p:cNvSpPr txBox="1"/>
          <p:nvPr/>
        </p:nvSpPr>
        <p:spPr>
          <a:xfrm>
            <a:off x="2360646" y="4333298"/>
            <a:ext cx="1371600" cy="400110"/>
          </a:xfrm>
          <a:prstGeom prst="rect">
            <a:avLst/>
          </a:prstGeom>
          <a:noFill/>
        </p:spPr>
        <p:txBody>
          <a:bodyPr wrap="square" rtlCol="0">
            <a:spAutoFit/>
          </a:bodyPr>
          <a:lstStyle/>
          <a:p>
            <a:r>
              <a:rPr lang="en-US" sz="1000" dirty="0"/>
              <a:t>Predict variances &amp; anomalies.</a:t>
            </a:r>
          </a:p>
        </p:txBody>
      </p:sp>
      <p:sp>
        <p:nvSpPr>
          <p:cNvPr id="16" name="TextBox 15">
            <a:extLst>
              <a:ext uri="{FF2B5EF4-FFF2-40B4-BE49-F238E27FC236}">
                <a16:creationId xmlns:a16="http://schemas.microsoft.com/office/drawing/2014/main" id="{AD24EBB4-46A5-CFBA-1FB4-9EA356FC0AE0}"/>
              </a:ext>
            </a:extLst>
          </p:cNvPr>
          <p:cNvSpPr txBox="1"/>
          <p:nvPr/>
        </p:nvSpPr>
        <p:spPr>
          <a:xfrm>
            <a:off x="2343150" y="2110299"/>
            <a:ext cx="1371600" cy="707886"/>
          </a:xfrm>
          <a:prstGeom prst="rect">
            <a:avLst/>
          </a:prstGeom>
          <a:noFill/>
        </p:spPr>
        <p:txBody>
          <a:bodyPr wrap="square" rtlCol="0">
            <a:spAutoFit/>
          </a:bodyPr>
          <a:lstStyle/>
          <a:p>
            <a:r>
              <a:rPr lang="en-US" sz="1000" dirty="0"/>
              <a:t>Do we have variances?</a:t>
            </a:r>
          </a:p>
          <a:p>
            <a:r>
              <a:rPr lang="en-US" sz="1000" dirty="0"/>
              <a:t>What are core components to a system?</a:t>
            </a:r>
          </a:p>
        </p:txBody>
      </p:sp>
      <p:sp>
        <p:nvSpPr>
          <p:cNvPr id="17" name="TextBox 16">
            <a:extLst>
              <a:ext uri="{FF2B5EF4-FFF2-40B4-BE49-F238E27FC236}">
                <a16:creationId xmlns:a16="http://schemas.microsoft.com/office/drawing/2014/main" id="{9A8533CE-0C46-42D4-BA54-6C48BAEC80E8}"/>
              </a:ext>
            </a:extLst>
          </p:cNvPr>
          <p:cNvSpPr txBox="1"/>
          <p:nvPr/>
        </p:nvSpPr>
        <p:spPr>
          <a:xfrm>
            <a:off x="4057652" y="2223339"/>
            <a:ext cx="1371600" cy="400110"/>
          </a:xfrm>
          <a:prstGeom prst="rect">
            <a:avLst/>
          </a:prstGeom>
          <a:noFill/>
        </p:spPr>
        <p:txBody>
          <a:bodyPr wrap="square" rtlCol="0">
            <a:spAutoFit/>
          </a:bodyPr>
          <a:lstStyle/>
          <a:p>
            <a:r>
              <a:rPr lang="en-US" sz="1000" dirty="0"/>
              <a:t>What are the highest margin SKUs?</a:t>
            </a:r>
          </a:p>
        </p:txBody>
      </p:sp>
      <p:sp>
        <p:nvSpPr>
          <p:cNvPr id="18" name="TextBox 17">
            <a:extLst>
              <a:ext uri="{FF2B5EF4-FFF2-40B4-BE49-F238E27FC236}">
                <a16:creationId xmlns:a16="http://schemas.microsoft.com/office/drawing/2014/main" id="{A4DE7D96-6088-8FD0-3788-4E212B08606D}"/>
              </a:ext>
            </a:extLst>
          </p:cNvPr>
          <p:cNvSpPr txBox="1"/>
          <p:nvPr/>
        </p:nvSpPr>
        <p:spPr>
          <a:xfrm>
            <a:off x="3886200" y="3218545"/>
            <a:ext cx="1371600" cy="553998"/>
          </a:xfrm>
          <a:prstGeom prst="rect">
            <a:avLst/>
          </a:prstGeom>
          <a:noFill/>
        </p:spPr>
        <p:txBody>
          <a:bodyPr wrap="square" rtlCol="0">
            <a:spAutoFit/>
          </a:bodyPr>
          <a:lstStyle/>
          <a:p>
            <a:r>
              <a:rPr lang="en-US" sz="1000" dirty="0"/>
              <a:t>Why are some SKUs strong (price, seasonality </a:t>
            </a:r>
            <a:r>
              <a:rPr lang="en-US" sz="1000" dirty="0" err="1"/>
              <a:t>etc</a:t>
            </a:r>
            <a:r>
              <a:rPr lang="en-US" sz="1000" dirty="0"/>
              <a:t>)?</a:t>
            </a:r>
          </a:p>
        </p:txBody>
      </p:sp>
      <p:sp>
        <p:nvSpPr>
          <p:cNvPr id="19" name="TextBox 18">
            <a:extLst>
              <a:ext uri="{FF2B5EF4-FFF2-40B4-BE49-F238E27FC236}">
                <a16:creationId xmlns:a16="http://schemas.microsoft.com/office/drawing/2014/main" id="{28A33C66-2810-D2CE-9FBD-CC949C3BFCF7}"/>
              </a:ext>
            </a:extLst>
          </p:cNvPr>
          <p:cNvSpPr txBox="1"/>
          <p:nvPr/>
        </p:nvSpPr>
        <p:spPr>
          <a:xfrm>
            <a:off x="3879785" y="4307015"/>
            <a:ext cx="1371600" cy="553998"/>
          </a:xfrm>
          <a:prstGeom prst="rect">
            <a:avLst/>
          </a:prstGeom>
          <a:noFill/>
        </p:spPr>
        <p:txBody>
          <a:bodyPr wrap="square" rtlCol="0">
            <a:spAutoFit/>
          </a:bodyPr>
          <a:lstStyle/>
          <a:p>
            <a:r>
              <a:rPr lang="en-US" sz="1000" dirty="0"/>
              <a:t>Predict the revenue from a marketing campaign.</a:t>
            </a:r>
          </a:p>
        </p:txBody>
      </p:sp>
      <p:sp>
        <p:nvSpPr>
          <p:cNvPr id="20" name="TextBox 19">
            <a:extLst>
              <a:ext uri="{FF2B5EF4-FFF2-40B4-BE49-F238E27FC236}">
                <a16:creationId xmlns:a16="http://schemas.microsoft.com/office/drawing/2014/main" id="{14467A24-5583-06B4-00C8-D99D89EA593E}"/>
              </a:ext>
            </a:extLst>
          </p:cNvPr>
          <p:cNvSpPr txBox="1"/>
          <p:nvPr/>
        </p:nvSpPr>
        <p:spPr>
          <a:xfrm>
            <a:off x="5429250" y="2223339"/>
            <a:ext cx="1371600" cy="553998"/>
          </a:xfrm>
          <a:prstGeom prst="rect">
            <a:avLst/>
          </a:prstGeom>
          <a:noFill/>
        </p:spPr>
        <p:txBody>
          <a:bodyPr wrap="square" rtlCol="0">
            <a:spAutoFit/>
          </a:bodyPr>
          <a:lstStyle/>
          <a:p>
            <a:r>
              <a:rPr lang="en-US" sz="1000" dirty="0"/>
              <a:t>What is our cost allocation for a good, service?</a:t>
            </a:r>
          </a:p>
        </p:txBody>
      </p:sp>
      <p:sp>
        <p:nvSpPr>
          <p:cNvPr id="21" name="TextBox 20">
            <a:extLst>
              <a:ext uri="{FF2B5EF4-FFF2-40B4-BE49-F238E27FC236}">
                <a16:creationId xmlns:a16="http://schemas.microsoft.com/office/drawing/2014/main" id="{5F85B993-C6E2-34C0-2779-22D5930A6FCF}"/>
              </a:ext>
            </a:extLst>
          </p:cNvPr>
          <p:cNvSpPr txBox="1"/>
          <p:nvPr/>
        </p:nvSpPr>
        <p:spPr>
          <a:xfrm>
            <a:off x="5510601" y="4333298"/>
            <a:ext cx="1371600" cy="553998"/>
          </a:xfrm>
          <a:prstGeom prst="rect">
            <a:avLst/>
          </a:prstGeom>
          <a:noFill/>
        </p:spPr>
        <p:txBody>
          <a:bodyPr wrap="square" rtlCol="0">
            <a:spAutoFit/>
          </a:bodyPr>
          <a:lstStyle/>
          <a:p>
            <a:r>
              <a:rPr lang="en-US" sz="1000" dirty="0"/>
              <a:t>Can we optimize costs, </a:t>
            </a:r>
            <a:r>
              <a:rPr lang="en-US" sz="1000" dirty="0" err="1"/>
              <a:t>ie</a:t>
            </a:r>
            <a:r>
              <a:rPr lang="en-US" sz="1000" dirty="0"/>
              <a:t> predicant raw material prices </a:t>
            </a:r>
            <a:r>
              <a:rPr lang="en-US" sz="1000" dirty="0" err="1"/>
              <a:t>etc</a:t>
            </a:r>
            <a:r>
              <a:rPr lang="en-US" sz="1000" dirty="0"/>
              <a:t>?</a:t>
            </a:r>
          </a:p>
        </p:txBody>
      </p:sp>
      <p:sp>
        <p:nvSpPr>
          <p:cNvPr id="22" name="TextBox 21">
            <a:extLst>
              <a:ext uri="{FF2B5EF4-FFF2-40B4-BE49-F238E27FC236}">
                <a16:creationId xmlns:a16="http://schemas.microsoft.com/office/drawing/2014/main" id="{2E5B711B-C216-9675-CEF3-042BE1FD38F3}"/>
              </a:ext>
            </a:extLst>
          </p:cNvPr>
          <p:cNvSpPr txBox="1"/>
          <p:nvPr/>
        </p:nvSpPr>
        <p:spPr>
          <a:xfrm>
            <a:off x="5429250" y="3215001"/>
            <a:ext cx="1371600" cy="553998"/>
          </a:xfrm>
          <a:prstGeom prst="rect">
            <a:avLst/>
          </a:prstGeom>
          <a:noFill/>
        </p:spPr>
        <p:txBody>
          <a:bodyPr wrap="square" rtlCol="0">
            <a:spAutoFit/>
          </a:bodyPr>
          <a:lstStyle/>
          <a:p>
            <a:r>
              <a:rPr lang="en-US" sz="1000" dirty="0"/>
              <a:t>What drove the cost changes (inflation, input material </a:t>
            </a:r>
            <a:r>
              <a:rPr lang="en-US" sz="1000" dirty="0" err="1"/>
              <a:t>etc</a:t>
            </a:r>
            <a:r>
              <a:rPr lang="en-US" sz="1000" dirty="0"/>
              <a:t>)?</a:t>
            </a:r>
          </a:p>
        </p:txBody>
      </p:sp>
      <p:sp>
        <p:nvSpPr>
          <p:cNvPr id="23" name="TextBox 22">
            <a:extLst>
              <a:ext uri="{FF2B5EF4-FFF2-40B4-BE49-F238E27FC236}">
                <a16:creationId xmlns:a16="http://schemas.microsoft.com/office/drawing/2014/main" id="{808BFF74-822F-39A0-B8E5-7B0B16681036}"/>
              </a:ext>
            </a:extLst>
          </p:cNvPr>
          <p:cNvSpPr txBox="1"/>
          <p:nvPr/>
        </p:nvSpPr>
        <p:spPr>
          <a:xfrm>
            <a:off x="7172908" y="2228907"/>
            <a:ext cx="1371600" cy="400110"/>
          </a:xfrm>
          <a:prstGeom prst="rect">
            <a:avLst/>
          </a:prstGeom>
          <a:noFill/>
        </p:spPr>
        <p:txBody>
          <a:bodyPr wrap="square" rtlCol="0">
            <a:spAutoFit/>
          </a:bodyPr>
          <a:lstStyle/>
          <a:p>
            <a:r>
              <a:rPr lang="en-US" sz="1000" dirty="0"/>
              <a:t>Among options what is our best XYZ choice?</a:t>
            </a:r>
          </a:p>
        </p:txBody>
      </p:sp>
      <p:sp>
        <p:nvSpPr>
          <p:cNvPr id="24" name="TextBox 23">
            <a:extLst>
              <a:ext uri="{FF2B5EF4-FFF2-40B4-BE49-F238E27FC236}">
                <a16:creationId xmlns:a16="http://schemas.microsoft.com/office/drawing/2014/main" id="{FABCD556-2503-78A8-3154-617852012DDB}"/>
              </a:ext>
            </a:extLst>
          </p:cNvPr>
          <p:cNvSpPr txBox="1"/>
          <p:nvPr/>
        </p:nvSpPr>
        <p:spPr>
          <a:xfrm>
            <a:off x="7169990" y="3412561"/>
            <a:ext cx="1371600" cy="400110"/>
          </a:xfrm>
          <a:prstGeom prst="rect">
            <a:avLst/>
          </a:prstGeom>
          <a:noFill/>
        </p:spPr>
        <p:txBody>
          <a:bodyPr wrap="square" rtlCol="0">
            <a:spAutoFit/>
          </a:bodyPr>
          <a:lstStyle/>
          <a:p>
            <a:r>
              <a:rPr lang="en-US" sz="1000" dirty="0"/>
              <a:t>Why is X yielding this impact on Y?</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400110"/>
          </a:xfrm>
          <a:prstGeom prst="rect">
            <a:avLst/>
          </a:prstGeom>
          <a:noFill/>
        </p:spPr>
        <p:txBody>
          <a:bodyPr wrap="square" rtlCol="0">
            <a:spAutoFit/>
          </a:bodyPr>
          <a:lstStyle/>
          <a:p>
            <a:r>
              <a:rPr lang="en-US" sz="1000" dirty="0"/>
              <a:t>Generative AI is an emerging space with novel and yet to be determined questions, answers and business impact. </a:t>
            </a:r>
          </a:p>
        </p:txBody>
      </p:sp>
      <p:sp>
        <p:nvSpPr>
          <p:cNvPr id="26" name="TextBox 25">
            <a:extLst>
              <a:ext uri="{FF2B5EF4-FFF2-40B4-BE49-F238E27FC236}">
                <a16:creationId xmlns:a16="http://schemas.microsoft.com/office/drawing/2014/main" id="{0431B0EF-2285-4A30-0C91-DC9147376960}"/>
              </a:ext>
            </a:extLst>
          </p:cNvPr>
          <p:cNvSpPr txBox="1"/>
          <p:nvPr/>
        </p:nvSpPr>
        <p:spPr>
          <a:xfrm>
            <a:off x="7172908" y="4333298"/>
            <a:ext cx="1371600" cy="400110"/>
          </a:xfrm>
          <a:prstGeom prst="rect">
            <a:avLst/>
          </a:prstGeom>
          <a:noFill/>
        </p:spPr>
        <p:txBody>
          <a:bodyPr wrap="square" rtlCol="0">
            <a:spAutoFit/>
          </a:bodyPr>
          <a:lstStyle/>
          <a:p>
            <a:r>
              <a:rPr lang="en-US" sz="1000" dirty="0"/>
              <a:t>Predict individual customer propensities.</a:t>
            </a:r>
          </a:p>
        </p:txBody>
      </p:sp>
    </p:spTree>
    <p:extLst>
      <p:ext uri="{BB962C8B-B14F-4D97-AF65-F5344CB8AC3E}">
        <p14:creationId xmlns:p14="http://schemas.microsoft.com/office/powerpoint/2010/main" val="1788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7/13/24</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Tools and methods for the action</a:t>
            </a:r>
            <a:endParaRPr lang="en-US" i="1" dirty="0"/>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747658"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246221"/>
          </a:xfrm>
          <a:prstGeom prst="rect">
            <a:avLst/>
          </a:prstGeom>
          <a:noFill/>
        </p:spPr>
        <p:txBody>
          <a:bodyPr wrap="square" rtlCol="0">
            <a:spAutoFit/>
          </a:bodyPr>
          <a:lstStyle/>
          <a:p>
            <a:r>
              <a:rPr lang="en-US" sz="1000" dirty="0"/>
              <a:t>Generative AI- DNN, ChatGPT, Image Diffusion and TBD?</a:t>
            </a:r>
          </a:p>
        </p:txBody>
      </p:sp>
      <p:sp>
        <p:nvSpPr>
          <p:cNvPr id="27" name="TextBox 26">
            <a:extLst>
              <a:ext uri="{FF2B5EF4-FFF2-40B4-BE49-F238E27FC236}">
                <a16:creationId xmlns:a16="http://schemas.microsoft.com/office/drawing/2014/main" id="{553F9A83-44E8-54D7-4EDF-BD1D0019A981}"/>
              </a:ext>
            </a:extLst>
          </p:cNvPr>
          <p:cNvSpPr txBox="1"/>
          <p:nvPr/>
        </p:nvSpPr>
        <p:spPr>
          <a:xfrm>
            <a:off x="2661555" y="2304312"/>
            <a:ext cx="5880035" cy="400110"/>
          </a:xfrm>
          <a:prstGeom prst="rect">
            <a:avLst/>
          </a:prstGeom>
          <a:noFill/>
        </p:spPr>
        <p:txBody>
          <a:bodyPr wrap="square" rtlCol="0">
            <a:spAutoFit/>
          </a:bodyPr>
          <a:lstStyle/>
          <a:p>
            <a:r>
              <a:rPr lang="en-US" sz="1000" dirty="0"/>
              <a:t>Exploratory Data Analysis…descriptive statistics, basic visualizations</a:t>
            </a:r>
          </a:p>
          <a:p>
            <a:r>
              <a:rPr lang="en-US" sz="1000" i="1" dirty="0">
                <a:highlight>
                  <a:srgbClr val="FFFF00"/>
                </a:highlight>
              </a:rPr>
              <a:t>Retrospective views</a:t>
            </a:r>
          </a:p>
        </p:txBody>
      </p:sp>
      <p:sp>
        <p:nvSpPr>
          <p:cNvPr id="28" name="TextBox 27">
            <a:extLst>
              <a:ext uri="{FF2B5EF4-FFF2-40B4-BE49-F238E27FC236}">
                <a16:creationId xmlns:a16="http://schemas.microsoft.com/office/drawing/2014/main" id="{5445EECD-5105-5081-0C74-6F19E60E1036}"/>
              </a:ext>
            </a:extLst>
          </p:cNvPr>
          <p:cNvSpPr txBox="1"/>
          <p:nvPr/>
        </p:nvSpPr>
        <p:spPr>
          <a:xfrm>
            <a:off x="2686050" y="3384386"/>
            <a:ext cx="5880035" cy="553998"/>
          </a:xfrm>
          <a:prstGeom prst="rect">
            <a:avLst/>
          </a:prstGeom>
          <a:noFill/>
        </p:spPr>
        <p:txBody>
          <a:bodyPr wrap="square" rtlCol="0">
            <a:spAutoFit/>
          </a:bodyPr>
          <a:lstStyle/>
          <a:p>
            <a:r>
              <a:rPr lang="en-US" sz="1000" dirty="0"/>
              <a:t>Data narratives, advanced visualization, correlation linear regression beta and residual exploration linear programming</a:t>
            </a:r>
          </a:p>
          <a:p>
            <a:r>
              <a:rPr lang="en-US" sz="1000" i="1" dirty="0">
                <a:highlight>
                  <a:srgbClr val="FFFF00"/>
                </a:highlight>
              </a:rPr>
              <a:t>Descriptive views;</a:t>
            </a:r>
          </a:p>
        </p:txBody>
      </p:sp>
      <p:sp>
        <p:nvSpPr>
          <p:cNvPr id="29" name="TextBox 28">
            <a:extLst>
              <a:ext uri="{FF2B5EF4-FFF2-40B4-BE49-F238E27FC236}">
                <a16:creationId xmlns:a16="http://schemas.microsoft.com/office/drawing/2014/main" id="{9FA77F0A-ABEB-7FB2-26BA-BFEEAD266194}"/>
              </a:ext>
            </a:extLst>
          </p:cNvPr>
          <p:cNvSpPr txBox="1"/>
          <p:nvPr/>
        </p:nvSpPr>
        <p:spPr>
          <a:xfrm>
            <a:off x="2686049" y="4385283"/>
            <a:ext cx="5880035" cy="246221"/>
          </a:xfrm>
          <a:prstGeom prst="rect">
            <a:avLst/>
          </a:prstGeom>
          <a:noFill/>
        </p:spPr>
        <p:txBody>
          <a:bodyPr wrap="square" rtlCol="0">
            <a:spAutoFit/>
          </a:bodyPr>
          <a:lstStyle/>
          <a:p>
            <a:r>
              <a:rPr lang="en-US" sz="1000" dirty="0"/>
              <a:t>Machine Learning – </a:t>
            </a:r>
            <a:r>
              <a:rPr lang="en-US" sz="1000" dirty="0">
                <a:highlight>
                  <a:srgbClr val="FFFF00"/>
                </a:highlight>
              </a:rPr>
              <a:t>supervised, unsupervised</a:t>
            </a:r>
            <a:r>
              <a:rPr lang="en-US" sz="1000" dirty="0"/>
              <a:t>, </a:t>
            </a:r>
            <a:r>
              <a:rPr lang="en-US" sz="1000" dirty="0">
                <a:highlight>
                  <a:srgbClr val="FFFF00"/>
                </a:highlight>
              </a:rPr>
              <a:t>time-series forecasting</a:t>
            </a:r>
            <a:r>
              <a:rPr lang="en-US" sz="1000" dirty="0"/>
              <a:t>, Natural Language Processing (NLP), NN </a:t>
            </a:r>
          </a:p>
        </p:txBody>
      </p:sp>
    </p:spTree>
    <p:extLst>
      <p:ext uri="{BB962C8B-B14F-4D97-AF65-F5344CB8AC3E}">
        <p14:creationId xmlns:p14="http://schemas.microsoft.com/office/powerpoint/2010/main" val="27197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448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683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0672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5146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9176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9881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208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4192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93052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86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7/13/24</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3894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7/13/24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364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68603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TextBox 5"/>
          <p:cNvSpPr txBox="1"/>
          <p:nvPr/>
        </p:nvSpPr>
        <p:spPr>
          <a:xfrm>
            <a:off x="573206" y="1145888"/>
            <a:ext cx="4982839" cy="1077218"/>
          </a:xfrm>
          <a:prstGeom prst="rect">
            <a:avLst/>
          </a:prstGeom>
          <a:noFill/>
        </p:spPr>
        <p:txBody>
          <a:bodyPr wrap="none" rtlCol="0">
            <a:spAutoFit/>
          </a:bodyPr>
          <a:lstStyle/>
          <a:p>
            <a:r>
              <a:rPr lang="en-US" sz="3200" dirty="0"/>
              <a:t>Open:</a:t>
            </a:r>
          </a:p>
          <a:p>
            <a:r>
              <a:rPr lang="en-US" sz="3200" dirty="0" err="1"/>
              <a:t>C_Functions_basicEDA_Viz.R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474571" cy="2585323"/>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82951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
        <p:nvSpPr>
          <p:cNvPr id="11" name="Footer Placeholder 4">
            <a:extLst>
              <a:ext uri="{FF2B5EF4-FFF2-40B4-BE49-F238E27FC236}">
                <a16:creationId xmlns:a16="http://schemas.microsoft.com/office/drawing/2014/main" id="{6B5C8B1F-FBCF-F84F-80BC-9E2CFBFB8FA6}"/>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20755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800219"/>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=character))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(x=start,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end,y</a:t>
            </a:r>
            <a:r>
              <a:rPr lang="en-US" sz="1400" dirty="0">
                <a:solidFill>
                  <a:schemeClr val="accent6"/>
                </a:solidFill>
                <a:latin typeface="Consolas" panose="020B0609020204030204" pitchFamily="49" charset="0"/>
                <a:cs typeface="Consolas" panose="020B0609020204030204" pitchFamily="49" charset="0"/>
              </a:rPr>
              <a:t>=character,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=character),linewidth=3)</a:t>
            </a:r>
          </a:p>
        </p:txBody>
      </p:sp>
      <p:sp>
        <p:nvSpPr>
          <p:cNvPr id="11" name="Footer Placeholder 4">
            <a:extLst>
              <a:ext uri="{FF2B5EF4-FFF2-40B4-BE49-F238E27FC236}">
                <a16:creationId xmlns:a16="http://schemas.microsoft.com/office/drawing/2014/main" id="{65BC6348-4926-8343-B8E9-9E03D248E73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83819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8" name="Rectangle 7"/>
          <p:cNvSpPr/>
          <p:nvPr/>
        </p:nvSpPr>
        <p:spPr>
          <a:xfrm>
            <a:off x="1" y="1838553"/>
            <a:ext cx="9144000" cy="969496"/>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=character))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(x=start,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end,y</a:t>
            </a:r>
            <a:r>
              <a:rPr lang="en-US" sz="1050" dirty="0">
                <a:latin typeface="Consolas" panose="020B0609020204030204" pitchFamily="49" charset="0"/>
                <a:cs typeface="Consolas" panose="020B0609020204030204" pitchFamily="49" charset="0"/>
              </a:rPr>
              <a:t>=character,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=character),linewidth=3)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
        <p:nvSpPr>
          <p:cNvPr id="10" name="Footer Placeholder 4">
            <a:extLst>
              <a:ext uri="{FF2B5EF4-FFF2-40B4-BE49-F238E27FC236}">
                <a16:creationId xmlns:a16="http://schemas.microsoft.com/office/drawing/2014/main" id="{7960989D-8211-AC43-8677-3A58D4F787C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254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3945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7/13/24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26121</TotalTime>
  <Words>2742</Words>
  <Application>Microsoft Macintosh PowerPoint</Application>
  <PresentationFormat>On-screen Show (4:3)</PresentationFormat>
  <Paragraphs>638</Paragraphs>
  <Slides>43</Slides>
  <Notes>35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Open Sans</vt:lpstr>
      <vt:lpstr>Roboto Light</vt:lpstr>
      <vt:lpstr>Roboto Medium</vt:lpstr>
      <vt:lpstr>Office Theme</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My framework, learned from 15yrs in the space, but not exhaustive Examples below.</vt:lpstr>
      <vt:lpstr>Tools and methods for the action</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lpstr>What is ggplot?</vt:lpstr>
      <vt:lpstr>Understanding ggplot…</vt:lpstr>
      <vt:lpstr>Understanding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Ted Kwartler</cp:lastModifiedBy>
  <cp:revision>149</cp:revision>
  <cp:lastPrinted>2018-07-10T22:02:33Z</cp:lastPrinted>
  <dcterms:created xsi:type="dcterms:W3CDTF">2018-05-11T14:06:45Z</dcterms:created>
  <dcterms:modified xsi:type="dcterms:W3CDTF">2024-07-13T16:04:14Z</dcterms:modified>
</cp:coreProperties>
</file>