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97" r:id="rId2"/>
    <p:sldId id="452" r:id="rId3"/>
    <p:sldId id="453" r:id="rId4"/>
    <p:sldId id="454" r:id="rId5"/>
    <p:sldId id="455" r:id="rId6"/>
    <p:sldId id="544" r:id="rId7"/>
    <p:sldId id="466" r:id="rId8"/>
    <p:sldId id="468" r:id="rId9"/>
    <p:sldId id="472" r:id="rId10"/>
    <p:sldId id="473" r:id="rId11"/>
    <p:sldId id="547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3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11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7/14/24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7/14/24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7/14/24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7/14/24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7/14/24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7/14/24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7/14/24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7/14/24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7/14/24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7/14/24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7/14/24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&amp; NLP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7/14/24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7/14/24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 &amp; Inputs for Setting Up a TM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020" y="1533094"/>
            <a:ext cx="776426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#Create custom stop words</a:t>
            </a:r>
          </a:p>
          <a:p>
            <a:pPr defTabSz="457200"/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stopwords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english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'), 'lol', '</a:t>
            </a:r>
            <a:r>
              <a:rPr lang="en-US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smh</a:t>
            </a:r>
            <a:r>
              <a:rPr lang="en-US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021" y="1163762"/>
            <a:ext cx="7141763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defTabSz="457200">
              <a:defRPr u="sng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/>
              <a:t>“</a:t>
            </a:r>
            <a:r>
              <a:rPr lang="en-US" dirty="0" err="1"/>
              <a:t>custom.stopwords</a:t>
            </a:r>
            <a:r>
              <a:rPr lang="en-US" dirty="0"/>
              <a:t>” combines vectors of words to remove from the corpus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499" y="2224670"/>
            <a:ext cx="2857501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Add channel specific stop words.  </a:t>
            </a:r>
          </a:p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E.g. Twitter abbreviations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1060" y="3400165"/>
            <a:ext cx="8939156" cy="26468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Data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text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read.csv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('https://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raw.githubusercontent.com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/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kwartler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/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Hult_Visualizing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-Analyzing-Data-with-R/main/DD1/G_Mar14/data/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coffeeVector.csv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')</a:t>
            </a: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head(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text$x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Make a volatile corpus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VCorpus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VectorSource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text$x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Preprocess the corpus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060" y="3030833"/>
            <a:ext cx="3219728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defTabSz="457200">
              <a:defRPr u="sng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/>
              <a:t>Retaining Meta Data Information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1F2A2CED-E8BE-40F6-9A53-DCFF02685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430777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7/14/24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Bag of Words, how is data organized?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CC3125-0793-4764-A090-AAD0A322BE20}"/>
              </a:ext>
            </a:extLst>
          </p:cNvPr>
          <p:cNvSpPr/>
          <p:nvPr/>
        </p:nvSpPr>
        <p:spPr>
          <a:xfrm>
            <a:off x="365760" y="4617577"/>
            <a:ext cx="4453646" cy="11536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DocumentTermMatrix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txtCorpus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as.matrix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txtDtm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889756-F100-4C4C-ADAB-79A1BBE2D7E1}"/>
              </a:ext>
            </a:extLst>
          </p:cNvPr>
          <p:cNvSpPr/>
          <p:nvPr/>
        </p:nvSpPr>
        <p:spPr>
          <a:xfrm>
            <a:off x="365759" y="4248574"/>
            <a:ext cx="445364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Code to Create the DTM/TDM and change to a matrix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67B80-37C5-4FA1-A8B6-4145CB28D72E}"/>
              </a:ext>
            </a:extLst>
          </p:cNvPr>
          <p:cNvSpPr/>
          <p:nvPr/>
        </p:nvSpPr>
        <p:spPr>
          <a:xfrm>
            <a:off x="365760" y="5944317"/>
            <a:ext cx="8409940" cy="3539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700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Consolas" panose="020B0609020204030204" pitchFamily="49" charset="0"/>
              </a:rPr>
              <a:t>The matrices are sparse (many 0’s) so additional steps may be needed to extract information.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C3AE280-ABA7-4970-8744-D0E24542C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453202"/>
              </p:ext>
            </p:extLst>
          </p:nvPr>
        </p:nvGraphicFramePr>
        <p:xfrm>
          <a:off x="365760" y="1630150"/>
          <a:ext cx="8341444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66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8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25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Doc1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Doc2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doc3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Doc_n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 Unicode MS" panose="020B0604020202020204" pitchFamily="34" charset="-128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8FFC286-E215-43A9-B51D-20E465668F33}"/>
              </a:ext>
            </a:extLst>
          </p:cNvPr>
          <p:cNvSpPr/>
          <p:nvPr/>
        </p:nvSpPr>
        <p:spPr>
          <a:xfrm>
            <a:off x="365760" y="1249919"/>
            <a:ext cx="8341444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8A66C7-8011-4A5F-A82A-92177B696CA0}"/>
              </a:ext>
            </a:extLst>
          </p:cNvPr>
          <p:cNvSpPr/>
          <p:nvPr/>
        </p:nvSpPr>
        <p:spPr>
          <a:xfrm>
            <a:off x="5129846" y="4248574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Why are DTM &amp; TDM Sparse?  What do they represent?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97BD3E-8060-4D7E-B28F-7036109F93D8}"/>
              </a:ext>
            </a:extLst>
          </p:cNvPr>
          <p:cNvSpPr/>
          <p:nvPr/>
        </p:nvSpPr>
        <p:spPr>
          <a:xfrm>
            <a:off x="5129846" y="4617577"/>
            <a:ext cx="3513458" cy="1153636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algn="ctr"/>
            <a:endParaRPr lang="en-US" sz="3600" dirty="0">
              <a:solidFill>
                <a:schemeClr val="tx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913972-4453-478B-B709-646647E27FDC}"/>
              </a:ext>
            </a:extLst>
          </p:cNvPr>
          <p:cNvSpPr txBox="1"/>
          <p:nvPr/>
        </p:nvSpPr>
        <p:spPr>
          <a:xfrm>
            <a:off x="6457950" y="4840776"/>
            <a:ext cx="61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96592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8" grpId="0" animBg="1"/>
      <p:bldP spid="19" grpId="0" animBg="1"/>
      <p:bldP spid="20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7/14/24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Shameless Plug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06" y="1294448"/>
            <a:ext cx="2553981" cy="3847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0" r="27306" b="44000"/>
          <a:stretch/>
        </p:blipFill>
        <p:spPr>
          <a:xfrm>
            <a:off x="5394961" y="4089072"/>
            <a:ext cx="3237278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34" r="32620" b="43555"/>
          <a:stretch/>
        </p:blipFill>
        <p:spPr>
          <a:xfrm>
            <a:off x="5394961" y="2621266"/>
            <a:ext cx="2930693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8" r="33140" b="44000"/>
          <a:stretch/>
        </p:blipFill>
        <p:spPr>
          <a:xfrm>
            <a:off x="5394961" y="1110606"/>
            <a:ext cx="2972594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4534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7/14/24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Shameless Plug #2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2" descr="Image result for DATACAM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77" y="1616392"/>
            <a:ext cx="3499486" cy="349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115" y="1407943"/>
            <a:ext cx="2209697" cy="21031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177" y="3678703"/>
            <a:ext cx="2254803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D84DA6B8-8816-42D2-9890-B81F6896E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89708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2875" y="2340291"/>
            <a:ext cx="3436144" cy="3074671"/>
          </a:xfrm>
        </p:spPr>
        <p:txBody>
          <a:bodyPr/>
          <a:lstStyle/>
          <a:p>
            <a:pPr marL="111125" indent="-111125" defTabSz="457200">
              <a:buFont typeface="Arial"/>
              <a:buChar char="•"/>
            </a:pPr>
            <a:r>
              <a:rPr lang="en-US" sz="1800" b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 new insights from text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Let’s you drink from a fire hose of information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Language is hard; many unsolved problems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Unstructured</a:t>
            </a:r>
          </a:p>
          <a:p>
            <a:pPr marL="509588" lvl="1" indent="-52388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Expression is individualistic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Multi-language/cultural implications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7/14/24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 Mining?</a:t>
            </a:r>
          </a:p>
        </p:txBody>
      </p:sp>
      <p:pic>
        <p:nvPicPr>
          <p:cNvPr id="8" name="Picture 2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4"/>
          <a:stretch/>
        </p:blipFill>
        <p:spPr bwMode="auto">
          <a:xfrm>
            <a:off x="3831823" y="2340291"/>
            <a:ext cx="4759371" cy="3401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814763" y="1785938"/>
            <a:ext cx="47720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Before Text Mining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D4420DF6-8293-41CB-8CCD-5A792B910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05490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5"/>
          <p:cNvPicPr>
            <a:picLocks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5"/>
          <a:stretch/>
        </p:blipFill>
        <p:spPr bwMode="auto">
          <a:xfrm>
            <a:off x="3803514" y="2336599"/>
            <a:ext cx="4783274" cy="34212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2875" y="2340291"/>
            <a:ext cx="3436144" cy="3074671"/>
          </a:xfrm>
        </p:spPr>
        <p:txBody>
          <a:bodyPr/>
          <a:lstStyle/>
          <a:p>
            <a:pPr marL="111125" indent="-111125" defTabSz="457200">
              <a:buFont typeface="Arial"/>
              <a:buChar char="•"/>
            </a:pPr>
            <a:r>
              <a:rPr lang="en-US" sz="1800" b="1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Extract new insights from text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Let’s you drink from a fire hose of information</a:t>
            </a:r>
          </a:p>
          <a:p>
            <a:pPr marL="111125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Language is hard; many unsolved problems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Unstructured</a:t>
            </a:r>
          </a:p>
          <a:p>
            <a:pPr marL="509588" lvl="1" indent="-52388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Expression is individualistic</a:t>
            </a:r>
          </a:p>
          <a:p>
            <a:pPr marL="568325" lvl="1" indent="-111125" defTabSz="457200">
              <a:buFont typeface="Arial"/>
              <a:buChar char="•"/>
            </a:pPr>
            <a:r>
              <a:rPr lang="en-US" sz="18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Multi-language/cultural implications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7/14/24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Text Mining?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4763" y="1785938"/>
            <a:ext cx="4772025" cy="485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After Text Mining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D32484F-813B-498D-8A79-E7FD292CD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59397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591D7-E6E6-0A4C-BAAA-C5473624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7/14/24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4E158-8409-CA4C-9FA6-EBDFA1EC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C6980E-4E6F-2A46-A208-8286863C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 Project Workflow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CC3B70-14F9-764E-AD4A-AFB3CE04E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8" name="Picture 7" descr="Chapt1 Text Mining Workflow v3.png">
            <a:extLst>
              <a:ext uri="{FF2B5EF4-FFF2-40B4-BE49-F238E27FC236}">
                <a16:creationId xmlns:a16="http://schemas.microsoft.com/office/drawing/2014/main" id="{7E5C30C1-7BAC-5B47-AC78-E8EFAF24E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8"/>
          <a:stretch/>
        </p:blipFill>
        <p:spPr>
          <a:xfrm>
            <a:off x="4647352" y="1761218"/>
            <a:ext cx="3555075" cy="452688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415E572-D3BC-A545-9AE0-A94646A8AE83}"/>
              </a:ext>
            </a:extLst>
          </p:cNvPr>
          <p:cNvGrpSpPr/>
          <p:nvPr/>
        </p:nvGrpSpPr>
        <p:grpSpPr>
          <a:xfrm>
            <a:off x="1440913" y="1953003"/>
            <a:ext cx="1471236" cy="3827961"/>
            <a:chOff x="6603961" y="1572853"/>
            <a:chExt cx="1321732" cy="4165856"/>
          </a:xfrm>
        </p:grpSpPr>
        <p:sp>
          <p:nvSpPr>
            <p:cNvPr id="10" name="Arrow: Down 4">
              <a:extLst>
                <a:ext uri="{FF2B5EF4-FFF2-40B4-BE49-F238E27FC236}">
                  <a16:creationId xmlns:a16="http://schemas.microsoft.com/office/drawing/2014/main" id="{9CBC49F3-2444-594D-BF3C-CCA1C4FEF05B}"/>
                </a:ext>
              </a:extLst>
            </p:cNvPr>
            <p:cNvSpPr/>
            <p:nvPr/>
          </p:nvSpPr>
          <p:spPr>
            <a:xfrm>
              <a:off x="6808423" y="1940550"/>
              <a:ext cx="1046603" cy="3523816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2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BF77A6-CDF0-B64C-BA16-0D964FCE12D0}"/>
                </a:ext>
              </a:extLst>
            </p:cNvPr>
            <p:cNvSpPr txBox="1"/>
            <p:nvPr/>
          </p:nvSpPr>
          <p:spPr>
            <a:xfrm>
              <a:off x="6603961" y="1572853"/>
              <a:ext cx="1321732" cy="326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Unorganized State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9EF483-6E49-8D40-9BF1-028ED918C725}"/>
                </a:ext>
              </a:extLst>
            </p:cNvPr>
            <p:cNvSpPr txBox="1"/>
            <p:nvPr/>
          </p:nvSpPr>
          <p:spPr>
            <a:xfrm>
              <a:off x="6687092" y="5412139"/>
              <a:ext cx="1161880" cy="3265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Organized State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849EA9-5C3E-5143-8312-466227603339}"/>
                </a:ext>
              </a:extLst>
            </p:cNvPr>
            <p:cNvSpPr txBox="1"/>
            <p:nvPr/>
          </p:nvSpPr>
          <p:spPr>
            <a:xfrm rot="16200000">
              <a:off x="5888917" y="3438600"/>
              <a:ext cx="2885614" cy="248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Natural Language Processing &amp; Analysis</a:t>
              </a:r>
            </a:p>
          </p:txBody>
        </p:sp>
      </p:grpSp>
      <p:sp>
        <p:nvSpPr>
          <p:cNvPr id="14" name="Isosceles Triangle 11">
            <a:extLst>
              <a:ext uri="{FF2B5EF4-FFF2-40B4-BE49-F238E27FC236}">
                <a16:creationId xmlns:a16="http://schemas.microsoft.com/office/drawing/2014/main" id="{88E6E5F8-4FB3-6444-8D91-413EA7D3B0C3}"/>
              </a:ext>
            </a:extLst>
          </p:cNvPr>
          <p:cNvSpPr/>
          <p:nvPr/>
        </p:nvSpPr>
        <p:spPr>
          <a:xfrm rot="5400000">
            <a:off x="2405336" y="3588068"/>
            <a:ext cx="3343973" cy="373928"/>
          </a:xfrm>
          <a:prstGeom prst="triangle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0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7/14/24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for Cleaning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43038" y="3989900"/>
            <a:ext cx="506870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articles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1053" y="3765264"/>
            <a:ext cx="435476" cy="2135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blogs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3358" y="4053940"/>
            <a:ext cx="529312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788" kern="1200" dirty="0">
                <a:solidFill>
                  <a:srgbClr val="FFFF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reviews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20166" y="2812253"/>
            <a:ext cx="1493520" cy="1706896"/>
            <a:chOff x="472107" y="1985837"/>
            <a:chExt cx="1493520" cy="1706896"/>
          </a:xfrm>
        </p:grpSpPr>
        <p:sp>
          <p:nvSpPr>
            <p:cNvPr id="13" name="Chevron 12"/>
            <p:cNvSpPr/>
            <p:nvPr/>
          </p:nvSpPr>
          <p:spPr>
            <a:xfrm>
              <a:off x="47210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Chevron 13"/>
            <p:cNvSpPr/>
            <p:nvPr/>
          </p:nvSpPr>
          <p:spPr>
            <a:xfrm>
              <a:off x="1071547" y="1985837"/>
              <a:ext cx="894080" cy="1706896"/>
            </a:xfrm>
            <a:prstGeom prst="chevron">
              <a:avLst>
                <a:gd name="adj" fmla="val 62310"/>
              </a:avLst>
            </a:prstGeom>
            <a:solidFill>
              <a:srgbClr val="CCC1DA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pic>
          <p:nvPicPr>
            <p:cNvPr id="15" name="Picture 14" descr="Rlogo-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06" y="2373562"/>
              <a:ext cx="1205351" cy="9144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1820166" y="1144825"/>
            <a:ext cx="5699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RT @</a:t>
            </a:r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WatcherGuru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JUST IN: Silicon Valley Bank $SIVB reportedly deactivated its Twitter account. https://</a:t>
            </a:r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t.co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/vTkk1QK3zk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606863" y="2650812"/>
            <a:ext cx="3701924" cy="2292663"/>
            <a:chOff x="3770719" y="1952703"/>
            <a:chExt cx="2443298" cy="1515429"/>
          </a:xfrm>
        </p:grpSpPr>
        <p:sp>
          <p:nvSpPr>
            <p:cNvPr id="20" name="Down Arrow 19"/>
            <p:cNvSpPr/>
            <p:nvPr/>
          </p:nvSpPr>
          <p:spPr>
            <a:xfrm>
              <a:off x="4764720" y="1952703"/>
              <a:ext cx="415220" cy="1515429"/>
            </a:xfrm>
            <a:prstGeom prst="downArrow">
              <a:avLst/>
            </a:prstGeom>
            <a:solidFill>
              <a:srgbClr val="A6A6A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70719" y="2125642"/>
              <a:ext cx="2443298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Punctuation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extra white space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Numbers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Make Lower Case</a:t>
              </a:r>
            </a:p>
            <a:p>
              <a:pPr marL="109538" indent="-109538" defTabSz="457200">
                <a:buFont typeface="+mj-lt"/>
                <a:buAutoNum type="arabicPeriod"/>
              </a:pPr>
              <a:r>
                <a:rPr lang="en-US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Remove “stop” words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820166" y="4989331"/>
            <a:ext cx="5699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rt </a:t>
            </a:r>
            <a:r>
              <a:rPr lang="en-US" sz="18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watcherguru</a:t>
            </a:r>
            <a:r>
              <a:rPr lang="en-US" sz="18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just  silicon valley bank  reportedly deactivated  twitter account</a:t>
            </a:r>
          </a:p>
        </p:txBody>
      </p: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8279A3C4-4FE8-46C3-9F6D-C09A2A21B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6C3E6-A74B-DD6D-0E77-EED9C22C4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096" y="1240720"/>
            <a:ext cx="274246" cy="2229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77446-347C-9685-5761-295244364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288" y="5097418"/>
            <a:ext cx="274246" cy="22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28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692786"/>
            <a:ext cx="2057400" cy="365125"/>
          </a:xfrm>
        </p:spPr>
        <p:txBody>
          <a:bodyPr/>
          <a:lstStyle/>
          <a:p>
            <a:fld id="{6700A58B-DD98-43D0-B791-721480A02982}" type="datetime1">
              <a:rPr lang="en-US" smtClean="0"/>
              <a:t>7/14/24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TM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692786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692786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7125" y="1159404"/>
            <a:ext cx="8122509" cy="805489"/>
            <a:chOff x="397125" y="881880"/>
            <a:chExt cx="8122509" cy="805489"/>
          </a:xfrm>
        </p:grpSpPr>
        <p:sp>
          <p:nvSpPr>
            <p:cNvPr id="9" name="TextBox 8"/>
            <p:cNvSpPr txBox="1"/>
            <p:nvPr/>
          </p:nvSpPr>
          <p:spPr>
            <a:xfrm>
              <a:off x="397125" y="881880"/>
              <a:ext cx="631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16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VCorpus</a:t>
              </a:r>
              <a:r>
                <a:rPr lang="en-US" sz="16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creates a corpus held in memory.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3842" y="1155940"/>
              <a:ext cx="8045792" cy="5314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800" kern="1200" dirty="0" err="1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VCorpus</a:t>
              </a:r>
              <a:r>
                <a:rPr lang="en-US" sz="1800" kern="12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(source)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50" y="1929323"/>
            <a:ext cx="8113984" cy="814012"/>
            <a:chOff x="405650" y="2070333"/>
            <a:chExt cx="8113984" cy="814012"/>
          </a:xfrm>
        </p:grpSpPr>
        <p:sp>
          <p:nvSpPr>
            <p:cNvPr id="11" name="Rectangle 10"/>
            <p:cNvSpPr/>
            <p:nvPr/>
          </p:nvSpPr>
          <p:spPr>
            <a:xfrm>
              <a:off x="473842" y="2352916"/>
              <a:ext cx="8045792" cy="531429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600" kern="1200" dirty="0" err="1">
                  <a:solidFill>
                    <a:schemeClr val="bg1"/>
                  </a:solidFill>
                  <a:latin typeface="+mj-lt"/>
                  <a:cs typeface="Consolas" panose="020B0609020204030204" pitchFamily="49" charset="0"/>
                </a:rPr>
                <a:t>tm_map</a:t>
              </a:r>
              <a:r>
                <a:rPr lang="en-US" sz="1600" kern="1200" dirty="0">
                  <a:solidFill>
                    <a:schemeClr val="bg1"/>
                  </a:solidFill>
                  <a:latin typeface="+mj-lt"/>
                  <a:cs typeface="Consolas" panose="020B0609020204030204" pitchFamily="49" charset="0"/>
                </a:rPr>
                <a:t>(corpus, function)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5650" y="2070333"/>
              <a:ext cx="45717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600" kern="1200" dirty="0" err="1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tm_map</a:t>
              </a:r>
              <a:r>
                <a:rPr lang="en-US" sz="1600" kern="1200" dirty="0">
                  <a:latin typeface="+mj-lt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applies the transformations for the cleaning 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14174" y="4968214"/>
            <a:ext cx="295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800" u="sng" kern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New Text Mining Concepts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8625" y="3587811"/>
            <a:ext cx="8029574" cy="1143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removePunctuation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- removes punctuation from the documents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stripWhitespace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- extra spaces, tabs are removed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removeNumbers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- removes numbers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content_transformer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tolower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– makes all case lower</a:t>
            </a:r>
          </a:p>
          <a:p>
            <a:pPr defTabSz="457200"/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tm_map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(corpus, 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removeWords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- removes specific “</a:t>
            </a:r>
            <a:r>
              <a:rPr lang="en-US" sz="1400" kern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stopwords</a:t>
            </a:r>
            <a:r>
              <a:rPr lang="en-US" sz="1400" kern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3842" y="5284840"/>
            <a:ext cx="8045792" cy="82387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n-US" sz="1600" u="sng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Corpus</a:t>
            </a:r>
            <a:r>
              <a:rPr lang="en-US" sz="1600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- A collection of documents that analysis will be based on.</a:t>
            </a:r>
          </a:p>
          <a:p>
            <a:pPr defTabSz="457200"/>
            <a:r>
              <a:rPr lang="en-US" sz="1600" u="sng" kern="1200" dirty="0" err="1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Stopwords</a:t>
            </a:r>
            <a:r>
              <a:rPr lang="en-US" sz="1600" kern="1200" dirty="0">
                <a:solidFill>
                  <a:schemeClr val="bg1"/>
                </a:solidFill>
                <a:latin typeface="+mj-lt"/>
                <a:cs typeface="Arial Unicode MS" panose="020B0604020202020204" pitchFamily="34" charset="-128"/>
              </a:rPr>
              <a:t> – are common words that provide very little insight, often articles like “a”, “the”.  Customizing them is sometimes key in order to extract valuable insights.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4072" y="2838682"/>
            <a:ext cx="8169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b="1" kern="1200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getTransformations</a:t>
            </a:r>
            <a:r>
              <a:rPr lang="en-US" b="1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() </a:t>
            </a:r>
            <a:r>
              <a:rPr lang="en-US" kern="1200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will list all standard tm corpus transformations.  We can apply </a:t>
            </a:r>
            <a:r>
              <a:rPr lang="en-US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 functions from other packages with </a:t>
            </a:r>
            <a:r>
              <a:rPr lang="en-US" dirty="0" err="1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content_transformer</a:t>
            </a:r>
            <a:r>
              <a:rPr lang="en-US" dirty="0"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(FUNCTION)</a:t>
            </a:r>
            <a:endParaRPr lang="en-US" kern="1200" dirty="0"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71BACCBF-8F89-49EE-A943-FD10B64E0D4F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0A58B-DD98-43D0-B791-721480A02982}" type="datetime1">
              <a:rPr lang="en-US" smtClean="0"/>
              <a:pPr/>
              <a:t>7/14/24</a:t>
            </a:fld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45BFEE4F-2B13-4049-9FF8-6F5FB2CDC1C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08D36694-2562-4A47-BECE-C2471535260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87180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14" grpId="0"/>
      <p:bldP spid="16" grpId="0" animBg="1"/>
      <p:bldP spid="18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7/14/24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851" y="365126"/>
            <a:ext cx="8661973" cy="591477"/>
          </a:xfrm>
        </p:spPr>
        <p:txBody>
          <a:bodyPr/>
          <a:lstStyle/>
          <a:p>
            <a:r>
              <a:rPr lang="en-US" sz="2800" dirty="0"/>
              <a:t>Custom Functions in 2_Cleaning_and_Frequency_Count.R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4174" y="1716365"/>
            <a:ext cx="45720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function(x){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return NA when there is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y = NA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tryCatch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(x), error = function(e) e)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# if not an error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if (!inherits(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try_error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'error'))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y =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tolower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return(y)}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4174" y="1245054"/>
            <a:ext cx="6772495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pPr defTabSz="457200"/>
            <a:r>
              <a:rPr lang="en-US" sz="1800" u="sng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800" u="sng" kern="1200" dirty="0" err="1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tryTolower</a:t>
            </a:r>
            <a:r>
              <a:rPr lang="en-US" sz="1800" u="sng" kern="12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is poached to account for errors when making lowercase.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311" y="4082737"/>
            <a:ext cx="5503494" cy="3693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 defTabSz="457200">
              <a:defRPr u="sng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r>
              <a:rPr lang="en-US" dirty="0"/>
              <a:t>“</a:t>
            </a:r>
            <a:r>
              <a:rPr lang="en-US" dirty="0" err="1"/>
              <a:t>clean.corpus</a:t>
            </a:r>
            <a:r>
              <a:rPr lang="en-US" dirty="0"/>
              <a:t>” makes applying all transformations easier.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598" y="4503835"/>
            <a:ext cx="6179325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cleanCorpus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&lt;-function(corpus,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){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qdapRegex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rm_url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 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removePunctuation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stripWhitespace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removeNumbers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content_transformer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tryTolower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corpus &lt;-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tm_map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(corpus,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removeWords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customStopwords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return(corpus)</a:t>
            </a:r>
          </a:p>
          <a:p>
            <a:pPr defTabSz="457200"/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57FB663B-C4A4-4685-ADE7-88CAA5A34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69195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4009</TotalTime>
  <Words>807</Words>
  <Application>Microsoft Macintosh PowerPoint</Application>
  <PresentationFormat>On-screen Show (4:3)</PresentationFormat>
  <Paragraphs>164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Unicode MS</vt:lpstr>
      <vt:lpstr>Arial</vt:lpstr>
      <vt:lpstr>Calibri</vt:lpstr>
      <vt:lpstr>Consolas</vt:lpstr>
      <vt:lpstr>1_Office Theme</vt:lpstr>
      <vt:lpstr>Text Mining &amp; NLP</vt:lpstr>
      <vt:lpstr>Shameless Plug #1</vt:lpstr>
      <vt:lpstr>Shameless Plug #2</vt:lpstr>
      <vt:lpstr>What is Text Mining?</vt:lpstr>
      <vt:lpstr>What is Text Mining?</vt:lpstr>
      <vt:lpstr>TM Project Workflow</vt:lpstr>
      <vt:lpstr>R for Cleaning Steps</vt:lpstr>
      <vt:lpstr>Library TM Functions</vt:lpstr>
      <vt:lpstr>Custom Functions in 2_Cleaning_and_Frequency_Count.R</vt:lpstr>
      <vt:lpstr>Nuances &amp; Inputs for Setting Up a TM Project</vt:lpstr>
      <vt:lpstr>For Bag of Words, how is data organized?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Ted Kwartler</cp:lastModifiedBy>
  <cp:revision>129</cp:revision>
  <cp:lastPrinted>2018-11-26T18:56:28Z</cp:lastPrinted>
  <dcterms:created xsi:type="dcterms:W3CDTF">2018-05-23T17:24:59Z</dcterms:created>
  <dcterms:modified xsi:type="dcterms:W3CDTF">2024-07-14T04:00:26Z</dcterms:modified>
</cp:coreProperties>
</file>