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97" r:id="rId2"/>
    <p:sldId id="425" r:id="rId3"/>
    <p:sldId id="514" r:id="rId4"/>
    <p:sldId id="426" r:id="rId5"/>
    <p:sldId id="427" r:id="rId6"/>
    <p:sldId id="428" r:id="rId7"/>
    <p:sldId id="429" r:id="rId8"/>
    <p:sldId id="430" r:id="rId9"/>
    <p:sldId id="432" r:id="rId10"/>
    <p:sldId id="440" r:id="rId11"/>
    <p:sldId id="441" r:id="rId12"/>
    <p:sldId id="518" r:id="rId13"/>
    <p:sldId id="445" r:id="rId14"/>
    <p:sldId id="51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76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58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70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10/30/24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10/30/24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10/30/24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9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tockx.com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eg"/><Relationship Id="rId5" Type="http://schemas.openxmlformats.org/officeDocument/2006/relationships/hyperlink" Target="mtgstocks.com" TargetMode="External"/><Relationship Id="rId4" Type="http://schemas.openxmlformats.org/officeDocument/2006/relationships/hyperlink" Target="mtggoldfish.com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20D1-C38F-40A5-B020-EBD3D0FC1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532" y="1122363"/>
            <a:ext cx="7548937" cy="2387600"/>
          </a:xfrm>
        </p:spPr>
        <p:txBody>
          <a:bodyPr/>
          <a:lstStyle/>
          <a:p>
            <a:r>
              <a:rPr lang="en-US" dirty="0"/>
              <a:t>Non-Traditional Market Making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F9E77-3FDD-40CA-82E9-3C67E139D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9B2EE-DD66-4058-A696-AC289906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10/30/24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ACE7D-882D-448A-8D8E-544494B4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96655-E1DA-41A3-90E3-F63E0ECB1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267810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set characteristics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10/30/24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14433" y="2394178"/>
            <a:ext cx="34870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Usually a pack contains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11 Commons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3 </a:t>
            </a:r>
            <a:r>
              <a:rPr lang="en-US" dirty="0" err="1"/>
              <a:t>Uncommons</a:t>
            </a: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1 Rare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/>
              <a:t>1 in 8 packs will replace the rare with a mythic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1 in 6 packs will have a random premium foil card replacing a common, uncommon, rare </a:t>
            </a:r>
            <a:r>
              <a:rPr lang="en-US"/>
              <a:t>or mythic. </a:t>
            </a:r>
            <a:endParaRPr lang="en-US" dirty="0"/>
          </a:p>
        </p:txBody>
      </p:sp>
      <p:pic>
        <p:nvPicPr>
          <p:cNvPr id="2050" name="Picture 2" descr="Magic the Gathering MtG Guilds of Ravnica Booster Box [Sealed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1" y="2196820"/>
            <a:ext cx="3530600" cy="295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F42C9B7B-FBE3-9242-A865-1AFB97E6A4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716498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10/30/24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2880" y="2469484"/>
            <a:ext cx="8790432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chemeClr val="bg1"/>
                </a:solidFill>
              </a:rPr>
              <a:t>Risk:</a:t>
            </a:r>
          </a:p>
          <a:p>
            <a:r>
              <a:rPr lang="en-US" sz="1600" dirty="0">
                <a:solidFill>
                  <a:schemeClr val="bg1"/>
                </a:solidFill>
              </a:rPr>
              <a:t>Each expansion set has varying prices.  Some cards are worthless while other cards can be expensive.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2676" y="1252780"/>
            <a:ext cx="275113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When you open a pack: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8738" y="3678657"/>
            <a:ext cx="8790432" cy="83099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600" u="sng" dirty="0"/>
              <a:t>Reward:</a:t>
            </a:r>
          </a:p>
          <a:p>
            <a:r>
              <a:rPr lang="en-US" sz="1600" dirty="0"/>
              <a:t>Some packs will contain expensive cards which you can immediately sell for more than the cost of the pack.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8139" y="5916894"/>
            <a:ext cx="5517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*Keep in mind there are friction costs, shipping a physical good takes time and money.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B9E0FA7D-8F76-4EE8-BCDF-41CC96396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a new set according to risk &amp; reward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757231-4C7D-4649-BDB5-093A58B95908}"/>
              </a:ext>
            </a:extLst>
          </p:cNvPr>
          <p:cNvSpPr/>
          <p:nvPr/>
        </p:nvSpPr>
        <p:spPr>
          <a:xfrm>
            <a:off x="150185" y="5528224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Since we know the cards in a set, their prices, and the probabilities of getting specific cards, we can simulate pack openings.  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F0829FD3-029C-A94A-81AA-D4CC3ADC1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32535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37F79-5C8A-524A-8636-4B1BF8A9C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with a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52219-3537-B543-A297-F06A4F073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787791"/>
          </a:xfrm>
        </p:spPr>
        <p:txBody>
          <a:bodyPr/>
          <a:lstStyle/>
          <a:p>
            <a:r>
              <a:rPr lang="en-US" dirty="0"/>
              <a:t>When you don’t want a random sample, then you can declare probability weights.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031B9-3539-804E-9056-9BDEE29D4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10/30/24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4B1122-DB8F-754D-9D9F-5DBE851B0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6AE7B-C93D-4645-B6AE-ADAEA7204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0E3D74-DBBA-EB42-B2CA-368FDD52478C}"/>
              </a:ext>
            </a:extLst>
          </p:cNvPr>
          <p:cNvSpPr txBox="1"/>
          <p:nvPr/>
        </p:nvSpPr>
        <p:spPr>
          <a:xfrm>
            <a:off x="253219" y="2001356"/>
            <a:ext cx="858129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&lt;- 1:10</a:t>
            </a:r>
          </a:p>
          <a:p>
            <a:endParaRPr lang="en-US" dirty="0">
              <a:highlight>
                <a:srgbClr val="C0C0C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 Equal Probs</a:t>
            </a:r>
          </a:p>
          <a:p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set.seed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(123)</a:t>
            </a:r>
          </a:p>
          <a:p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sample(idx,3)</a:t>
            </a:r>
          </a:p>
          <a:p>
            <a:endParaRPr lang="en-US" dirty="0">
              <a:highlight>
                <a:srgbClr val="C0C0C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 Example Probs</a:t>
            </a:r>
          </a:p>
          <a:p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set.seed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(123)</a:t>
            </a:r>
          </a:p>
          <a:p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sample(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3, replace = T, prob = c(0,0,1,0,0,0,0,0,0,0))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72247E-0833-8441-B91C-5109341BAC6C}"/>
              </a:ext>
            </a:extLst>
          </p:cNvPr>
          <p:cNvSpPr txBox="1">
            <a:spLocks/>
          </p:cNvSpPr>
          <p:nvPr/>
        </p:nvSpPr>
        <p:spPr>
          <a:xfrm>
            <a:off x="600515" y="5237534"/>
            <a:ext cx="7886700" cy="787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Open </a:t>
            </a:r>
            <a:r>
              <a:rPr lang="en-US" dirty="0" err="1"/>
              <a:t>D_sample_w_probs.R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729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10/30/24</a:t>
            </a:fld>
            <a:endParaRPr lang="en-US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51AE479F-3685-064E-9392-A78E6E639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  <p:pic>
        <p:nvPicPr>
          <p:cNvPr id="1026" name="Picture 2" descr="Example triangular distribution that can be used to describe input data. |  Download Scientific Diagram">
            <a:extLst>
              <a:ext uri="{FF2B5EF4-FFF2-40B4-BE49-F238E27FC236}">
                <a16:creationId xmlns:a16="http://schemas.microsoft.com/office/drawing/2014/main" id="{2DDC6BFE-9C5E-B34E-8D61-BB51FD3EF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737" y="1104157"/>
            <a:ext cx="5517222" cy="372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00FDDC0-8F23-D4BE-FF28-1FFAA899A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 prices vary - non-normal &amp; bounded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91761F-9E81-94BD-7874-353C66B8CDF4}"/>
              </a:ext>
            </a:extLst>
          </p:cNvPr>
          <p:cNvSpPr txBox="1"/>
          <p:nvPr/>
        </p:nvSpPr>
        <p:spPr>
          <a:xfrm>
            <a:off x="552878" y="5292178"/>
            <a:ext cx="80382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__Inter_e7970e"/>
              </a:rPr>
              <a:t>Most likely value </a:t>
            </a:r>
            <a:r>
              <a:rPr lang="en-US" dirty="0">
                <a:latin typeface="__Inter_e7970e"/>
              </a:rPr>
              <a:t>[mode] then linear relationships to max &amp; min. </a:t>
            </a:r>
            <a:r>
              <a:rPr lang="en-US" b="0" i="0" dirty="0">
                <a:effectLst/>
                <a:latin typeface="__Inter_e7970e"/>
              </a:rPr>
              <a:t>This distribution is often used in simulation and modeling to represent uncertain variables when the exact distribution is unknown but assumptions can be made about its shape.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1B7B05-2AF9-32E5-3626-AD44B7C2834E}"/>
              </a:ext>
            </a:extLst>
          </p:cNvPr>
          <p:cNvSpPr txBox="1"/>
          <p:nvPr/>
        </p:nvSpPr>
        <p:spPr>
          <a:xfrm>
            <a:off x="6616557" y="1233920"/>
            <a:ext cx="244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zz_triangle_example.R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270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8E225-9927-12E0-3A94-E88E798A2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10/30/24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870D97-A3D3-3EDB-C651-70D448ACE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6812"/>
            <a:ext cx="7886700" cy="591477"/>
          </a:xfrm>
        </p:spPr>
        <p:txBody>
          <a:bodyPr/>
          <a:lstStyle/>
          <a:p>
            <a:r>
              <a:rPr lang="en-US" dirty="0"/>
              <a:t>$8000 worth of Magic Cards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ED310-E1CF-0719-5191-7B3ACE2F5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35C41-9347-7E5F-9992-EFF3735DE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4F6403-930C-4E7E-7954-01BFE70402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678" y="1281451"/>
            <a:ext cx="6004643" cy="4503480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A6115CF2-4EBC-800C-6297-68D84DA41F1A}"/>
              </a:ext>
            </a:extLst>
          </p:cNvPr>
          <p:cNvSpPr txBox="1">
            <a:spLocks/>
          </p:cNvSpPr>
          <p:nvPr/>
        </p:nvSpPr>
        <p:spPr>
          <a:xfrm>
            <a:off x="628649" y="5806839"/>
            <a:ext cx="7886700" cy="59147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Open </a:t>
            </a:r>
            <a:r>
              <a:rPr lang="en-US" dirty="0" err="1"/>
              <a:t>E_NonTraditionalMkts.R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266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Non-Traditional Markets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10/30/24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02960" y="1450848"/>
            <a:ext cx="8682512" cy="3462528"/>
            <a:chOff x="200247" y="1633165"/>
            <a:chExt cx="7696200" cy="306919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315047" y="1980827"/>
              <a:ext cx="0" cy="26289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00247" y="2609477"/>
              <a:ext cx="3998788" cy="2092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Stock Markets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Bond Markets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Housing/Mortgages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Commodities – Gold, Silver etc.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Crop Futures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Consumer Credit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24623" y="2476127"/>
              <a:ext cx="2332502" cy="1391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Crypto-currencies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Beanie Babies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Derivatives (originally)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Web Domains &amp; Blogs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Shoes </a:t>
              </a:r>
              <a:r>
                <a:rPr lang="en-US" sz="1600" dirty="0">
                  <a:hlinkClick r:id="rId2"/>
                </a:rPr>
                <a:t>https://stockx.com/ </a:t>
              </a:r>
              <a:endParaRPr lang="en-US" sz="1600" dirty="0"/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…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3135" y="1695077"/>
              <a:ext cx="3186112" cy="4000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Traditional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10335" y="1633165"/>
              <a:ext cx="3186112" cy="4000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Non-Traditional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59FBAFB-3A68-44BD-94D2-DF8087F49276}"/>
              </a:ext>
            </a:extLst>
          </p:cNvPr>
          <p:cNvSpPr/>
          <p:nvPr/>
        </p:nvSpPr>
        <p:spPr>
          <a:xfrm>
            <a:off x="150185" y="5756583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In contrast to traditional markets, emerging or non traditional markets lack transparency, regulations and can often be manipulated more easily.    </a:t>
            </a:r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C9D3CE34-393E-3441-AB3A-6FC325558F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361982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Non-Traditional Mkt…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10/30/24</a:t>
            </a:fld>
            <a:endParaRPr lang="en-US"/>
          </a:p>
        </p:txBody>
      </p:sp>
      <p:pic>
        <p:nvPicPr>
          <p:cNvPr id="15362" name="Picture 2" descr="Image result for beanie babies meme">
            <a:extLst>
              <a:ext uri="{FF2B5EF4-FFF2-40B4-BE49-F238E27FC236}">
                <a16:creationId xmlns:a16="http://schemas.microsoft.com/office/drawing/2014/main" id="{28E19B7F-A106-4E0B-B9C0-F2FC4C18C8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33" b="13207"/>
          <a:stretch/>
        </p:blipFill>
        <p:spPr bwMode="auto">
          <a:xfrm>
            <a:off x="1430373" y="1109157"/>
            <a:ext cx="6283255" cy="463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D3ACA71-DF34-DD4B-B642-C111AF1DC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91408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non-traditional Market 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10/30/24</a:t>
            </a:fld>
            <a:endParaRPr lang="en-US"/>
          </a:p>
        </p:txBody>
      </p:sp>
      <p:pic>
        <p:nvPicPr>
          <p:cNvPr id="2050" name="Picture 2" descr="Image result for magic the gather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25" y="2455449"/>
            <a:ext cx="3914481" cy="220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1920" y="5371770"/>
            <a:ext cx="8936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Owned by Hasbro, MTG is a 30 year old collectible trading card game.  It is estimated that there are 8-12million players worldwide.  Thus is it popular and has demonstrated longevity unlike other non-traditional markets.  </a:t>
            </a:r>
          </a:p>
        </p:txBody>
      </p:sp>
      <p:pic>
        <p:nvPicPr>
          <p:cNvPr id="1026" name="Picture 2" descr="Image result for magic the gathering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486" y="1751122"/>
            <a:ext cx="3356801" cy="335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335A90A9-9680-9349-9684-0CFEEC3E7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158208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Magic The Gathering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10/30/24</a:t>
            </a:fld>
            <a:endParaRPr lang="en-US"/>
          </a:p>
        </p:txBody>
      </p:sp>
      <p:pic>
        <p:nvPicPr>
          <p:cNvPr id="3074" name="Picture 2" descr="Image result for magic the gather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485" y="1690242"/>
            <a:ext cx="6955031" cy="347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9D93CD6-B8AB-4FF1-8046-0707CD4F91A2}"/>
              </a:ext>
            </a:extLst>
          </p:cNvPr>
          <p:cNvSpPr/>
          <p:nvPr/>
        </p:nvSpPr>
        <p:spPr>
          <a:xfrm>
            <a:off x="150185" y="5780967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Players create 60 card decks with cards of different abilities for a duel.  Cards are fantasy based with creatures, sorceries, and mythical artifacts.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BE481A70-9598-DF42-AE01-BD2CA58AF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448709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Magic The Gathering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10/30/24</a:t>
            </a:fld>
            <a:endParaRPr lang="en-US"/>
          </a:p>
        </p:txBody>
      </p:sp>
      <p:pic>
        <p:nvPicPr>
          <p:cNvPr id="4098" name="Picture 2" descr="Image result for magic the gathering tournam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5" y="1804416"/>
            <a:ext cx="3710166" cy="27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magic the gathering tourna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039" y="1719073"/>
            <a:ext cx="4826800" cy="290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75BBC37-33F2-4763-80FC-272AF7B0CE1D}"/>
              </a:ext>
            </a:extLst>
          </p:cNvPr>
          <p:cNvSpPr/>
          <p:nvPr/>
        </p:nvSpPr>
        <p:spPr>
          <a:xfrm>
            <a:off x="150185" y="5817543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The cards have limited print runs &amp; varying rarities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0B85E442-334B-2648-8B90-03F1700760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17079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96FBAFD-02D2-6743-B1B4-19C07BE694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05"/>
          <a:stretch/>
        </p:blipFill>
        <p:spPr>
          <a:xfrm>
            <a:off x="2364828" y="1524000"/>
            <a:ext cx="6695090" cy="16281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02A6A2-419E-654D-AB4C-5AA8DC506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055" y="4199319"/>
            <a:ext cx="6547945" cy="155717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 that’s why it’s a market…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10/30/24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D3837D-2F38-4B3F-B181-057EA4AF719A}"/>
              </a:ext>
            </a:extLst>
          </p:cNvPr>
          <p:cNvSpPr/>
          <p:nvPr/>
        </p:nvSpPr>
        <p:spPr>
          <a:xfrm>
            <a:off x="150185" y="5866311"/>
            <a:ext cx="8843630" cy="4285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Some cards go up and others down at sites like </a:t>
            </a:r>
            <a:r>
              <a:rPr lang="en-US" sz="1350" dirty="0">
                <a:hlinkClick r:id="rId4" action="ppaction://hlinkfile"/>
              </a:rPr>
              <a:t>mtggoldfish.com</a:t>
            </a:r>
            <a:r>
              <a:rPr lang="en-US" sz="1350" dirty="0"/>
              <a:t> and </a:t>
            </a:r>
            <a:r>
              <a:rPr lang="en-US" sz="1350" dirty="0">
                <a:hlinkClick r:id="rId5" action="ppaction://hlinkfile"/>
              </a:rPr>
              <a:t>mtgstocks.com</a:t>
            </a:r>
            <a:r>
              <a:rPr lang="en-US" sz="1350" dirty="0"/>
              <a:t> 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52169ACA-68FB-C542-B0F9-AA10AF7C4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FA8056-B4F9-9A42-9A72-B1CC612AE821}"/>
              </a:ext>
            </a:extLst>
          </p:cNvPr>
          <p:cNvSpPr txBox="1"/>
          <p:nvPr/>
        </p:nvSpPr>
        <p:spPr>
          <a:xfrm>
            <a:off x="4862927" y="1562678"/>
            <a:ext cx="4107856" cy="369332"/>
          </a:xfrm>
          <a:prstGeom prst="rect">
            <a:avLst/>
          </a:prstGeom>
          <a:noFill/>
          <a:ln>
            <a:solidFill>
              <a:srgbClr val="FF02C8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Started out good in the game, but wasn’t!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EC4598-191E-9743-912A-CA04014481C1}"/>
              </a:ext>
            </a:extLst>
          </p:cNvPr>
          <p:cNvSpPr txBox="1"/>
          <p:nvPr/>
        </p:nvSpPr>
        <p:spPr>
          <a:xfrm>
            <a:off x="5066616" y="3811682"/>
            <a:ext cx="3907536" cy="646331"/>
          </a:xfrm>
          <a:prstGeom prst="rect">
            <a:avLst/>
          </a:prstGeom>
          <a:noFill/>
          <a:ln>
            <a:solidFill>
              <a:srgbClr val="FF02C8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new card came out, making this one much more powerful in combination!</a:t>
            </a:r>
          </a:p>
        </p:txBody>
      </p:sp>
      <p:pic>
        <p:nvPicPr>
          <p:cNvPr id="1026" name="Picture 2" descr="Karn, Scion of Urza [DOM]">
            <a:extLst>
              <a:ext uri="{FF2B5EF4-FFF2-40B4-BE49-F238E27FC236}">
                <a16:creationId xmlns:a16="http://schemas.microsoft.com/office/drawing/2014/main" id="{0A263FE4-CA1F-9E48-A1EC-7E4849B86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82" y="1187668"/>
            <a:ext cx="1606111" cy="224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word of Light and Shadow [DST]">
            <a:extLst>
              <a:ext uri="{FF2B5EF4-FFF2-40B4-BE49-F238E27FC236}">
                <a16:creationId xmlns:a16="http://schemas.microsoft.com/office/drawing/2014/main" id="{93D38AB0-B704-7345-A4E0-2313A1F3C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72" y="3531477"/>
            <a:ext cx="1637642" cy="228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696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 how do you get cards?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10/30/24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9616" y="3012988"/>
            <a:ext cx="707777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For $19</a:t>
            </a:r>
          </a:p>
          <a:p>
            <a:r>
              <a:rPr lang="en-US" sz="1200" dirty="0"/>
              <a:t>You could buy </a:t>
            </a:r>
            <a:r>
              <a:rPr lang="en-US" sz="1200" dirty="0" err="1"/>
              <a:t>Karn</a:t>
            </a:r>
            <a:r>
              <a:rPr lang="en-US" sz="1200" dirty="0"/>
              <a:t> from an online marketplace.</a:t>
            </a:r>
          </a:p>
          <a:p>
            <a:endParaRPr lang="en-US" sz="12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For $3  </a:t>
            </a:r>
          </a:p>
          <a:p>
            <a:r>
              <a:rPr lang="en-US" sz="1200" dirty="0"/>
              <a:t>You can open a booster pack from the appropriate expansion set and hope you get it.</a:t>
            </a:r>
          </a:p>
          <a:p>
            <a:endParaRPr lang="en-US" sz="12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For $90</a:t>
            </a:r>
          </a:p>
          <a:p>
            <a:r>
              <a:rPr lang="en-US" sz="1200" dirty="0"/>
              <a:t>You can buy a booster box of 36 packs from the set and increase your odds of getting it while also getting many other potential valuable cards.  </a:t>
            </a:r>
          </a:p>
          <a:p>
            <a:endParaRPr lang="en-US" sz="12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For $540 </a:t>
            </a:r>
          </a:p>
          <a:p>
            <a:r>
              <a:rPr lang="en-US" sz="1200" dirty="0"/>
              <a:t>You can buy 6 of the booster boxes in a case.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31CA5D-8A43-43B9-B9EB-EA3E91E17D5E}"/>
              </a:ext>
            </a:extLst>
          </p:cNvPr>
          <p:cNvSpPr/>
          <p:nvPr/>
        </p:nvSpPr>
        <p:spPr>
          <a:xfrm>
            <a:off x="150185" y="5793159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Say you are a player that needs to get </a:t>
            </a:r>
            <a:r>
              <a:rPr lang="en-US" sz="1350" dirty="0" err="1"/>
              <a:t>Karn</a:t>
            </a:r>
            <a:r>
              <a:rPr lang="en-US" sz="1350" dirty="0"/>
              <a:t>, Scion of </a:t>
            </a:r>
            <a:r>
              <a:rPr lang="en-US" sz="1350" dirty="0" err="1"/>
              <a:t>Urza</a:t>
            </a:r>
            <a:r>
              <a:rPr lang="en-US" sz="1350" dirty="0"/>
              <a:t> to complete a deck.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165803C-939B-214C-8BFF-1F7AD80C9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570697-4C74-BA4A-8FB3-D13723019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09" r="63854"/>
          <a:stretch/>
        </p:blipFill>
        <p:spPr>
          <a:xfrm>
            <a:off x="219409" y="1060704"/>
            <a:ext cx="1376937" cy="18664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6AAE990-0DF0-A34B-A96B-443718F1ED34}"/>
              </a:ext>
            </a:extLst>
          </p:cNvPr>
          <p:cNvSpPr/>
          <p:nvPr/>
        </p:nvSpPr>
        <p:spPr>
          <a:xfrm>
            <a:off x="1938528" y="1219200"/>
            <a:ext cx="5766816" cy="149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 </a:t>
            </a:r>
            <a:r>
              <a:rPr lang="en-US" dirty="0" err="1"/>
              <a:t>Karn</a:t>
            </a:r>
            <a:r>
              <a:rPr lang="en-US" dirty="0"/>
              <a:t> Scion of </a:t>
            </a:r>
            <a:r>
              <a:rPr lang="en-US" dirty="0" err="1"/>
              <a:t>Urza</a:t>
            </a:r>
            <a:r>
              <a:rPr lang="en-US" dirty="0"/>
              <a:t> came out it was a $40 card.  At the time you could get it in a number of ways.</a:t>
            </a:r>
          </a:p>
        </p:txBody>
      </p:sp>
    </p:spTree>
    <p:extLst>
      <p:ext uri="{BB962C8B-B14F-4D97-AF65-F5344CB8AC3E}">
        <p14:creationId xmlns:p14="http://schemas.microsoft.com/office/powerpoint/2010/main" val="2603280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People Speculate as Supply Diminishes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10/30/24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91" y="1373886"/>
            <a:ext cx="4999040" cy="35050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6" name="Picture 2" descr="Image result for speculation me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484" y="2551020"/>
            <a:ext cx="4396388" cy="321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31A48B11-F5DE-5340-A7D0-AAE280E41A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44180804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4604</TotalTime>
  <Words>662</Words>
  <Application>Microsoft Macintosh PowerPoint</Application>
  <PresentationFormat>On-screen Show (4:3)</PresentationFormat>
  <Paragraphs>109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__Inter_e7970e</vt:lpstr>
      <vt:lpstr>Arial</vt:lpstr>
      <vt:lpstr>Calibri</vt:lpstr>
      <vt:lpstr>Consolas</vt:lpstr>
      <vt:lpstr>1_Office Theme</vt:lpstr>
      <vt:lpstr>Non-Traditional Market Making</vt:lpstr>
      <vt:lpstr>Non-Traditional Markets</vt:lpstr>
      <vt:lpstr>A Non-Traditional Mkt…</vt:lpstr>
      <vt:lpstr>Another non-traditional Market Example</vt:lpstr>
      <vt:lpstr>Magic The Gathering</vt:lpstr>
      <vt:lpstr>Magic The Gathering</vt:lpstr>
      <vt:lpstr>And that’s why it’s a market…</vt:lpstr>
      <vt:lpstr>So how do you get cards?</vt:lpstr>
      <vt:lpstr>People Speculate as Supply Diminishes</vt:lpstr>
      <vt:lpstr>New set characteristics</vt:lpstr>
      <vt:lpstr>Modeling a new set according to risk &amp; reward</vt:lpstr>
      <vt:lpstr>Sample with a probability</vt:lpstr>
      <vt:lpstr>Card prices vary - non-normal &amp; bounded</vt:lpstr>
      <vt:lpstr>$8000 worth of Magic Cards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Ted Kwartler</cp:lastModifiedBy>
  <cp:revision>214</cp:revision>
  <dcterms:created xsi:type="dcterms:W3CDTF">2018-05-23T17:24:59Z</dcterms:created>
  <dcterms:modified xsi:type="dcterms:W3CDTF">2024-10-31T00:01:34Z</dcterms:modified>
</cp:coreProperties>
</file>