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7" r:id="rId2"/>
    <p:sldId id="452" r:id="rId3"/>
    <p:sldId id="453" r:id="rId4"/>
    <p:sldId id="454" r:id="rId5"/>
    <p:sldId id="455" r:id="rId6"/>
    <p:sldId id="544" r:id="rId7"/>
    <p:sldId id="466" r:id="rId8"/>
    <p:sldId id="468" r:id="rId9"/>
    <p:sldId id="472" r:id="rId10"/>
    <p:sldId id="473" r:id="rId11"/>
    <p:sldId id="547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7/13/24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7/13/24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7/13/24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7/13/24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7/13/24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7/13/24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7/13/24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7/13/24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7/13/24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7/13/24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7/13/24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20" y="1533094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021" y="1163762"/>
            <a:ext cx="7141763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defTabSz="457200">
              <a:defRPr u="sng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custom.stopwords</a:t>
            </a:r>
            <a:r>
              <a:rPr lang="en-US" dirty="0"/>
              <a:t>” combines vectors of words to remove from the corpus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499" y="2224670"/>
            <a:ext cx="2857501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words.  </a:t>
            </a:r>
          </a:p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E.g. Twitter abbreviations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060" y="3400165"/>
            <a:ext cx="8939156" cy="2646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read.csv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('https://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raw.githubusercontent.com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kwartler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Hult_Visualizing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-Analyzing-Data-with-R/main/DD1/G_Mar14/data/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coffeeVector.csv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head(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text$x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volatile corpus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VectorSource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text$x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Preprocess the corpus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60" y="3030833"/>
            <a:ext cx="3219728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defTabSz="457200">
              <a:defRPr u="sng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/>
              <a:t>Retaining Meta Data Information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3077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7/13/24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Bag of Words, how is data organized?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4617577"/>
            <a:ext cx="4453646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4248574"/>
            <a:ext cx="445364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DTM/TDM and change to a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14532"/>
              </p:ext>
            </p:extLst>
          </p:nvPr>
        </p:nvGraphicFramePr>
        <p:xfrm>
          <a:off x="365760" y="1630150"/>
          <a:ext cx="8341444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6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2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365760" y="1249919"/>
            <a:ext cx="8341444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8A66C7-8011-4A5F-A82A-92177B696CA0}"/>
              </a:ext>
            </a:extLst>
          </p:cNvPr>
          <p:cNvSpPr/>
          <p:nvPr/>
        </p:nvSpPr>
        <p:spPr>
          <a:xfrm>
            <a:off x="5129846" y="4248574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Why are DTM &amp; TDM Sparse?  What do they represent?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7BD3E-8060-4D7E-B28F-7036109F93D8}"/>
              </a:ext>
            </a:extLst>
          </p:cNvPr>
          <p:cNvSpPr/>
          <p:nvPr/>
        </p:nvSpPr>
        <p:spPr>
          <a:xfrm>
            <a:off x="5129846" y="4617577"/>
            <a:ext cx="3513458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algn="ctr"/>
            <a:endParaRPr lang="en-US" sz="36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13972-4453-478B-B709-646647E27FDC}"/>
              </a:ext>
            </a:extLst>
          </p:cNvPr>
          <p:cNvSpPr txBox="1"/>
          <p:nvPr/>
        </p:nvSpPr>
        <p:spPr>
          <a:xfrm>
            <a:off x="6457950" y="4840776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659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8" grpId="0" animBg="1"/>
      <p:bldP spid="19" grpId="0" animBg="1"/>
      <p:bldP spid="20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7/13/24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6" y="1294448"/>
            <a:ext cx="2553981" cy="384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r="27306" b="44000"/>
          <a:stretch/>
        </p:blipFill>
        <p:spPr>
          <a:xfrm>
            <a:off x="5394961" y="4089072"/>
            <a:ext cx="323727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4" r="32620" b="43555"/>
          <a:stretch/>
        </p:blipFill>
        <p:spPr>
          <a:xfrm>
            <a:off x="5394961" y="2621266"/>
            <a:ext cx="2930693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r="33140" b="44000"/>
          <a:stretch/>
        </p:blipFill>
        <p:spPr>
          <a:xfrm>
            <a:off x="5394961" y="1110606"/>
            <a:ext cx="297259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534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7/13/24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2" descr="Image result for DATACAM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7" y="1616392"/>
            <a:ext cx="3499486" cy="349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15" y="1407943"/>
            <a:ext cx="2209697" cy="2103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177" y="3678703"/>
            <a:ext cx="2254803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84DA6B8-8816-42D2-9890-B81F6896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9708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7/13/24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4420DF6-8293-41CB-8CCD-5A792B910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5490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7/13/24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D32484F-813B-498D-8A79-E7FD292CD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939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91D7-E6E6-0A4C-BAAA-C5473624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7/13/24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E158-8409-CA4C-9FA6-EBDFA1EC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C6980E-4E6F-2A46-A208-8286863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CC3B70-14F9-764E-AD4A-AFB3CE04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8" name="Picture 7" descr="Chapt1 Text Mining Workflow v3.png">
            <a:extLst>
              <a:ext uri="{FF2B5EF4-FFF2-40B4-BE49-F238E27FC236}">
                <a16:creationId xmlns:a16="http://schemas.microsoft.com/office/drawing/2014/main" id="{7E5C30C1-7BAC-5B47-AC78-E8EFAF24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4647352" y="1761218"/>
            <a:ext cx="3555075" cy="45268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415E572-D3BC-A545-9AE0-A94646A8AE83}"/>
              </a:ext>
            </a:extLst>
          </p:cNvPr>
          <p:cNvGrpSpPr/>
          <p:nvPr/>
        </p:nvGrpSpPr>
        <p:grpSpPr>
          <a:xfrm>
            <a:off x="1440913" y="1953003"/>
            <a:ext cx="1471236" cy="3827961"/>
            <a:chOff x="6603961" y="1572853"/>
            <a:chExt cx="1321732" cy="4165856"/>
          </a:xfrm>
        </p:grpSpPr>
        <p:sp>
          <p:nvSpPr>
            <p:cNvPr id="10" name="Arrow: Down 4">
              <a:extLst>
                <a:ext uri="{FF2B5EF4-FFF2-40B4-BE49-F238E27FC236}">
                  <a16:creationId xmlns:a16="http://schemas.microsoft.com/office/drawing/2014/main" id="{9CBC49F3-2444-594D-BF3C-CCA1C4FEF05B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BF77A6-CDF0-B64C-BA16-0D964FCE12D0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9EF483-6E49-8D40-9BF1-028ED918C725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849EA9-5C3E-5143-8312-466227603339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4" name="Isosceles Triangle 11">
            <a:extLst>
              <a:ext uri="{FF2B5EF4-FFF2-40B4-BE49-F238E27FC236}">
                <a16:creationId xmlns:a16="http://schemas.microsoft.com/office/drawing/2014/main" id="{88E6E5F8-4FB3-6444-8D91-413EA7D3B0C3}"/>
              </a:ext>
            </a:extLst>
          </p:cNvPr>
          <p:cNvSpPr/>
          <p:nvPr/>
        </p:nvSpPr>
        <p:spPr>
          <a:xfrm rot="5400000">
            <a:off x="2405336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7/13/24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0166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20166" y="1144825"/>
            <a:ext cx="569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RT @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WatcherGuru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JUST IN: Silicon Valley Bank $SIVB reportedly deactivated its Twitter account. https://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t.co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/vTkk1QK3zk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06863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0166" y="4989331"/>
            <a:ext cx="569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rt 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watcherguru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just  silicon valley bank  reportedly deactivated  twitter account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6C3E6-A74B-DD6D-0E77-EED9C22C4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96" y="1240720"/>
            <a:ext cx="274246" cy="222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77446-347C-9685-5761-29524436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288" y="5097418"/>
            <a:ext cx="274246" cy="2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2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692786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7/13/24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92786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92786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18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600" kern="1200" dirty="0" err="1">
                  <a:solidFill>
                    <a:schemeClr val="bg1"/>
                  </a:solidFill>
                  <a:latin typeface="+mj-lt"/>
                  <a:cs typeface="Consolas" panose="020B0609020204030204" pitchFamily="49" charset="0"/>
                </a:rPr>
                <a:t>tm_map</a:t>
              </a:r>
              <a:r>
                <a:rPr lang="en-US" sz="1600" kern="1200" dirty="0">
                  <a:solidFill>
                    <a:schemeClr val="bg1"/>
                  </a:solidFill>
                  <a:latin typeface="+mj-lt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4174" y="4968214"/>
            <a:ext cx="295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800" u="sng" kern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Text Mining Concepts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8625" y="3587811"/>
            <a:ext cx="8029574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 removes punctuation from the documents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 extra spaces, tabs are removed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 removes numbers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– makes all case lower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 removes specific “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3842" y="5284840"/>
            <a:ext cx="8045792" cy="82387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  <a:p>
            <a:pPr defTabSz="457200"/>
            <a:r>
              <a:rPr lang="en-US" sz="1600" u="sng" kern="1200" dirty="0" err="1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Stopwords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 – are common words that provide very little insight, often articles like “a”, “the”.  Customizing them is sometimes key in order to extract valuable insights.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072" y="2838682"/>
            <a:ext cx="816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kern="12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b="1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  We can apply </a:t>
            </a:r>
            <a:r>
              <a:rPr lang="en-US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functions from other packages with </a:t>
            </a:r>
            <a:r>
              <a:rPr lang="en-US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</a:t>
            </a:r>
            <a:endParaRPr lang="en-US" kern="1200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7/13/24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718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4" grpId="0"/>
      <p:bldP spid="16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7/13/24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2_Cleaning_and_Frequency_Count.R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174" y="1716365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4"/>
            <a:ext cx="6772495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u="sng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u="sng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u="sng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311" y="4082737"/>
            <a:ext cx="55034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defTabSz="457200">
              <a:defRPr u="sng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clean.corpus</a:t>
            </a:r>
            <a:r>
              <a:rPr lang="en-US" dirty="0"/>
              <a:t>” makes applying all transformations easier.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98" y="4503835"/>
            <a:ext cx="617932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 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return(corpus)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919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4009</TotalTime>
  <Words>807</Words>
  <Application>Microsoft Macintosh PowerPoint</Application>
  <PresentationFormat>On-screen Show (4:3)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Consolas</vt:lpstr>
      <vt:lpstr>1_Office Theme</vt:lpstr>
      <vt:lpstr>Text Mining &amp; NLP</vt:lpstr>
      <vt:lpstr>Shameless Plug #1</vt:lpstr>
      <vt:lpstr>Shameless Plug #2</vt:lpstr>
      <vt:lpstr>What is Text Mining?</vt:lpstr>
      <vt:lpstr>What is Text Mining?</vt:lpstr>
      <vt:lpstr>TM Project Workflow</vt:lpstr>
      <vt:lpstr>R for Cleaning Steps</vt:lpstr>
      <vt:lpstr>Library TM Functions</vt:lpstr>
      <vt:lpstr>Custom Functions in 2_Cleaning_and_Frequency_Count.R</vt:lpstr>
      <vt:lpstr>Nuances &amp; Inputs for Setting Up a TM Project</vt:lpstr>
      <vt:lpstr>For Bag of Words, how is data organized?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128</cp:revision>
  <cp:lastPrinted>2018-11-26T18:56:28Z</cp:lastPrinted>
  <dcterms:created xsi:type="dcterms:W3CDTF">2018-05-23T17:24:59Z</dcterms:created>
  <dcterms:modified xsi:type="dcterms:W3CDTF">2024-07-13T21:25:47Z</dcterms:modified>
</cp:coreProperties>
</file>