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454" r:id="rId2"/>
    <p:sldId id="607" r:id="rId3"/>
    <p:sldId id="608" r:id="rId4"/>
    <p:sldId id="609" r:id="rId5"/>
    <p:sldId id="610" r:id="rId6"/>
    <p:sldId id="611" r:id="rId7"/>
    <p:sldId id="612" r:id="rId8"/>
    <p:sldId id="539" r:id="rId9"/>
    <p:sldId id="540" r:id="rId10"/>
    <p:sldId id="497" r:id="rId11"/>
    <p:sldId id="613" r:id="rId12"/>
    <p:sldId id="498" r:id="rId13"/>
    <p:sldId id="471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 autoAdjust="0"/>
    <p:restoredTop sz="91335" autoAdjust="0"/>
  </p:normalViewPr>
  <p:slideViewPr>
    <p:cSldViewPr snapToGrid="0">
      <p:cViewPr varScale="1">
        <p:scale>
          <a:sx n="94" d="100"/>
          <a:sy n="94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6/30/24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6/30/24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6/30/24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6/30/24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6/30/24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6/30/24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6/30/24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6/30/24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6/30/24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469500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Concepts in Data Mining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R learning &amp; 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6/30/24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CEEE6C-8E0E-8948-A8BE-4C5C57B2A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364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78E556-CB57-4148-B330-A08E579F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0" y="652341"/>
            <a:ext cx="8630193" cy="590486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6/30/24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77739"/>
            <a:ext cx="7886700" cy="591477"/>
          </a:xfrm>
        </p:spPr>
        <p:txBody>
          <a:bodyPr/>
          <a:lstStyle/>
          <a:p>
            <a:r>
              <a:rPr lang="en-US" dirty="0"/>
              <a:t>What’s the value of good EDA?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8043" y="4722152"/>
            <a:ext cx="2164375" cy="729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1951" y="4187396"/>
            <a:ext cx="4177862" cy="895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Asked to predict the presence of West Nile Virus in Chicago mosquito traps.</a:t>
            </a:r>
          </a:p>
        </p:txBody>
      </p:sp>
      <p:cxnSp>
        <p:nvCxnSpPr>
          <p:cNvPr id="11" name="Straight Arrow Connector 10"/>
          <p:cNvCxnSpPr>
            <a:cxnSpLocks/>
            <a:stCxn id="8" idx="6"/>
            <a:endCxn id="9" idx="1"/>
          </p:cNvCxnSpPr>
          <p:nvPr/>
        </p:nvCxnSpPr>
        <p:spPr>
          <a:xfrm flipV="1">
            <a:off x="2312418" y="4635062"/>
            <a:ext cx="1249533" cy="45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4F549C5-65BB-8540-8764-A13ACD832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80102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93968-391B-98B3-6759-CA22655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ADED7-6FE8-CD73-8991-695EE67E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 to predict West Nile Virus in Traps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2B475-75A0-EB42-386A-036FB83E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8F219-6C1F-1FA7-69FA-78DCDF10B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67DA91-EF28-E158-36B6-3F6F5C7DA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84496"/>
              </p:ext>
            </p:extLst>
          </p:nvPr>
        </p:nvGraphicFramePr>
        <p:xfrm>
          <a:off x="312034" y="1304403"/>
          <a:ext cx="6096000" cy="30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87490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5630511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616395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924738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24315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Presence of Virus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6/1/2012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34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5/15/2011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4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5/30/2011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43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7/4/2012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8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7/15/2010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2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6/12/2010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03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8/3/2012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656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0F7217-6978-EEC4-F7E5-11B3AFE67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95491"/>
              </p:ext>
            </p:extLst>
          </p:nvPr>
        </p:nvGraphicFramePr>
        <p:xfrm>
          <a:off x="312034" y="4552633"/>
          <a:ext cx="6096000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87490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5630511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616395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924738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24315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Presence of Virus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6/1/2012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34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7/4/2012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8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7/15/2010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2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8/3/2012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6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25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6/30/24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let me realize a flaw!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1138925"/>
            <a:ext cx="6889530" cy="1645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6" y="2942233"/>
            <a:ext cx="7721451" cy="305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7" y="3595523"/>
            <a:ext cx="6982317" cy="1538601"/>
          </a:xfrm>
          <a:prstGeom prst="rect">
            <a:avLst/>
          </a:prstGeom>
        </p:spPr>
      </p:pic>
      <p:sp>
        <p:nvSpPr>
          <p:cNvPr id="11" name="Explosion 2 10"/>
          <p:cNvSpPr/>
          <p:nvPr/>
        </p:nvSpPr>
        <p:spPr>
          <a:xfrm>
            <a:off x="5044964" y="87152"/>
            <a:ext cx="2435699" cy="140789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Simple EDA by year would show that West Nile was 2x in 2012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890" y="5470634"/>
            <a:ext cx="8860220" cy="5675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fitting an algorithm, I merely doubled predictions if they were within 2012 for the test set.  Not great DS but an easy way to move up the leaderboard.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3B6BE0C-37E3-1A47-BF6C-FF6A302B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67675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38504"/>
            <a:ext cx="3943350" cy="3975005"/>
          </a:xfrm>
        </p:spPr>
        <p:txBody>
          <a:bodyPr>
            <a:normAutofit/>
          </a:bodyPr>
          <a:lstStyle/>
          <a:p>
            <a:r>
              <a:rPr lang="en-US" dirty="0"/>
              <a:t>Lots of basic R options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dim()</a:t>
            </a:r>
          </a:p>
          <a:p>
            <a:pPr lvl="1"/>
            <a:r>
              <a:rPr lang="en-US" dirty="0"/>
              <a:t>class()</a:t>
            </a:r>
          </a:p>
          <a:p>
            <a:pPr lvl="1"/>
            <a:r>
              <a:rPr lang="en-US" dirty="0"/>
              <a:t>head()</a:t>
            </a:r>
          </a:p>
          <a:p>
            <a:pPr lvl="1"/>
            <a:r>
              <a:rPr lang="en-US" dirty="0" err="1"/>
              <a:t>nlevels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summary()</a:t>
            </a:r>
          </a:p>
          <a:p>
            <a:pPr lvl="1"/>
            <a:r>
              <a:rPr lang="en-US" dirty="0" err="1"/>
              <a:t>cor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unique()</a:t>
            </a:r>
          </a:p>
          <a:p>
            <a:pPr lvl="1"/>
            <a:r>
              <a:rPr lang="en-US" dirty="0"/>
              <a:t>mean()</a:t>
            </a:r>
          </a:p>
          <a:p>
            <a:pPr lvl="1"/>
            <a:r>
              <a:rPr lang="en-US" dirty="0" err="1"/>
              <a:t>colSums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is.na()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Open E_</a:t>
            </a:r>
            <a:r>
              <a:rPr lang="en-US" sz="2800" dirty="0"/>
              <a:t>EDA </a:t>
            </a:r>
            <a:r>
              <a:rPr lang="en-US" sz="2800" dirty="0" err="1"/>
              <a:t>work.R</a:t>
            </a:r>
            <a:r>
              <a:rPr lang="en-US" sz="2800" dirty="0"/>
              <a:t>: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 txBox="1">
            <a:spLocks/>
          </p:cNvSpPr>
          <p:nvPr/>
        </p:nvSpPr>
        <p:spPr>
          <a:xfrm>
            <a:off x="4781550" y="1838504"/>
            <a:ext cx="3943350" cy="303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Specific packages make life easier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DataExplorer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plot_str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plot_missing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plot_histogram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plot_density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plot_scatterplot</a:t>
            </a:r>
            <a:r>
              <a:rPr lang="en-US" dirty="0"/>
              <a:t>()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radiant.data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9811" y="5566611"/>
            <a:ext cx="7796463" cy="577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this script you will fill in the object, vector and information into the code scaffold.  Then spend 5-10min exploring the data with </a:t>
            </a:r>
            <a:r>
              <a:rPr lang="en-US" dirty="0" err="1"/>
              <a:t>radiant.data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0EB8855-8953-9748-889E-107674977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85774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2D3D3-9F52-E94D-B834-E566B356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220BA3-F284-E448-91DC-0A09067F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down!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A21B8-6B2C-9544-B0E0-63B0AA99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5138C-9C58-CE49-A3E8-CF3E3845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BE010-BEDE-154B-8AE8-918FF464B777}"/>
              </a:ext>
            </a:extLst>
          </p:cNvPr>
          <p:cNvSpPr txBox="1"/>
          <p:nvPr/>
        </p:nvSpPr>
        <p:spPr>
          <a:xfrm>
            <a:off x="265596" y="1855983"/>
            <a:ext cx="8612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jumping into a problem think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accept data as valid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assume you understand the context and what good looks like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use a cool modeling technique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7A516-6225-2F48-8702-832175687C11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 down, think, understand, get diverse opinions, then perform EDA….after all that start modeling and hopefully you will deliver value.</a:t>
            </a:r>
          </a:p>
        </p:txBody>
      </p:sp>
    </p:spTree>
    <p:extLst>
      <p:ext uri="{BB962C8B-B14F-4D97-AF65-F5344CB8AC3E}">
        <p14:creationId xmlns:p14="http://schemas.microsoft.com/office/powerpoint/2010/main" val="330393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“We want to sell insurance for delayed flights.”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14190" y="1883664"/>
            <a:ext cx="81156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flights so we know how to price our insurance.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flights and whether or not they are delayed</a:t>
            </a:r>
          </a:p>
          <a:p>
            <a:pPr marL="800100" lvl="1" indent="-342900">
              <a:buAutoNum type="arabicPeriod"/>
            </a:pPr>
            <a:r>
              <a:rPr lang="en-US" dirty="0"/>
              <a:t>Airline</a:t>
            </a:r>
          </a:p>
          <a:p>
            <a:pPr marL="800100" lvl="1" indent="-342900">
              <a:buAutoNum type="arabicPeriod"/>
            </a:pPr>
            <a:r>
              <a:rPr lang="en-US" dirty="0"/>
              <a:t>Route</a:t>
            </a:r>
          </a:p>
          <a:p>
            <a:pPr marL="800100" lvl="1" indent="-342900">
              <a:buAutoNum type="arabicPeriod"/>
            </a:pPr>
            <a:r>
              <a:rPr lang="en-US" dirty="0"/>
              <a:t>Flight cancellation</a:t>
            </a:r>
          </a:p>
          <a:p>
            <a:pPr marL="800100" lvl="1" indent="-342900">
              <a:buAutoNum type="arabicPeriod"/>
            </a:pPr>
            <a:r>
              <a:rPr lang="en-US" dirty="0"/>
              <a:t>Aircraft type</a:t>
            </a:r>
          </a:p>
          <a:p>
            <a:pPr marL="800100" lvl="1" indent="-342900">
              <a:buAutoNum type="arabicPeriod"/>
            </a:pPr>
            <a:r>
              <a:rPr lang="en-US" dirty="0"/>
              <a:t>Aircraft maintenance </a:t>
            </a:r>
          </a:p>
          <a:p>
            <a:pPr marL="800100" lvl="1" indent="-342900">
              <a:buAutoNum type="arabicPeriod"/>
            </a:pPr>
            <a:r>
              <a:rPr lang="en-US" dirty="0"/>
              <a:t>Weather at specific airports</a:t>
            </a:r>
          </a:p>
          <a:p>
            <a:pPr marL="800100" lvl="1" indent="-342900">
              <a:buAutoNum type="arabicPeriod"/>
            </a:pPr>
            <a:r>
              <a:rPr lang="en-US" dirty="0"/>
              <a:t>Seats sold vs empty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Most often, flights are cancelled after they have been delayed.  So modeling with cancellation is out of order to what you’re trying to predict.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30D0C0-5CEF-8043-A804-E7FAE9DB5BF9}"/>
              </a:ext>
            </a:extLst>
          </p:cNvPr>
          <p:cNvCxnSpPr/>
          <p:nvPr/>
        </p:nvCxnSpPr>
        <p:spPr>
          <a:xfrm flipH="1">
            <a:off x="3145536" y="3182112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9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000" dirty="0"/>
              <a:t>“We want to predict hospital readmission to improve patient quality of life.”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40315" y="1387642"/>
            <a:ext cx="8284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probability of readmission.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patients  and whether or not had to come back within 30days.</a:t>
            </a:r>
          </a:p>
          <a:p>
            <a:pPr marL="800100" lvl="1" indent="-342900">
              <a:buAutoNum type="arabicPeriod"/>
            </a:pPr>
            <a:r>
              <a:rPr lang="en-US" dirty="0"/>
              <a:t>Race</a:t>
            </a:r>
          </a:p>
          <a:p>
            <a:pPr marL="800100" lvl="1" indent="-342900">
              <a:buAutoNum type="arabicPeriod"/>
            </a:pPr>
            <a:r>
              <a:rPr lang="en-US" dirty="0"/>
              <a:t>Age</a:t>
            </a:r>
          </a:p>
          <a:p>
            <a:pPr marL="800100" lvl="1" indent="-342900">
              <a:buAutoNum type="arabicPeriod"/>
            </a:pPr>
            <a:r>
              <a:rPr lang="en-US" dirty="0"/>
              <a:t>Weight</a:t>
            </a:r>
          </a:p>
          <a:p>
            <a:pPr marL="800100" lvl="1" indent="-342900">
              <a:buAutoNum type="arabicPeriod"/>
            </a:pPr>
            <a:r>
              <a:rPr lang="en-US" dirty="0"/>
              <a:t>Gender</a:t>
            </a:r>
          </a:p>
          <a:p>
            <a:pPr marL="800100" lvl="1" indent="-342900">
              <a:buAutoNum type="arabicPeriod"/>
            </a:pPr>
            <a:r>
              <a:rPr lang="en-US" dirty="0"/>
              <a:t>Has the person expired</a:t>
            </a:r>
          </a:p>
          <a:p>
            <a:pPr marL="800100" lvl="1" indent="-342900">
              <a:buAutoNum type="arabicPeriod"/>
            </a:pPr>
            <a:r>
              <a:rPr lang="en-US" dirty="0"/>
              <a:t>Height</a:t>
            </a:r>
          </a:p>
          <a:p>
            <a:pPr marL="800100" lvl="1" indent="-342900">
              <a:buAutoNum type="arabicPeriod"/>
            </a:pPr>
            <a:r>
              <a:rPr lang="en-US" dirty="0"/>
              <a:t>Different drugs they may be on</a:t>
            </a:r>
          </a:p>
          <a:p>
            <a:pPr marL="800100" lvl="1" indent="-342900">
              <a:buAutoNum type="arabicPeriod"/>
            </a:pPr>
            <a:r>
              <a:rPr lang="en-US" dirty="0"/>
              <a:t>Number of tests</a:t>
            </a:r>
          </a:p>
          <a:p>
            <a:pPr marL="800100" lvl="1" indent="-342900">
              <a:buAutoNum type="arabicPeriod"/>
            </a:pPr>
            <a:r>
              <a:rPr lang="en-US" dirty="0"/>
              <a:t>Number of diagnoses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People that have expired are not coming back to the hospital.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885D88-70C0-7B49-BBD3-FBD08D89B206}"/>
              </a:ext>
            </a:extLst>
          </p:cNvPr>
          <p:cNvCxnSpPr/>
          <p:nvPr/>
        </p:nvCxnSpPr>
        <p:spPr>
          <a:xfrm flipH="1">
            <a:off x="3675888" y="3483864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1800" dirty="0"/>
              <a:t>“Let’s predict if an employee is likely to be fired to help our HR ops make better hiring decisions.”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40315" y="1387642"/>
            <a:ext cx="8284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probability of being fired.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employees and figure out the probability for getting fired.</a:t>
            </a:r>
          </a:p>
          <a:p>
            <a:pPr marL="800100" lvl="1" indent="-342900">
              <a:buAutoNum type="arabicPeriod"/>
            </a:pPr>
            <a:r>
              <a:rPr lang="en-US" dirty="0"/>
              <a:t>Distance to work</a:t>
            </a:r>
          </a:p>
          <a:p>
            <a:pPr marL="800100" lvl="1" indent="-342900">
              <a:buAutoNum type="arabicPeriod"/>
            </a:pPr>
            <a:r>
              <a:rPr lang="en-US" dirty="0"/>
              <a:t>Transportation Type</a:t>
            </a:r>
          </a:p>
          <a:p>
            <a:pPr marL="800100" lvl="1" indent="-342900">
              <a:buAutoNum type="arabicPeriod"/>
            </a:pPr>
            <a:r>
              <a:rPr lang="en-US" dirty="0"/>
              <a:t>Transportation Reliability</a:t>
            </a:r>
          </a:p>
          <a:p>
            <a:pPr marL="800100" lvl="1" indent="-342900">
              <a:buAutoNum type="arabicPeriod"/>
            </a:pPr>
            <a:r>
              <a:rPr lang="en-US" dirty="0"/>
              <a:t>Last review score</a:t>
            </a:r>
          </a:p>
          <a:p>
            <a:pPr marL="800100" lvl="1" indent="-342900">
              <a:buAutoNum type="arabicPeriod"/>
            </a:pPr>
            <a:r>
              <a:rPr lang="en-US" dirty="0"/>
              <a:t>Were they on a performance plan</a:t>
            </a:r>
          </a:p>
          <a:p>
            <a:pPr marL="800100" lvl="1" indent="-342900">
              <a:buAutoNum type="arabicPeriod"/>
            </a:pPr>
            <a:r>
              <a:rPr lang="en-US" dirty="0"/>
              <a:t>Education</a:t>
            </a:r>
          </a:p>
          <a:p>
            <a:pPr marL="800100" lvl="1" indent="-342900">
              <a:buAutoNum type="arabicPeriod"/>
            </a:pPr>
            <a:r>
              <a:rPr lang="en-US" dirty="0"/>
              <a:t>Pay</a:t>
            </a:r>
          </a:p>
          <a:p>
            <a:pPr marL="800100" lvl="1" indent="-342900">
              <a:buAutoNum type="arabicPeriod"/>
            </a:pPr>
            <a:r>
              <a:rPr lang="en-US" dirty="0"/>
              <a:t>Current role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People that are on a performance plan know they will be fired at a specific date, as that date draws near they will quit.  Since they quit, they will not be considered “FIRED” in most HR systems.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78EFA4-138F-1247-83F2-AF65AE8D0872}"/>
              </a:ext>
            </a:extLst>
          </p:cNvPr>
          <p:cNvCxnSpPr/>
          <p:nvPr/>
        </p:nvCxnSpPr>
        <p:spPr>
          <a:xfrm flipH="1">
            <a:off x="4681728" y="3511296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2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6F1E4-C13B-3047-A2EA-C7179140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DFE1BA-1039-0241-AB4B-A5C83B80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200" dirty="0"/>
              <a:t>Where should we put extra structural reinforcements?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EA302-3797-534A-BA4C-C666B642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F454-0E86-044A-8ED5-3FD326DA4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B8D42-8384-DD4B-BCBA-606C65F07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6" y="1437620"/>
            <a:ext cx="5956663" cy="4437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26BD4A-4519-6640-9016-E0E1CBAF8939}"/>
              </a:ext>
            </a:extLst>
          </p:cNvPr>
          <p:cNvSpPr txBox="1"/>
          <p:nvPr/>
        </p:nvSpPr>
        <p:spPr>
          <a:xfrm>
            <a:off x="1188829" y="1252954"/>
            <a:ext cx="676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 of damage among </a:t>
            </a:r>
            <a:r>
              <a:rPr lang="en-US" i="1" dirty="0"/>
              <a:t>returning</a:t>
            </a:r>
            <a:r>
              <a:rPr lang="en-US" dirty="0"/>
              <a:t> plans from bombing runs in WW2.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58535-3386-32DB-7CF1-901DE810AC3A}"/>
              </a:ext>
            </a:extLst>
          </p:cNvPr>
          <p:cNvSpPr/>
          <p:nvPr/>
        </p:nvSpPr>
        <p:spPr>
          <a:xfrm>
            <a:off x="457200" y="5875334"/>
            <a:ext cx="8284464" cy="4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is success.  So this is the damage pattern for success.</a:t>
            </a:r>
          </a:p>
        </p:txBody>
      </p:sp>
    </p:spTree>
    <p:extLst>
      <p:ext uri="{BB962C8B-B14F-4D97-AF65-F5344CB8AC3E}">
        <p14:creationId xmlns:p14="http://schemas.microsoft.com/office/powerpoint/2010/main" val="33172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7225D-1299-FE4F-9E40-0953D516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6/30/24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C4DC88-474E-BA4F-A10E-B08D150D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pPr algn="ctr"/>
            <a:r>
              <a:rPr lang="en-US" sz="2400" dirty="0"/>
              <a:t>After you have a good grasp of the problem then comes choosing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C0B9F-E72A-7E4A-A17D-E8CC7707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C0E58-3AA3-C54D-992D-64892CFEE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026" name="Picture 2" descr="10 memes that Data Scientists would absolutely love">
            <a:extLst>
              <a:ext uri="{FF2B5EF4-FFF2-40B4-BE49-F238E27FC236}">
                <a16:creationId xmlns:a16="http://schemas.microsoft.com/office/drawing/2014/main" id="{4AA11001-C3EF-0948-A0B7-BBCAA69D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12989"/>
            <a:ext cx="3790681" cy="36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 Data Science Memes That Will Make You LOL | by Roman Orac | Medium">
            <a:extLst>
              <a:ext uri="{FF2B5EF4-FFF2-40B4-BE49-F238E27FC236}">
                <a16:creationId xmlns:a16="http://schemas.microsoft.com/office/drawing/2014/main" id="{90A0A4E4-57D6-7842-A671-2B40156CB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69591"/>
            <a:ext cx="3944471" cy="312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40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6/30/24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(EDA)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20574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Data sets are typically large, complex &amp; messy</a:t>
            </a:r>
          </a:p>
          <a:p>
            <a:r>
              <a:rPr lang="en-US" altLang="en-US" dirty="0">
                <a:latin typeface="Franklin Gothic Book" pitchFamily="34" charset="0"/>
              </a:rPr>
              <a:t>Need to review the data to help refine the task</a:t>
            </a:r>
          </a:p>
          <a:p>
            <a:r>
              <a:rPr lang="en-US" altLang="en-US" dirty="0">
                <a:latin typeface="Franklin Gothic Book" pitchFamily="34" charset="0"/>
              </a:rPr>
              <a:t>Use techniques of Reduction/Sampling and Visualization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8F970C7-E7CA-854C-BB06-3B74B9E98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2945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6/30/24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Data: Sampling to Save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81200"/>
            <a:ext cx="7772400" cy="4038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Data mining typically deals with huge databases</a:t>
            </a:r>
          </a:p>
          <a:p>
            <a:r>
              <a:rPr lang="en-US" altLang="en-US" dirty="0">
                <a:latin typeface="Franklin Gothic Book" pitchFamily="34" charset="0"/>
              </a:rPr>
              <a:t>For piloting/prototyping, algorithms and models are typically applied to a sample from a database, to produce statistically-valid results</a:t>
            </a:r>
          </a:p>
          <a:p>
            <a:r>
              <a:rPr lang="en-US" altLang="en-US" dirty="0">
                <a:latin typeface="Franklin Gothic Book" pitchFamily="34" charset="0"/>
              </a:rPr>
              <a:t>Once you develop and select a final model, you use it to “score” (predict values or classes for) the observations in the larger database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Caveats – unbalanced data needs “over sampling” 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Insurance no claim (99%) vs claim (1%)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Credit Card Transactions (99+% no fraud) vs (&lt;1% fraud)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If your modeling is unbalanced, the book has an example of oversampling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ED3F3E-2BA2-004C-939F-597D2B214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9568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24777</TotalTime>
  <Words>851</Words>
  <Application>Microsoft Macintosh PowerPoint</Application>
  <PresentationFormat>On-screen Show (4:3)</PresentationFormat>
  <Paragraphs>204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Office Theme</vt:lpstr>
      <vt:lpstr>Agenda</vt:lpstr>
      <vt:lpstr>Slow down!</vt:lpstr>
      <vt:lpstr>“We want to sell insurance for delayed flights.”</vt:lpstr>
      <vt:lpstr>“We want to predict hospital readmission to improve patient quality of life.”</vt:lpstr>
      <vt:lpstr>“Let’s predict if an employee is likely to be fired to help our HR ops make better hiring decisions.”</vt:lpstr>
      <vt:lpstr>Where should we put extra structural reinforcements?</vt:lpstr>
      <vt:lpstr>After you have a good grasp of the problem then comes choosing data.</vt:lpstr>
      <vt:lpstr>Data Exploration (EDA)</vt:lpstr>
      <vt:lpstr>Exploring Data: Sampling to Save Time</vt:lpstr>
      <vt:lpstr>What’s the value of good EDA?</vt:lpstr>
      <vt:lpstr>The task to predict West Nile Virus in Traps</vt:lpstr>
      <vt:lpstr>EDA let me realize a flaw!</vt:lpstr>
      <vt:lpstr>Let’s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Ted Kwartler</cp:lastModifiedBy>
  <cp:revision>145</cp:revision>
  <cp:lastPrinted>2018-07-10T22:02:33Z</cp:lastPrinted>
  <dcterms:created xsi:type="dcterms:W3CDTF">2018-05-11T14:06:45Z</dcterms:created>
  <dcterms:modified xsi:type="dcterms:W3CDTF">2024-07-01T02:36:43Z</dcterms:modified>
</cp:coreProperties>
</file>