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7" r:id="rId2"/>
    <p:sldId id="409" r:id="rId3"/>
    <p:sldId id="410" r:id="rId4"/>
    <p:sldId id="411" r:id="rId5"/>
    <p:sldId id="412" r:id="rId6"/>
    <p:sldId id="413" r:id="rId7"/>
    <p:sldId id="415" r:id="rId8"/>
    <p:sldId id="416" r:id="rId9"/>
    <p:sldId id="420" r:id="rId10"/>
    <p:sldId id="417" r:id="rId11"/>
    <p:sldId id="446" r:id="rId12"/>
    <p:sldId id="512" r:id="rId13"/>
    <p:sldId id="51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Cross Validation</a:t>
            </a:r>
          </a:p>
          <a:p>
            <a:r>
              <a:rPr lang="en-US" dirty="0"/>
              <a:t>No 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3/31/24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09823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3/31/24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1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3/31/24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6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3/31/24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3/31/24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3/31/24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3/31/24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3/31/24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endingclub.com/info/download-data.action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Credit Risk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A_ConsumerCreditTraining.R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1638" y="2100265"/>
            <a:ext cx="400571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Load in real lending club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Treat the variables for modeling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Build a cross validated logistic regression with caret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Save model object &amp; variable treatment plan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277C6F8-4983-274A-964F-2EF190F05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62361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9861" y="155268"/>
            <a:ext cx="8649325" cy="591477"/>
          </a:xfrm>
        </p:spPr>
        <p:txBody>
          <a:bodyPr>
            <a:normAutofit fontScale="90000"/>
          </a:bodyPr>
          <a:lstStyle/>
          <a:p>
            <a:r>
              <a:rPr lang="en-US" dirty="0"/>
              <a:t>Making a CAPM style plot to understand risk/reward relationship &amp; optimize choice.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3/31/24</a:t>
            </a:fld>
            <a:endParaRPr lang="en-US"/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00" y="1676474"/>
            <a:ext cx="5780602" cy="34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E2B014F-A976-0B49-8140-5D2F797EB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7FCED-96C8-5040-8EB2-3F2BB9509581}"/>
              </a:ext>
            </a:extLst>
          </p:cNvPr>
          <p:cNvSpPr txBox="1"/>
          <p:nvPr/>
        </p:nvSpPr>
        <p:spPr>
          <a:xfrm>
            <a:off x="154112" y="4345968"/>
            <a:ext cx="225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T-Bill: usually 3 month</a:t>
            </a:r>
          </a:p>
        </p:txBody>
      </p:sp>
    </p:spTree>
    <p:extLst>
      <p:ext uri="{BB962C8B-B14F-4D97-AF65-F5344CB8AC3E}">
        <p14:creationId xmlns:p14="http://schemas.microsoft.com/office/powerpoint/2010/main" val="315558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B_ConsumerCreditScoring.R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2" y="2040116"/>
            <a:ext cx="431986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Score notes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Make a plot similar to CAPM &amp; identify top loans to fund</a:t>
            </a:r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64" y="2628741"/>
            <a:ext cx="4186238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633FBA3-2F4A-6948-9C99-09543A81A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50993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2D2BE-FE7D-E048-86D2-EC4EDE1C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00870-1CC3-614D-B9A4-307F6B97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Results using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FF4A-7776-EF43-9022-959326C2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C6E3-C8DB-114F-B8D3-B1A34A1E7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C5DBAA-3778-CF48-ADAA-2F560A99D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6" t="13255" r="9323" b="32108"/>
          <a:stretch/>
        </p:blipFill>
        <p:spPr>
          <a:xfrm>
            <a:off x="116959" y="1212112"/>
            <a:ext cx="7448003" cy="3795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858CE6-E19E-6E43-9141-06F074F44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9" y="5135526"/>
            <a:ext cx="6007182" cy="1057907"/>
          </a:xfrm>
          <a:prstGeom prst="rect">
            <a:avLst/>
          </a:prstGeom>
          <a:ln>
            <a:solidFill>
              <a:srgbClr val="FF02C8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A5E8CD5-00FC-414E-B88D-CCEDCAAE6045}"/>
              </a:ext>
            </a:extLst>
          </p:cNvPr>
          <p:cNvSpPr/>
          <p:nvPr/>
        </p:nvSpPr>
        <p:spPr>
          <a:xfrm>
            <a:off x="6953693" y="3019274"/>
            <a:ext cx="119769" cy="91787"/>
          </a:xfrm>
          <a:prstGeom prst="ellipse">
            <a:avLst/>
          </a:prstGeom>
          <a:solidFill>
            <a:srgbClr val="FF02C8"/>
          </a:solidFill>
          <a:ln>
            <a:solidFill>
              <a:srgbClr val="FF0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664E64D-4BA3-DA4B-A4F7-D6DC815C4BE8}"/>
              </a:ext>
            </a:extLst>
          </p:cNvPr>
          <p:cNvCxnSpPr>
            <a:cxnSpLocks/>
            <a:stCxn id="17" idx="7"/>
          </p:cNvCxnSpPr>
          <p:nvPr/>
        </p:nvCxnSpPr>
        <p:spPr>
          <a:xfrm rot="5400000" flipH="1" flipV="1">
            <a:off x="6708561" y="1804021"/>
            <a:ext cx="1576056" cy="881334"/>
          </a:xfrm>
          <a:prstGeom prst="bentConnector3">
            <a:avLst>
              <a:gd name="adj1" fmla="val -1349"/>
            </a:avLst>
          </a:prstGeom>
          <a:ln>
            <a:solidFill>
              <a:srgbClr val="FF0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F652BC4-70B9-4444-9FF9-40BDFBA9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868" y="214367"/>
            <a:ext cx="1929743" cy="1257135"/>
          </a:xfrm>
          <a:prstGeom prst="rect">
            <a:avLst/>
          </a:prstGeom>
          <a:ln>
            <a:solidFill>
              <a:srgbClr val="FF02C8"/>
            </a:solidFill>
          </a:ln>
        </p:spPr>
      </p:pic>
    </p:spTree>
    <p:extLst>
      <p:ext uri="{BB962C8B-B14F-4D97-AF65-F5344CB8AC3E}">
        <p14:creationId xmlns:p14="http://schemas.microsoft.com/office/powerpoint/2010/main" val="378632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Consumer Credit - Lending Club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3/31/24</a:t>
            </a:fld>
            <a:endParaRPr lang="en-US"/>
          </a:p>
        </p:txBody>
      </p:sp>
      <p:pic>
        <p:nvPicPr>
          <p:cNvPr id="102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150185" y="1191866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2773511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Peer to Peer funding for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Personal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Auto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Small Business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Medical Loans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Everyday investors can accept the loan risk – making it a new banking distribution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92502" y="1200041"/>
            <a:ext cx="5501315" cy="4000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Consumers apply for loans &amp; instead of bank funding, other consumers fund the loan by purchasing “notes” to receive the interest.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D9D8EE-3FE9-4E09-A75A-59EA82AF91CD}"/>
              </a:ext>
            </a:extLst>
          </p:cNvPr>
          <p:cNvSpPr/>
          <p:nvPr/>
        </p:nvSpPr>
        <p:spPr>
          <a:xfrm>
            <a:off x="150185" y="587850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credit is a traditional market.  There are defined inputs (credit score), consumer protections (usury laws), and established distribution (credit applications).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F48C95A-D3D8-D145-872A-198813916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44107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Risk?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3/31/24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3590" y="2380729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Risk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7460" y="2404494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Mitigation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593" y="4875682"/>
            <a:ext cx="2689069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tabLst>
                <a:tab pos="22860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en-US" sz="1350" dirty="0"/>
              <a:t>Default – debtors that stop paying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62241" y="3943355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5577463" y="3015287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Diversify – Do not fund more than $25 on a single loan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590" y="2966515"/>
            <a:ext cx="2377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Over exposure in a single loan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3591" y="3645170"/>
            <a:ext cx="30884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Early payment reduces interest received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7463" y="3693938"/>
            <a:ext cx="22837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Monitor &amp; re-invest monthly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3591" y="4180951"/>
            <a:ext cx="25898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Illiquid – notes are 36-60 months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77463" y="4229719"/>
            <a:ext cx="2307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Buy notes with 36m horizons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77460" y="4924450"/>
            <a:ext cx="2523704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Model the probability of default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2E1226E8-1656-9B4C-B1FC-44F6F1ED0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6711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6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Reward?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742" y="2453881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Reward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5540" y="2428878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Result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6743" y="4948837"/>
            <a:ext cx="27360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/>
              <a:t>Remaining interest is paid monthly to note holders.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13473" y="3955547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5455543" y="3039670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Investors have no input to the % amount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742" y="3039667"/>
            <a:ext cx="2014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Interest is imposed by LC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6744" y="3718322"/>
            <a:ext cx="28105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Usually lower rates for the applicant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5540" y="3718322"/>
            <a:ext cx="2288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Lower capital cost for debtor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6745" y="4254103"/>
            <a:ext cx="18505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LC takes 1% of interest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55542" y="4254103"/>
            <a:ext cx="29227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Reduces reward incentive for investor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5541" y="4948836"/>
            <a:ext cx="2853928" cy="5078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Investors act as banks &amp; receive consistent returns</a:t>
            </a:r>
          </a:p>
        </p:txBody>
      </p:sp>
      <p:pic>
        <p:nvPicPr>
          <p:cNvPr id="24" name="Picture 2" descr="Image result for lending club logo">
            <a:extLst>
              <a:ext uri="{FF2B5EF4-FFF2-40B4-BE49-F238E27FC236}">
                <a16:creationId xmlns:a16="http://schemas.microsoft.com/office/drawing/2014/main" id="{861FCCC7-D966-0349-BC74-AF5288903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E9FD6B53-B1EA-4341-A9BB-3824FCA44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14260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8" grpId="0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3/31/24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uy a car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00" y="2560898"/>
            <a:ext cx="3744346" cy="2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Erin decides to buy a car.  Instead of a traditional loan she applies at LC.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673" y="2768235"/>
            <a:ext cx="3777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Erin applies for a $10k car loan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LC assesses her creditworthiness &amp; posts a $10k loan @ 6% interest on the investor site.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Trish &amp; hundreds of other LC investors fund the loan in $25 increments called “notes”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93F65-44B4-4C7A-8EDC-A56FA323473B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 month Erin pays her loan, LC takes 1% and the investors make 5% on their outstanding notes.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594357CC-7F91-C747-9E8B-3210BE273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06014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6732" y="5286889"/>
            <a:ext cx="430768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https://www.lendingclub.com/info/download-data.action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215531" y="1645064"/>
            <a:ext cx="86480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b="1" dirty="0"/>
              <a:t>12+ </a:t>
            </a:r>
            <a:r>
              <a:rPr lang="en-US" b="1" dirty="0" err="1"/>
              <a:t>yrs</a:t>
            </a:r>
            <a:r>
              <a:rPr lang="en-US" b="1" dirty="0"/>
              <a:t> of historical performance – Over 1M notes publicly available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Some platform changes in that time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Datasets are updated monthly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Sampled to 20k – either in fully paid of charged off state; when doing it for real use more data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2" name="Chevron 21"/>
          <p:cNvSpPr/>
          <p:nvPr/>
        </p:nvSpPr>
        <p:spPr>
          <a:xfrm>
            <a:off x="2108591" y="4581479"/>
            <a:ext cx="3859504" cy="549236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Pentagon 8"/>
          <p:cNvSpPr/>
          <p:nvPr/>
        </p:nvSpPr>
        <p:spPr>
          <a:xfrm>
            <a:off x="271202" y="3153968"/>
            <a:ext cx="2078195" cy="549236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Loan Origination</a:t>
            </a:r>
          </a:p>
        </p:txBody>
      </p:sp>
      <p:sp>
        <p:nvSpPr>
          <p:cNvPr id="10" name="Chevron 9"/>
          <p:cNvSpPr/>
          <p:nvPr/>
        </p:nvSpPr>
        <p:spPr>
          <a:xfrm>
            <a:off x="2143229" y="3153968"/>
            <a:ext cx="3859504" cy="5492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36 or 60 Monthly Payments</a:t>
            </a:r>
          </a:p>
        </p:txBody>
      </p:sp>
      <p:sp>
        <p:nvSpPr>
          <p:cNvPr id="18" name="Freeform 17"/>
          <p:cNvSpPr/>
          <p:nvPr/>
        </p:nvSpPr>
        <p:spPr>
          <a:xfrm rot="10800000">
            <a:off x="5771823" y="3153968"/>
            <a:ext cx="1807695" cy="549236"/>
          </a:xfrm>
          <a:custGeom>
            <a:avLst/>
            <a:gdLst>
              <a:gd name="connsiteX0" fmla="*/ 1739896 w 1739896"/>
              <a:gd name="connsiteY0" fmla="*/ 528637 h 528637"/>
              <a:gd name="connsiteX1" fmla="*/ 556415 w 1739896"/>
              <a:gd name="connsiteY1" fmla="*/ 528637 h 528637"/>
              <a:gd name="connsiteX2" fmla="*/ 555624 w 1739896"/>
              <a:gd name="connsiteY2" fmla="*/ 527846 h 528637"/>
              <a:gd name="connsiteX3" fmla="*/ 554832 w 1739896"/>
              <a:gd name="connsiteY3" fmla="*/ 528637 h 528637"/>
              <a:gd name="connsiteX4" fmla="*/ 0 w 1739896"/>
              <a:gd name="connsiteY4" fmla="*/ 528637 h 528637"/>
              <a:gd name="connsiteX5" fmla="*/ 0 w 1739896"/>
              <a:gd name="connsiteY5" fmla="*/ 0 h 528637"/>
              <a:gd name="connsiteX6" fmla="*/ 554832 w 1739896"/>
              <a:gd name="connsiteY6" fmla="*/ 0 h 528637"/>
              <a:gd name="connsiteX7" fmla="*/ 555624 w 1739896"/>
              <a:gd name="connsiteY7" fmla="*/ 792 h 528637"/>
              <a:gd name="connsiteX8" fmla="*/ 556415 w 1739896"/>
              <a:gd name="connsiteY8" fmla="*/ 0 h 528637"/>
              <a:gd name="connsiteX9" fmla="*/ 1739896 w 1739896"/>
              <a:gd name="connsiteY9" fmla="*/ 0 h 528637"/>
              <a:gd name="connsiteX10" fmla="*/ 1475577 w 1739896"/>
              <a:gd name="connsiteY10" fmla="*/ 264318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896" h="528637">
                <a:moveTo>
                  <a:pt x="1739896" y="528637"/>
                </a:moveTo>
                <a:lnTo>
                  <a:pt x="556415" y="528637"/>
                </a:lnTo>
                <a:lnTo>
                  <a:pt x="555624" y="527846"/>
                </a:lnTo>
                <a:lnTo>
                  <a:pt x="554832" y="528637"/>
                </a:lnTo>
                <a:lnTo>
                  <a:pt x="0" y="528637"/>
                </a:lnTo>
                <a:lnTo>
                  <a:pt x="0" y="0"/>
                </a:lnTo>
                <a:lnTo>
                  <a:pt x="554832" y="0"/>
                </a:lnTo>
                <a:lnTo>
                  <a:pt x="555624" y="792"/>
                </a:lnTo>
                <a:lnTo>
                  <a:pt x="556415" y="0"/>
                </a:lnTo>
                <a:lnTo>
                  <a:pt x="1739896" y="0"/>
                </a:lnTo>
                <a:lnTo>
                  <a:pt x="1475577" y="26431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2482986" y="4612217"/>
            <a:ext cx="26829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Transitional States of Nature:</a:t>
            </a:r>
          </a:p>
          <a:p>
            <a:r>
              <a:rPr lang="en-US" sz="1350" dirty="0"/>
              <a:t>Grace Period, late 30-60,60-90 days</a:t>
            </a:r>
          </a:p>
        </p:txBody>
      </p:sp>
      <p:sp>
        <p:nvSpPr>
          <p:cNvPr id="19" name="Freeform 18"/>
          <p:cNvSpPr/>
          <p:nvPr/>
        </p:nvSpPr>
        <p:spPr>
          <a:xfrm rot="10800000">
            <a:off x="5727289" y="4581478"/>
            <a:ext cx="1807695" cy="549236"/>
          </a:xfrm>
          <a:custGeom>
            <a:avLst/>
            <a:gdLst>
              <a:gd name="connsiteX0" fmla="*/ 1739896 w 1739896"/>
              <a:gd name="connsiteY0" fmla="*/ 528637 h 528637"/>
              <a:gd name="connsiteX1" fmla="*/ 556415 w 1739896"/>
              <a:gd name="connsiteY1" fmla="*/ 528637 h 528637"/>
              <a:gd name="connsiteX2" fmla="*/ 555624 w 1739896"/>
              <a:gd name="connsiteY2" fmla="*/ 527846 h 528637"/>
              <a:gd name="connsiteX3" fmla="*/ 554832 w 1739896"/>
              <a:gd name="connsiteY3" fmla="*/ 528637 h 528637"/>
              <a:gd name="connsiteX4" fmla="*/ 0 w 1739896"/>
              <a:gd name="connsiteY4" fmla="*/ 528637 h 528637"/>
              <a:gd name="connsiteX5" fmla="*/ 0 w 1739896"/>
              <a:gd name="connsiteY5" fmla="*/ 0 h 528637"/>
              <a:gd name="connsiteX6" fmla="*/ 554832 w 1739896"/>
              <a:gd name="connsiteY6" fmla="*/ 0 h 528637"/>
              <a:gd name="connsiteX7" fmla="*/ 555624 w 1739896"/>
              <a:gd name="connsiteY7" fmla="*/ 792 h 528637"/>
              <a:gd name="connsiteX8" fmla="*/ 556415 w 1739896"/>
              <a:gd name="connsiteY8" fmla="*/ 0 h 528637"/>
              <a:gd name="connsiteX9" fmla="*/ 1739896 w 1739896"/>
              <a:gd name="connsiteY9" fmla="*/ 0 h 528637"/>
              <a:gd name="connsiteX10" fmla="*/ 1475577 w 1739896"/>
              <a:gd name="connsiteY10" fmla="*/ 264318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896" h="528637">
                <a:moveTo>
                  <a:pt x="1739896" y="528637"/>
                </a:moveTo>
                <a:lnTo>
                  <a:pt x="556415" y="528637"/>
                </a:lnTo>
                <a:lnTo>
                  <a:pt x="555624" y="527846"/>
                </a:lnTo>
                <a:lnTo>
                  <a:pt x="554832" y="528637"/>
                </a:lnTo>
                <a:lnTo>
                  <a:pt x="0" y="528637"/>
                </a:lnTo>
                <a:lnTo>
                  <a:pt x="0" y="0"/>
                </a:lnTo>
                <a:lnTo>
                  <a:pt x="554832" y="0"/>
                </a:lnTo>
                <a:lnTo>
                  <a:pt x="555624" y="792"/>
                </a:lnTo>
                <a:lnTo>
                  <a:pt x="556415" y="0"/>
                </a:lnTo>
                <a:lnTo>
                  <a:pt x="1739896" y="0"/>
                </a:lnTo>
                <a:lnTo>
                  <a:pt x="1475577" y="2643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6164361" y="3267775"/>
            <a:ext cx="1183326" cy="415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Fully Paid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40658" y="4664235"/>
            <a:ext cx="1422975" cy="415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Charged Off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3611150" y="3520127"/>
            <a:ext cx="534393" cy="1083629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7575941" y="3289314"/>
            <a:ext cx="136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 = Success Class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40225" y="4718254"/>
            <a:ext cx="1301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 = Failure Class</a:t>
            </a:r>
          </a:p>
        </p:txBody>
      </p:sp>
      <p:pic>
        <p:nvPicPr>
          <p:cNvPr id="33" name="Picture 2" descr="Image result for lending club logo">
            <a:extLst>
              <a:ext uri="{FF2B5EF4-FFF2-40B4-BE49-F238E27FC236}">
                <a16:creationId xmlns:a16="http://schemas.microsoft.com/office/drawing/2014/main" id="{E64F21CA-7EC5-462F-8E10-16002EE04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6821A312-0E54-E140-B7E4-A5EAD1DE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B27E8-18A7-7E4B-8702-91FBD5E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300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  <p:bldP spid="14" grpId="0"/>
      <p:bldP spid="19" grpId="0" animBg="1"/>
      <p:bldP spid="24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3/31/24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2862868" y="514708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2862868" y="482878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862868" y="4510494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2862868" y="419219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2862868" y="387390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2862868" y="355561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2862868" y="323731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2862868" y="291902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2862868" y="260072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2862868" y="228243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TextBox 29"/>
          <p:cNvSpPr txBox="1"/>
          <p:nvPr/>
        </p:nvSpPr>
        <p:spPr>
          <a:xfrm>
            <a:off x="3296851" y="3889772"/>
            <a:ext cx="7291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Data</a:t>
            </a:r>
          </a:p>
        </p:txBody>
      </p:sp>
      <p:sp>
        <p:nvSpPr>
          <p:cNvPr id="31" name="Isosceles Triangle 30"/>
          <p:cNvSpPr/>
          <p:nvPr/>
        </p:nvSpPr>
        <p:spPr>
          <a:xfrm rot="5400000">
            <a:off x="3404008" y="3911205"/>
            <a:ext cx="2389584" cy="22502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Flowchart: Magnetic Disk 31"/>
          <p:cNvSpPr/>
          <p:nvPr/>
        </p:nvSpPr>
        <p:spPr>
          <a:xfrm>
            <a:off x="4788109" y="5100648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" name="Flowchart: Magnetic Disk 32"/>
          <p:cNvSpPr/>
          <p:nvPr/>
        </p:nvSpPr>
        <p:spPr>
          <a:xfrm>
            <a:off x="4788109" y="4782355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4788109" y="446406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4788109" y="414576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4788109" y="382747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4788109" y="350917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4788109" y="319088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Flowchart: Magnetic Disk 38"/>
          <p:cNvSpPr/>
          <p:nvPr/>
        </p:nvSpPr>
        <p:spPr>
          <a:xfrm>
            <a:off x="4788109" y="287258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Flowchart: Magnetic Disk 39"/>
          <p:cNvSpPr/>
          <p:nvPr/>
        </p:nvSpPr>
        <p:spPr>
          <a:xfrm>
            <a:off x="4788109" y="255429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Flowchart: Magnetic Disk 40"/>
          <p:cNvSpPr/>
          <p:nvPr/>
        </p:nvSpPr>
        <p:spPr>
          <a:xfrm>
            <a:off x="4788109" y="2235997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4997064" y="3779044"/>
            <a:ext cx="1109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Training Data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07807" y="5072063"/>
            <a:ext cx="8288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17162B-D80A-411F-8EC9-A312021E27BE}"/>
              </a:ext>
            </a:extLst>
          </p:cNvPr>
          <p:cNvSpPr txBox="1"/>
          <p:nvPr/>
        </p:nvSpPr>
        <p:spPr>
          <a:xfrm>
            <a:off x="150185" y="1320304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This is a typical partitioning schema to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123325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4" y="1988666"/>
            <a:ext cx="8353892" cy="3996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FDB322-97B5-4CB0-B523-3117F591B0DE}"/>
              </a:ext>
            </a:extLst>
          </p:cNvPr>
          <p:cNvSpPr txBox="1"/>
          <p:nvPr/>
        </p:nvSpPr>
        <p:spPr>
          <a:xfrm>
            <a:off x="150185" y="1234960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In this example we will perform cross validation because the data set is only 20k records.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D58C3B4-7523-B94E-8585-A43CF70F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1691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Cutoff Threshold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8816" y="3071213"/>
            <a:ext cx="787215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Should we be equal weighted?  </a:t>
            </a:r>
          </a:p>
          <a:p>
            <a:pPr marL="82154" indent="-82154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Do we care </a:t>
            </a:r>
            <a:r>
              <a:rPr lang="en-US" sz="2100" u="sng" dirty="0"/>
              <a:t>equally</a:t>
            </a:r>
            <a:r>
              <a:rPr lang="en-US" sz="2100" dirty="0"/>
              <a:t> about picking paying notes and charged off loans?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E5C01-2AE6-489C-BED6-17BC74CB7B2E}"/>
              </a:ext>
            </a:extLst>
          </p:cNvPr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Is 0.50 the optimal cutoff?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F4436ACB-9FF7-F648-8297-D36652610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920351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4532</TotalTime>
  <Words>565</Words>
  <Application>Microsoft Macintosh PowerPoint</Application>
  <PresentationFormat>On-screen Show (4:3)</PresentationFormat>
  <Paragraphs>110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1_Office Theme</vt:lpstr>
      <vt:lpstr>Credit Risk Modeling</vt:lpstr>
      <vt:lpstr>Consumer Credit - Lending Club</vt:lpstr>
      <vt:lpstr>What’s the Risk?</vt:lpstr>
      <vt:lpstr>What’s the Reward?</vt:lpstr>
      <vt:lpstr>Example</vt:lpstr>
      <vt:lpstr>Example</vt:lpstr>
      <vt:lpstr>What is cross – validation?</vt:lpstr>
      <vt:lpstr>What is cross – validation?</vt:lpstr>
      <vt:lpstr>Cutoff Threshold</vt:lpstr>
      <vt:lpstr>Open A_ConsumerCreditTraining.R</vt:lpstr>
      <vt:lpstr>Making a CAPM style plot to understand risk/reward relationship &amp; optimize choice.</vt:lpstr>
      <vt:lpstr>Open B_ConsumerCreditScoring.R</vt:lpstr>
      <vt:lpstr>Actual Results using models.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211</cp:revision>
  <dcterms:created xsi:type="dcterms:W3CDTF">2018-05-23T17:24:59Z</dcterms:created>
  <dcterms:modified xsi:type="dcterms:W3CDTF">2024-04-01T00:00:47Z</dcterms:modified>
</cp:coreProperties>
</file>