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35" r:id="rId2"/>
    <p:sldId id="372" r:id="rId3"/>
    <p:sldId id="336" r:id="rId4"/>
    <p:sldId id="371" r:id="rId5"/>
    <p:sldId id="337" r:id="rId6"/>
    <p:sldId id="338" r:id="rId7"/>
    <p:sldId id="373" r:id="rId8"/>
    <p:sldId id="374" r:id="rId9"/>
    <p:sldId id="375" r:id="rId10"/>
    <p:sldId id="339" r:id="rId11"/>
    <p:sldId id="346" r:id="rId12"/>
    <p:sldId id="3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79454" autoAdjust="0"/>
  </p:normalViewPr>
  <p:slideViewPr>
    <p:cSldViewPr snapToGrid="0">
      <p:cViewPr>
        <p:scale>
          <a:sx n="131" d="100"/>
          <a:sy n="131" d="100"/>
        </p:scale>
        <p:origin x="2888" y="-8"/>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3/4/24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87673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E9AA13-E3FC-4BB6-B68D-5F0F5803D716}" type="slidenum">
              <a:rPr lang="en-US" smtClean="0"/>
              <a:t>12</a:t>
            </a:fld>
            <a:endParaRPr lang="en-US"/>
          </a:p>
        </p:txBody>
      </p:sp>
    </p:spTree>
    <p:extLst>
      <p:ext uri="{BB962C8B-B14F-4D97-AF65-F5344CB8AC3E}">
        <p14:creationId xmlns:p14="http://schemas.microsoft.com/office/powerpoint/2010/main" val="249476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3/4/24</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3/4/24</a:t>
            </a:fld>
            <a:endParaRPr lang="en-US"/>
          </a:p>
        </p:txBody>
      </p:sp>
      <p:sp>
        <p:nvSpPr>
          <p:cNvPr id="5" name="Footer Placeholder 4"/>
          <p:cNvSpPr>
            <a:spLocks noGrp="1"/>
          </p:cNvSpPr>
          <p:nvPr>
            <p:ph type="ftr" sz="quarter" idx="11"/>
          </p:nvPr>
        </p:nvSpPr>
        <p:spPr/>
        <p:txBody>
          <a:bodyPr/>
          <a:lstStyle/>
          <a:p>
            <a:r>
              <a:rPr lang="en-US" dirty="0"/>
              <a:t>Kwartler </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3/4/24</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3/4/24</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3/4/24</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3/4/24</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3/4/24</a:t>
            </a:fld>
            <a:endParaRPr lang="en-US"/>
          </a:p>
        </p:txBody>
      </p:sp>
      <p:sp>
        <p:nvSpPr>
          <p:cNvPr id="8" name="Footer Placeholder 7"/>
          <p:cNvSpPr>
            <a:spLocks noGrp="1"/>
          </p:cNvSpPr>
          <p:nvPr>
            <p:ph type="ftr" sz="quarter" idx="11"/>
          </p:nvPr>
        </p:nvSpPr>
        <p:spPr/>
        <p:txBody>
          <a:bodyPr/>
          <a:lstStyle/>
          <a:p>
            <a:r>
              <a:rPr lang="en-US" dirty="0"/>
              <a:t>Kwartler </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3/4/24</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3/4/24</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3/4/24</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3/4/24</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3/4/24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3/4/24</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3093720"/>
            <a:ext cx="8729546" cy="754799"/>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1907 Vox Populi by Sir Francis Galton created the notion of  “wisdom of crowds” as a phenomenon.  It is the basis of modern search engines and crowdsourcing.</a:t>
            </a:r>
          </a:p>
        </p:txBody>
      </p:sp>
    </p:spTree>
    <p:extLst>
      <p:ext uri="{BB962C8B-B14F-4D97-AF65-F5344CB8AC3E}">
        <p14:creationId xmlns:p14="http://schemas.microsoft.com/office/powerpoint/2010/main" val="340392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A2E1C-7D98-44F2-841A-C0F0F81C3A7D}"/>
              </a:ext>
            </a:extLst>
          </p:cNvPr>
          <p:cNvSpPr>
            <a:spLocks noGrp="1"/>
          </p:cNvSpPr>
          <p:nvPr>
            <p:ph type="dt" sz="half" idx="10"/>
          </p:nvPr>
        </p:nvSpPr>
        <p:spPr/>
        <p:txBody>
          <a:bodyPr/>
          <a:lstStyle/>
          <a:p>
            <a:fld id="{6700A58B-DD98-43D0-B791-721480A02982}" type="datetime1">
              <a:rPr lang="en-US" smtClean="0"/>
              <a:t>3/4/24</a:t>
            </a:fld>
            <a:endParaRPr lang="en-US"/>
          </a:p>
        </p:txBody>
      </p:sp>
      <p:sp>
        <p:nvSpPr>
          <p:cNvPr id="3" name="Title 2">
            <a:extLst>
              <a:ext uri="{FF2B5EF4-FFF2-40B4-BE49-F238E27FC236}">
                <a16:creationId xmlns:a16="http://schemas.microsoft.com/office/drawing/2014/main" id="{4BD25374-7532-49B7-86B4-242E3E7601B3}"/>
              </a:ext>
            </a:extLst>
          </p:cNvPr>
          <p:cNvSpPr>
            <a:spLocks noGrp="1"/>
          </p:cNvSpPr>
          <p:nvPr>
            <p:ph type="title"/>
          </p:nvPr>
        </p:nvSpPr>
        <p:spPr/>
        <p:txBody>
          <a:bodyPr/>
          <a:lstStyle/>
          <a:p>
            <a:r>
              <a:rPr lang="en-US" dirty="0"/>
              <a:t>How a random forest is really grown.</a:t>
            </a:r>
          </a:p>
        </p:txBody>
      </p:sp>
      <p:sp>
        <p:nvSpPr>
          <p:cNvPr id="4" name="Slide Number Placeholder 3">
            <a:extLst>
              <a:ext uri="{FF2B5EF4-FFF2-40B4-BE49-F238E27FC236}">
                <a16:creationId xmlns:a16="http://schemas.microsoft.com/office/drawing/2014/main" id="{DE89F499-AFBF-439F-85DE-D9C7078FD452}"/>
              </a:ext>
            </a:extLst>
          </p:cNvPr>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a:extLst>
              <a:ext uri="{FF2B5EF4-FFF2-40B4-BE49-F238E27FC236}">
                <a16:creationId xmlns:a16="http://schemas.microsoft.com/office/drawing/2014/main" id="{0C5178DB-3659-421F-907F-CD25EFFF416B}"/>
              </a:ext>
            </a:extLst>
          </p:cNvPr>
          <p:cNvSpPr>
            <a:spLocks noGrp="1"/>
          </p:cNvSpPr>
          <p:nvPr>
            <p:ph type="ftr" sz="quarter" idx="3"/>
          </p:nvPr>
        </p:nvSpPr>
        <p:spPr/>
        <p:txBody>
          <a:bodyPr/>
          <a:lstStyle/>
          <a:p>
            <a:r>
              <a:rPr lang="en-US" dirty="0"/>
              <a:t>Kwartler </a:t>
            </a:r>
          </a:p>
        </p:txBody>
      </p:sp>
      <p:sp>
        <p:nvSpPr>
          <p:cNvPr id="6" name="Content Placeholder 2">
            <a:extLst>
              <a:ext uri="{FF2B5EF4-FFF2-40B4-BE49-F238E27FC236}">
                <a16:creationId xmlns:a16="http://schemas.microsoft.com/office/drawing/2014/main" id="{99826758-8D3C-4F56-BFC9-9CC876ED9807}"/>
              </a:ext>
            </a:extLst>
          </p:cNvPr>
          <p:cNvSpPr txBox="1">
            <a:spLocks/>
          </p:cNvSpPr>
          <p:nvPr/>
        </p:nvSpPr>
        <p:spPr>
          <a:xfrm>
            <a:off x="628650" y="1111347"/>
            <a:ext cx="7886700" cy="512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dirty="0"/>
              <a:t>Draw many re-samples of cases from the data (bootstrap)</a:t>
            </a:r>
          </a:p>
          <a:p>
            <a:r>
              <a:rPr lang="en-US" altLang="en-US" dirty="0"/>
              <a:t>For each re-sampled set use a random subset of predictor variables to produce a tree.  Some parameters include</a:t>
            </a:r>
          </a:p>
          <a:p>
            <a:pPr lvl="1"/>
            <a:r>
              <a:rPr lang="en-US" altLang="en-US" dirty="0"/>
              <a:t>Number of trees to grow – dictates the number of re-sampled sets</a:t>
            </a:r>
          </a:p>
          <a:p>
            <a:pPr lvl="1"/>
            <a:r>
              <a:rPr lang="en-US" altLang="en-US" dirty="0"/>
              <a:t>Number of predictor variables for each tree</a:t>
            </a:r>
          </a:p>
          <a:p>
            <a:endParaRPr lang="en-US" altLang="en-US" dirty="0"/>
          </a:p>
          <a:p>
            <a:r>
              <a:rPr lang="en-US" altLang="en-US" dirty="0"/>
              <a:t>Combine the predictions/classifications from all the trees (the entire forest)</a:t>
            </a:r>
          </a:p>
          <a:p>
            <a:pPr lvl="1"/>
            <a:r>
              <a:rPr lang="en-US" altLang="en-US" dirty="0"/>
              <a:t>Votes are tallied for classification problems</a:t>
            </a:r>
          </a:p>
          <a:p>
            <a:pPr lvl="1"/>
            <a:r>
              <a:rPr lang="en-US" altLang="en-US" dirty="0"/>
              <a:t>Predictions are averaged for continuous problems</a:t>
            </a:r>
          </a:p>
          <a:p>
            <a:pPr lvl="1"/>
            <a:endParaRPr lang="en-US" altLang="en-US" dirty="0">
              <a:solidFill>
                <a:schemeClr val="accent6"/>
              </a:solidFill>
            </a:endParaRPr>
          </a:p>
          <a:p>
            <a:r>
              <a:rPr lang="en-US" altLang="en-US" dirty="0">
                <a:solidFill>
                  <a:schemeClr val="accent6"/>
                </a:solidFill>
              </a:rPr>
              <a:t>Since it has many weak learners, overfitting is less of a concern. Some trees will get the unlikely outlier value while most won’t.</a:t>
            </a:r>
          </a:p>
          <a:p>
            <a:r>
              <a:rPr lang="en-US" altLang="en-US" dirty="0">
                <a:solidFill>
                  <a:schemeClr val="accent6"/>
                </a:solidFill>
              </a:rPr>
              <a:t>Since its fitting many hundreds of trees, it takes some time to train a model.</a:t>
            </a:r>
          </a:p>
        </p:txBody>
      </p:sp>
    </p:spTree>
    <p:extLst>
      <p:ext uri="{BB962C8B-B14F-4D97-AF65-F5344CB8AC3E}">
        <p14:creationId xmlns:p14="http://schemas.microsoft.com/office/powerpoint/2010/main" val="421128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70C36-2595-4254-A8D7-F03203F5D96D}"/>
              </a:ext>
            </a:extLst>
          </p:cNvPr>
          <p:cNvSpPr>
            <a:spLocks noGrp="1"/>
          </p:cNvSpPr>
          <p:nvPr>
            <p:ph type="dt" sz="half" idx="10"/>
          </p:nvPr>
        </p:nvSpPr>
        <p:spPr/>
        <p:txBody>
          <a:bodyPr/>
          <a:lstStyle/>
          <a:p>
            <a:fld id="{6700A58B-DD98-43D0-B791-721480A02982}" type="datetime1">
              <a:rPr lang="en-US" smtClean="0"/>
              <a:t>3/4/24</a:t>
            </a:fld>
            <a:endParaRPr lang="en-US"/>
          </a:p>
        </p:txBody>
      </p:sp>
      <p:sp>
        <p:nvSpPr>
          <p:cNvPr id="3" name="Title 2">
            <a:extLst>
              <a:ext uri="{FF2B5EF4-FFF2-40B4-BE49-F238E27FC236}">
                <a16:creationId xmlns:a16="http://schemas.microsoft.com/office/drawing/2014/main" id="{AB3C724D-5CD4-4EAD-9D59-CCD8C6E6AABE}"/>
              </a:ext>
            </a:extLst>
          </p:cNvPr>
          <p:cNvSpPr>
            <a:spLocks noGrp="1"/>
          </p:cNvSpPr>
          <p:nvPr>
            <p:ph type="title"/>
          </p:nvPr>
        </p:nvSpPr>
        <p:spPr/>
        <p:txBody>
          <a:bodyPr/>
          <a:lstStyle/>
          <a:p>
            <a:r>
              <a:rPr lang="en-US" dirty="0"/>
              <a:t>Open </a:t>
            </a:r>
            <a:r>
              <a:rPr lang="en-US" dirty="0" err="1"/>
              <a:t>D_Bank</a:t>
            </a:r>
            <a:r>
              <a:rPr lang="en-US" dirty="0"/>
              <a:t> Loans </a:t>
            </a:r>
            <a:r>
              <a:rPr lang="en-US" dirty="0" err="1"/>
              <a:t>RandomForest.R</a:t>
            </a:r>
            <a:endParaRPr lang="en-US" dirty="0"/>
          </a:p>
        </p:txBody>
      </p:sp>
      <p:sp>
        <p:nvSpPr>
          <p:cNvPr id="4" name="Slide Number Placeholder 3">
            <a:extLst>
              <a:ext uri="{FF2B5EF4-FFF2-40B4-BE49-F238E27FC236}">
                <a16:creationId xmlns:a16="http://schemas.microsoft.com/office/drawing/2014/main" id="{ADE2B0B0-0996-460F-BFC8-9E8ED6743A1D}"/>
              </a:ext>
            </a:extLst>
          </p:cNvPr>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a:extLst>
              <a:ext uri="{FF2B5EF4-FFF2-40B4-BE49-F238E27FC236}">
                <a16:creationId xmlns:a16="http://schemas.microsoft.com/office/drawing/2014/main" id="{690D06FC-7A8B-4EBC-9B1E-A2C9659E3A38}"/>
              </a:ext>
            </a:extLst>
          </p:cNvPr>
          <p:cNvSpPr>
            <a:spLocks noGrp="1"/>
          </p:cNvSpPr>
          <p:nvPr>
            <p:ph type="ftr" sz="quarter" idx="3"/>
          </p:nvPr>
        </p:nvSpPr>
        <p:spPr/>
        <p:txBody>
          <a:bodyPr/>
          <a:lstStyle/>
          <a:p>
            <a:r>
              <a:rPr lang="en-US" dirty="0"/>
              <a:t>Kwartler </a:t>
            </a:r>
          </a:p>
        </p:txBody>
      </p:sp>
    </p:spTree>
    <p:extLst>
      <p:ext uri="{BB962C8B-B14F-4D97-AF65-F5344CB8AC3E}">
        <p14:creationId xmlns:p14="http://schemas.microsoft.com/office/powerpoint/2010/main" val="2095895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3/4/24</a:t>
            </a:fld>
            <a:endParaRPr lang="en-US"/>
          </a:p>
        </p:txBody>
      </p:sp>
      <p:sp>
        <p:nvSpPr>
          <p:cNvPr id="3" name="Title 2"/>
          <p:cNvSpPr>
            <a:spLocks noGrp="1"/>
          </p:cNvSpPr>
          <p:nvPr>
            <p:ph type="title"/>
          </p:nvPr>
        </p:nvSpPr>
        <p:spPr/>
        <p:txBody>
          <a:bodyPr/>
          <a:lstStyle/>
          <a:p>
            <a:r>
              <a:rPr lang="en-US" dirty="0"/>
              <a:t>Your Data Mining Toolbox</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dirty="0"/>
              <a:t>Kwartler </a:t>
            </a:r>
          </a:p>
        </p:txBody>
      </p:sp>
      <p:pic>
        <p:nvPicPr>
          <p:cNvPr id="31746" name="Picture 2" descr="Image result for toolbox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337" y="1395413"/>
            <a:ext cx="3087363" cy="36528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83481" y="1345532"/>
            <a:ext cx="4830746" cy="3416320"/>
          </a:xfrm>
          <a:prstGeom prst="rect">
            <a:avLst/>
          </a:prstGeom>
          <a:noFill/>
        </p:spPr>
        <p:txBody>
          <a:bodyPr wrap="none" rtlCol="0">
            <a:spAutoFit/>
          </a:bodyPr>
          <a:lstStyle/>
          <a:p>
            <a:r>
              <a:rPr lang="en-US" u="sng" dirty="0"/>
              <a:t>Previous Lessons</a:t>
            </a:r>
          </a:p>
          <a:p>
            <a:pPr marL="285750" indent="-285750">
              <a:buFont typeface="Arial" panose="020B0604020202020204" pitchFamily="34" charset="0"/>
              <a:buChar char="•"/>
            </a:pPr>
            <a:r>
              <a:rPr lang="en-US" dirty="0"/>
              <a:t>Some R Programming (R-studio)</a:t>
            </a:r>
          </a:p>
          <a:p>
            <a:pPr marL="285750" indent="-285750">
              <a:buFont typeface="Arial" panose="020B0604020202020204" pitchFamily="34" charset="0"/>
              <a:buChar char="•"/>
            </a:pPr>
            <a:r>
              <a:rPr lang="en-US" dirty="0"/>
              <a:t>EDA (summaries, column and row exploration)</a:t>
            </a:r>
          </a:p>
          <a:p>
            <a:pPr marL="285750" indent="-285750">
              <a:buFont typeface="Arial" panose="020B0604020202020204" pitchFamily="34" charset="0"/>
              <a:buChar char="•"/>
            </a:pPr>
            <a:r>
              <a:rPr lang="en-US" dirty="0"/>
              <a:t>Knowledge of Data Preparation (</a:t>
            </a:r>
            <a:r>
              <a:rPr lang="en-US" dirty="0" err="1"/>
              <a:t>vtreat</a:t>
            </a:r>
            <a:r>
              <a:rPr lang="en-US" dirty="0"/>
              <a:t>)</a:t>
            </a:r>
          </a:p>
          <a:p>
            <a:pPr marL="285750" indent="-285750">
              <a:buFont typeface="Arial" panose="020B0604020202020204" pitchFamily="34" charset="0"/>
              <a:buChar char="•"/>
            </a:pPr>
            <a:r>
              <a:rPr lang="en-US" dirty="0"/>
              <a:t>Basic Visualization (plot, </a:t>
            </a:r>
            <a:r>
              <a:rPr lang="en-US" dirty="0" err="1"/>
              <a:t>ggplot</a:t>
            </a:r>
            <a:r>
              <a:rPr lang="en-US" dirty="0"/>
              <a:t>)</a:t>
            </a:r>
          </a:p>
          <a:p>
            <a:pPr marL="285750" indent="-285750">
              <a:buFont typeface="Arial" panose="020B0604020202020204" pitchFamily="34" charset="0"/>
              <a:buChar char="•"/>
            </a:pPr>
            <a:r>
              <a:rPr lang="en-US" dirty="0"/>
              <a:t>Linear Regression (continuous)</a:t>
            </a:r>
          </a:p>
          <a:p>
            <a:pPr marL="285750" indent="-285750">
              <a:buFont typeface="Arial" panose="020B0604020202020204" pitchFamily="34" charset="0"/>
              <a:buChar char="•"/>
            </a:pPr>
            <a:r>
              <a:rPr lang="en-US" dirty="0"/>
              <a:t>Logistic Regression (Binary Classification) </a:t>
            </a:r>
          </a:p>
          <a:p>
            <a:pPr marL="285750" indent="-285750">
              <a:buFont typeface="Arial" panose="020B0604020202020204" pitchFamily="34" charset="0"/>
              <a:buChar char="•"/>
            </a:pPr>
            <a:r>
              <a:rPr lang="en-US" dirty="0"/>
              <a:t>Decision Tree (classification, continuous)</a:t>
            </a:r>
          </a:p>
          <a:p>
            <a:pPr marL="285750" indent="-285750">
              <a:buFont typeface="Arial" panose="020B0604020202020204" pitchFamily="34" charset="0"/>
              <a:buChar char="•"/>
            </a:pPr>
            <a:endParaRPr lang="en-US" dirty="0"/>
          </a:p>
          <a:p>
            <a:endParaRPr lang="en-US" dirty="0"/>
          </a:p>
          <a:p>
            <a:r>
              <a:rPr lang="en-US" u="sng" dirty="0"/>
              <a:t>Now</a:t>
            </a:r>
          </a:p>
          <a:p>
            <a:pPr marL="285750" indent="-285750">
              <a:buFont typeface="Arial" panose="020B0604020202020204" pitchFamily="34" charset="0"/>
              <a:buChar char="•"/>
            </a:pPr>
            <a:r>
              <a:rPr lang="en-US" dirty="0" err="1"/>
              <a:t>RandomForest</a:t>
            </a:r>
            <a:r>
              <a:rPr lang="en-US" dirty="0"/>
              <a:t> (classification, continuous)</a:t>
            </a:r>
          </a:p>
        </p:txBody>
      </p:sp>
      <p:sp>
        <p:nvSpPr>
          <p:cNvPr id="7" name="Rectangle 6"/>
          <p:cNvSpPr/>
          <p:nvPr/>
        </p:nvSpPr>
        <p:spPr>
          <a:xfrm>
            <a:off x="228600" y="5529262"/>
            <a:ext cx="8553450" cy="5667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RF  is a standard and popular starting point for many </a:t>
            </a:r>
            <a:r>
              <a:rPr lang="en-US"/>
              <a:t>modeling projects.</a:t>
            </a:r>
            <a:endParaRPr lang="en-US" dirty="0"/>
          </a:p>
        </p:txBody>
      </p:sp>
      <p:pic>
        <p:nvPicPr>
          <p:cNvPr id="31750" name="Picture 6"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3017" y="1690649"/>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2533" y="201951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4806" y="2276186"/>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8954" y="254890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0828" y="2821617"/>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4139" y="3596424"/>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5459" y="3367049"/>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Related image">
            <a:extLst>
              <a:ext uri="{FF2B5EF4-FFF2-40B4-BE49-F238E27FC236}">
                <a16:creationId xmlns:a16="http://schemas.microsoft.com/office/drawing/2014/main" id="{C100D930-E525-A441-A9CF-3E519C415F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1539" y="4448156"/>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Related image">
            <a:extLst>
              <a:ext uri="{FF2B5EF4-FFF2-40B4-BE49-F238E27FC236}">
                <a16:creationId xmlns:a16="http://schemas.microsoft.com/office/drawing/2014/main" id="{7D228D82-A444-904E-9EE0-9136CC576AC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73100" y="3093780"/>
            <a:ext cx="216878" cy="24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88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3/4/24</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 median weight was 9lbs (0.8%) off and was better than individual cattle experts.</a:t>
            </a:r>
          </a:p>
        </p:txBody>
      </p:sp>
      <p:pic>
        <p:nvPicPr>
          <p:cNvPr id="8" name="Shape 652">
            <a:extLst>
              <a:ext uri="{FF2B5EF4-FFF2-40B4-BE49-F238E27FC236}">
                <a16:creationId xmlns:a16="http://schemas.microsoft.com/office/drawing/2014/main" id="{A3A0422A-8448-48C2-BDB5-176D19DCFBCC}"/>
              </a:ext>
            </a:extLst>
          </p:cNvPr>
          <p:cNvPicPr preferRelativeResize="0"/>
          <p:nvPr/>
        </p:nvPicPr>
        <p:blipFill>
          <a:blip r:embed="rId2">
            <a:alphaModFix/>
          </a:blip>
          <a:stretch>
            <a:fillRect/>
          </a:stretch>
        </p:blipFill>
        <p:spPr>
          <a:xfrm>
            <a:off x="5562600" y="1716750"/>
            <a:ext cx="3160925" cy="3314575"/>
          </a:xfrm>
          <a:prstGeom prst="rect">
            <a:avLst/>
          </a:prstGeom>
          <a:solidFill>
            <a:schemeClr val="tx1"/>
          </a:solidFill>
          <a:ln>
            <a:noFill/>
          </a:ln>
        </p:spPr>
      </p:pic>
      <p:sp>
        <p:nvSpPr>
          <p:cNvPr id="9" name="Shape 650">
            <a:extLst>
              <a:ext uri="{FF2B5EF4-FFF2-40B4-BE49-F238E27FC236}">
                <a16:creationId xmlns:a16="http://schemas.microsoft.com/office/drawing/2014/main" id="{6E4918CD-9D07-42CF-8A29-D673195AAC55}"/>
              </a:ext>
            </a:extLst>
          </p:cNvPr>
          <p:cNvSpPr txBox="1"/>
          <p:nvPr/>
        </p:nvSpPr>
        <p:spPr>
          <a:xfrm>
            <a:off x="228599" y="1716750"/>
            <a:ext cx="4343401" cy="3424499"/>
          </a:xfrm>
          <a:prstGeom prst="rect">
            <a:avLst/>
          </a:prstGeom>
          <a:noFill/>
          <a:ln>
            <a:noFill/>
          </a:ln>
        </p:spPr>
        <p:txBody>
          <a:bodyPr lIns="91425" tIns="91425" rIns="91425" bIns="91425" anchor="t" anchorCtr="0">
            <a:noAutofit/>
          </a:bodyPr>
          <a:lstStyle/>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Prevailing wisdom at the time was that crowds acted irrationally</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Riots, mobs, cults</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Galton wanted to explore trustworthiness and peculiarities of popular judgment</a:t>
            </a:r>
          </a:p>
          <a:p>
            <a:pPr indent="457200">
              <a:lnSpc>
                <a:spcPct val="115000"/>
              </a:lnSpc>
            </a:pPr>
            <a:endParaRPr sz="1600" dirty="0">
              <a:solidFill>
                <a:schemeClr val="dk1"/>
              </a:solidFill>
              <a:latin typeface="Open Sans"/>
              <a:ea typeface="Open Sans"/>
              <a:cs typeface="Open Sans"/>
              <a:sym typeface="Open Sans"/>
            </a:endParaRPr>
          </a:p>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Galton attended an Ox weight guessing competition at a cattle exhibition</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Participants individually guessed a very wide weight range</a:t>
            </a:r>
          </a:p>
          <a:p>
            <a:pPr>
              <a:lnSpc>
                <a:spcPct val="115000"/>
              </a:lnSpc>
            </a:pPr>
            <a:endParaRPr sz="1200"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31614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3/4/24</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Conditions for Wisdom of Crowds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Some machine learning methods behave like the cattle weight guessing participants.</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Many of today’s best algorithms mimic a weak learner approach.  </a:t>
            </a:r>
          </a:p>
        </p:txBody>
      </p:sp>
      <p:sp>
        <p:nvSpPr>
          <p:cNvPr id="10" name="Shape 660">
            <a:extLst>
              <a:ext uri="{FF2B5EF4-FFF2-40B4-BE49-F238E27FC236}">
                <a16:creationId xmlns:a16="http://schemas.microsoft.com/office/drawing/2014/main" id="{72635257-FE74-488E-9833-73847DC5111A}"/>
              </a:ext>
            </a:extLst>
          </p:cNvPr>
          <p:cNvSpPr txBox="1"/>
          <p:nvPr/>
        </p:nvSpPr>
        <p:spPr>
          <a:xfrm>
            <a:off x="0" y="1978022"/>
            <a:ext cx="4534800" cy="3079800"/>
          </a:xfrm>
          <a:prstGeom prst="rect">
            <a:avLst/>
          </a:prstGeom>
          <a:noFill/>
          <a:ln>
            <a:noFill/>
          </a:ln>
        </p:spPr>
        <p:txBody>
          <a:bodyPr lIns="91425" tIns="91425" rIns="91425" bIns="91425" anchor="t" anchorCtr="0">
            <a:noAutofit/>
          </a:bodyPr>
          <a:lstStyle/>
          <a:p>
            <a:r>
              <a:rPr lang="en" sz="1600" i="1" dirty="0">
                <a:latin typeface="Open Sans"/>
                <a:ea typeface="Open Sans"/>
                <a:cs typeface="Open Sans"/>
                <a:sym typeface="Open Sans"/>
              </a:rPr>
              <a:t>For people:</a:t>
            </a:r>
          </a:p>
          <a:p>
            <a:pPr marL="457200" indent="-330200">
              <a:buSzPct val="100000"/>
              <a:buFont typeface="Open Sans"/>
              <a:buChar char="●"/>
            </a:pPr>
            <a:r>
              <a:rPr lang="en" sz="1600" dirty="0">
                <a:latin typeface="Open Sans"/>
                <a:ea typeface="Open Sans"/>
                <a:cs typeface="Open Sans"/>
                <a:sym typeface="Open Sans"/>
              </a:rPr>
              <a:t>Each individual member or voter must have an independent source of information (examine the cattle for themselves)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Make an individual guess not swayed by others (avoid group think or be blind to others’ guesses)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Mechanism must be in place to collate and organize the diverse votes.</a:t>
            </a:r>
          </a:p>
        </p:txBody>
      </p:sp>
      <p:sp>
        <p:nvSpPr>
          <p:cNvPr id="11" name="Shape 661">
            <a:extLst>
              <a:ext uri="{FF2B5EF4-FFF2-40B4-BE49-F238E27FC236}">
                <a16:creationId xmlns:a16="http://schemas.microsoft.com/office/drawing/2014/main" id="{243E441E-763E-4989-BD29-0C0E86DB4744}"/>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r>
              <a:rPr lang="en" sz="1600" i="1">
                <a:latin typeface="Open Sans"/>
                <a:ea typeface="Open Sans"/>
                <a:cs typeface="Open Sans"/>
                <a:sym typeface="Open Sans"/>
              </a:rPr>
              <a:t>For algorithms:</a:t>
            </a:r>
          </a:p>
          <a:p>
            <a:pPr marL="457200" indent="-330200">
              <a:buSzPct val="100000"/>
              <a:buFont typeface="Open Sans"/>
              <a:buChar char="●"/>
            </a:pPr>
            <a:r>
              <a:rPr lang="en" sz="1600">
                <a:latin typeface="Open Sans"/>
                <a:ea typeface="Open Sans"/>
                <a:cs typeface="Open Sans"/>
                <a:sym typeface="Open Sans"/>
              </a:rPr>
              <a:t>Each individual method needs to be blind to the others in construction</a:t>
            </a:r>
          </a:p>
          <a:p>
            <a:pPr marL="914400" lvl="1" indent="-330200">
              <a:buSzPct val="100000"/>
              <a:buFont typeface="Open Sans"/>
              <a:buChar char="○"/>
            </a:pPr>
            <a:r>
              <a:rPr lang="en" sz="1600">
                <a:latin typeface="Open Sans"/>
                <a:ea typeface="Open Sans"/>
                <a:cs typeface="Open Sans"/>
                <a:sym typeface="Open Sans"/>
              </a:rPr>
              <a:t>Each individual classification or vote is therefore independent</a:t>
            </a:r>
          </a:p>
          <a:p>
            <a:pPr marL="914400" lvl="1" indent="-330200">
              <a:buSzPct val="100000"/>
              <a:buFont typeface="Open Sans"/>
              <a:buChar char="○"/>
            </a:pPr>
            <a:r>
              <a:rPr lang="en" sz="1600">
                <a:latin typeface="Open Sans"/>
                <a:ea typeface="Open Sans"/>
                <a:cs typeface="Open Sans"/>
                <a:sym typeface="Open Sans"/>
              </a:rPr>
              <a:t>Aggregation/tabulation is easy in an computerized environment. </a:t>
            </a:r>
          </a:p>
        </p:txBody>
      </p:sp>
    </p:spTree>
    <p:extLst>
      <p:ext uri="{BB962C8B-B14F-4D97-AF65-F5344CB8AC3E}">
        <p14:creationId xmlns:p14="http://schemas.microsoft.com/office/powerpoint/2010/main" val="142652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87C09-8430-4BB7-A0C5-770B6A7B8AB6}"/>
              </a:ext>
            </a:extLst>
          </p:cNvPr>
          <p:cNvSpPr/>
          <p:nvPr/>
        </p:nvSpPr>
        <p:spPr>
          <a:xfrm>
            <a:off x="2679585" y="4213223"/>
            <a:ext cx="4249369" cy="313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Tally or Avg if numeric outcome</a:t>
            </a:r>
          </a:p>
        </p:txBody>
      </p:sp>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3/4/24</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US" sz="1600" dirty="0">
                <a:solidFill>
                  <a:srgbClr val="FFFFFF"/>
                </a:solidFill>
                <a:latin typeface="Open Sans"/>
                <a:ea typeface="Open Sans"/>
                <a:cs typeface="Open Sans"/>
                <a:sym typeface="Open Sans"/>
              </a:rPr>
              <a:t>Each mini tree acts as a voter from the mob.  Each voter is allowed to look at a random group of variables e.g. a mini data set to make its splits.</a:t>
            </a:r>
            <a:endParaRPr lang="en" sz="1600" dirty="0">
              <a:solidFill>
                <a:srgbClr val="FFFFFF"/>
              </a:solidFill>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2679585" y="317316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5448673" y="206266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2679585" y="213591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4064135" y="317316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4064123" y="213591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5448686" y="320516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2899930" y="27445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4289730"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5694305" y="265765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5652755"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4260330" y="27445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840930" y="37937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graphicFrame>
        <p:nvGraphicFramePr>
          <p:cNvPr id="78" name="Shape 737">
            <a:extLst>
              <a:ext uri="{FF2B5EF4-FFF2-40B4-BE49-F238E27FC236}">
                <a16:creationId xmlns:a16="http://schemas.microsoft.com/office/drawing/2014/main" id="{4E668539-741F-4584-B7A2-B13C1A2E3479}"/>
              </a:ext>
            </a:extLst>
          </p:cNvPr>
          <p:cNvGraphicFramePr/>
          <p:nvPr>
            <p:extLst>
              <p:ext uri="{D42A27DB-BD31-4B8C-83A1-F6EECF244321}">
                <p14:modId xmlns:p14="http://schemas.microsoft.com/office/powerpoint/2010/main" val="3853288119"/>
              </p:ext>
            </p:extLst>
          </p:nvPr>
        </p:nvGraphicFramePr>
        <p:xfrm>
          <a:off x="4064123" y="4687517"/>
          <a:ext cx="1281550" cy="777180"/>
        </p:xfrm>
        <a:graphic>
          <a:graphicData uri="http://schemas.openxmlformats.org/drawingml/2006/table">
            <a:tbl>
              <a:tblPr>
                <a:noFill/>
              </a:tblPr>
              <a:tblGrid>
                <a:gridCol w="639375">
                  <a:extLst>
                    <a:ext uri="{9D8B030D-6E8A-4147-A177-3AD203B41FA5}">
                      <a16:colId xmlns:a16="http://schemas.microsoft.com/office/drawing/2014/main" val="20000"/>
                    </a:ext>
                  </a:extLst>
                </a:gridCol>
                <a:gridCol w="642175">
                  <a:extLst>
                    <a:ext uri="{9D8B030D-6E8A-4147-A177-3AD203B41FA5}">
                      <a16:colId xmlns:a16="http://schemas.microsoft.com/office/drawing/2014/main" val="20001"/>
                    </a:ext>
                  </a:extLst>
                </a:gridCol>
              </a:tblGrid>
              <a:tr h="381000">
                <a:tc>
                  <a:txBody>
                    <a:bodyPr/>
                    <a:lstStyle/>
                    <a:p>
                      <a:pPr algn="ctr">
                        <a:spcBef>
                          <a:spcPts val="0"/>
                        </a:spcBef>
                        <a:buNone/>
                      </a:pPr>
                      <a:r>
                        <a:rPr lang="en" dirty="0">
                          <a:latin typeface="Open Sans"/>
                          <a:ea typeface="Open Sans"/>
                          <a:cs typeface="Open Sans"/>
                          <a:sym typeface="Open Sans"/>
                        </a:rPr>
                        <a:t>East</a:t>
                      </a:r>
                    </a:p>
                  </a:txBody>
                  <a:tcPr marL="91425" marR="91425" marT="91425" marB="91425"/>
                </a:tc>
                <a:tc>
                  <a:txBody>
                    <a:bodyPr/>
                    <a:lstStyle/>
                    <a:p>
                      <a:pPr algn="ctr">
                        <a:spcBef>
                          <a:spcPts val="0"/>
                        </a:spcBef>
                        <a:buNone/>
                      </a:pPr>
                      <a:r>
                        <a:rPr lang="en">
                          <a:latin typeface="Open Sans"/>
                          <a:ea typeface="Open Sans"/>
                          <a:cs typeface="Open Sans"/>
                          <a:sym typeface="Open Sans"/>
                        </a:rPr>
                        <a:t>West</a:t>
                      </a:r>
                    </a:p>
                  </a:txBody>
                  <a:tcPr marL="91425" marR="91425" marT="91425" marB="91425"/>
                </a:tc>
                <a:extLst>
                  <a:ext uri="{0D108BD9-81ED-4DB2-BD59-A6C34878D82A}">
                    <a16:rowId xmlns:a16="http://schemas.microsoft.com/office/drawing/2014/main" val="10000"/>
                  </a:ext>
                </a:extLst>
              </a:tr>
              <a:tr h="381000">
                <a:tc>
                  <a:txBody>
                    <a:bodyPr/>
                    <a:lstStyle/>
                    <a:p>
                      <a:pPr algn="ctr">
                        <a:spcBef>
                          <a:spcPts val="0"/>
                        </a:spcBef>
                        <a:buNone/>
                      </a:pPr>
                      <a:r>
                        <a:rPr lang="en">
                          <a:latin typeface="Open Sans"/>
                          <a:ea typeface="Open Sans"/>
                          <a:cs typeface="Open Sans"/>
                          <a:sym typeface="Open Sans"/>
                        </a:rPr>
                        <a:t>4</a:t>
                      </a:r>
                    </a:p>
                  </a:txBody>
                  <a:tcPr marL="91425" marR="91425" marT="91425" marB="91425"/>
                </a:tc>
                <a:tc>
                  <a:txBody>
                    <a:bodyPr/>
                    <a:lstStyle/>
                    <a:p>
                      <a:pPr algn="ctr">
                        <a:spcBef>
                          <a:spcPts val="0"/>
                        </a:spcBef>
                        <a:buNone/>
                      </a:pPr>
                      <a:r>
                        <a:rPr lang="en" dirty="0">
                          <a:latin typeface="Open Sans"/>
                          <a:ea typeface="Open Sans"/>
                          <a:cs typeface="Open Sans"/>
                          <a:sym typeface="Open Sans"/>
                        </a:rPr>
                        <a:t>2</a:t>
                      </a: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146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3/4/24</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Since each tree focuses on a random combination of variables and random rows (bootstrap), some trees will be more accurate, others less so.  In total the splits will identify most informative variables, the ones that are usually split upon and with enough trees the group wisdom is found.</a:t>
            </a:r>
          </a:p>
        </p:txBody>
      </p:sp>
      <p:sp>
        <p:nvSpPr>
          <p:cNvPr id="11" name="Shape 661">
            <a:extLst>
              <a:ext uri="{FF2B5EF4-FFF2-40B4-BE49-F238E27FC236}">
                <a16:creationId xmlns:a16="http://schemas.microsoft.com/office/drawing/2014/main" id="{243E441E-763E-4989-BD29-0C0E86DB4744}"/>
              </a:ext>
            </a:extLst>
          </p:cNvPr>
          <p:cNvSpPr txBox="1"/>
          <p:nvPr/>
        </p:nvSpPr>
        <p:spPr>
          <a:xfrm>
            <a:off x="4487503" y="1741539"/>
            <a:ext cx="4534800" cy="3079800"/>
          </a:xfrm>
          <a:prstGeom prst="rect">
            <a:avLst/>
          </a:prstGeom>
          <a:noFill/>
          <a:ln>
            <a:noFill/>
          </a:ln>
        </p:spPr>
        <p:txBody>
          <a:bodyPr lIns="91425" tIns="91425" rIns="91425" bIns="91425" anchor="t" anchorCtr="0">
            <a:noAutofit/>
          </a:bodyPr>
          <a:lstStyle/>
          <a:p>
            <a:pPr marL="457200" indent="-228600">
              <a:buFont typeface="Open Sans"/>
              <a:buChar char="●"/>
            </a:pPr>
            <a:r>
              <a:rPr lang="en-US" sz="1200" dirty="0">
                <a:latin typeface="Open Sans"/>
                <a:ea typeface="Open Sans"/>
                <a:cs typeface="Open Sans"/>
                <a:sym typeface="Open Sans"/>
              </a:rPr>
              <a:t>This toy example shows 2 decision points were selected for each voter from among beds, baths,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price.  </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The model parameters determine the number of variables used, and decision cutoff values</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An individual tree may choose beds/baths while another may get beds/</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still another gets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/price.</a:t>
            </a:r>
            <a:endParaRPr lang="en" sz="1200" dirty="0">
              <a:latin typeface="Open Sans"/>
              <a:ea typeface="Open Sans"/>
              <a:cs typeface="Open Sans"/>
              <a:sym typeface="Open Sans"/>
            </a:endParaRPr>
          </a:p>
          <a:p>
            <a:pPr marL="457200" indent="-228600">
              <a:buFont typeface="Open Sans"/>
              <a:buChar char="●"/>
            </a:pPr>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A random forest grows many many classification trees</a:t>
            </a:r>
          </a:p>
          <a:p>
            <a:pPr marL="914400" lvl="1" indent="-228600">
              <a:buFont typeface="Open Sans"/>
              <a:buChar char="○"/>
            </a:pPr>
            <a:r>
              <a:rPr lang="en" sz="1200" b="1" dirty="0">
                <a:solidFill>
                  <a:schemeClr val="accent6"/>
                </a:solidFill>
                <a:latin typeface="Open Sans"/>
                <a:ea typeface="Open Sans"/>
                <a:cs typeface="Open Sans"/>
                <a:sym typeface="Open Sans"/>
              </a:rPr>
              <a:t>Variable combinations are selected randomly </a:t>
            </a:r>
            <a:r>
              <a:rPr lang="en" sz="1200" dirty="0">
                <a:latin typeface="Open Sans"/>
                <a:ea typeface="Open Sans"/>
                <a:cs typeface="Open Sans"/>
                <a:sym typeface="Open Sans"/>
              </a:rPr>
              <a:t>to create the forests but the number of variables or attributes needs to be specified</a:t>
            </a:r>
          </a:p>
          <a:p>
            <a:pPr marL="914400" lvl="1" indent="-228600">
              <a:buFont typeface="Open Sans"/>
              <a:buChar char="○"/>
            </a:pPr>
            <a:r>
              <a:rPr lang="en" sz="1200" dirty="0">
                <a:latin typeface="Open Sans"/>
                <a:ea typeface="Open Sans"/>
                <a:cs typeface="Open Sans"/>
                <a:sym typeface="Open Sans"/>
              </a:rPr>
              <a:t>Each unknown value is then put through every tree to provide a final classification</a:t>
            </a:r>
          </a:p>
          <a:p>
            <a:pPr marL="685800" lvl="1"/>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Each “dumb” learner gets a vote that is tabulated </a:t>
            </a:r>
            <a:r>
              <a:rPr lang="en-US" sz="1200" dirty="0">
                <a:latin typeface="Open Sans"/>
                <a:ea typeface="Open Sans"/>
                <a:cs typeface="Open Sans"/>
                <a:sym typeface="Open Sans"/>
              </a:rPr>
              <a:t>so the wisdom of the mob can be identified.</a:t>
            </a:r>
            <a:endParaRPr lang="en" sz="1200" dirty="0">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94031" y="301550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2863119" y="190500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94031" y="197825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1478581" y="301550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1478569" y="197825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2863132" y="304750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314376" y="25869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1704176"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3108751" y="249999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3067201"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1674776" y="25869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55376" y="36361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Tree>
    <p:extLst>
      <p:ext uri="{BB962C8B-B14F-4D97-AF65-F5344CB8AC3E}">
        <p14:creationId xmlns:p14="http://schemas.microsoft.com/office/powerpoint/2010/main" val="133488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3/4/24</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In this example, each decision tree tries to separate the data and by taking the most numerous outcome (tally) the best outcome is often found.  Since they are weak learners (not a lot of depth and with fewer variables) among hundreds, overfitting is usually less of a concern. </a:t>
            </a:r>
          </a:p>
        </p:txBody>
      </p:sp>
      <p:pic>
        <p:nvPicPr>
          <p:cNvPr id="79" name="Shape 742">
            <a:extLst>
              <a:ext uri="{FF2B5EF4-FFF2-40B4-BE49-F238E27FC236}">
                <a16:creationId xmlns:a16="http://schemas.microsoft.com/office/drawing/2014/main" id="{B88E8D0F-FE77-4E76-8F5A-436739CB1E73}"/>
              </a:ext>
            </a:extLst>
          </p:cNvPr>
          <p:cNvPicPr preferRelativeResize="0"/>
          <p:nvPr/>
        </p:nvPicPr>
        <p:blipFill rotWithShape="1">
          <a:blip r:embed="rId2">
            <a:alphaModFix/>
          </a:blip>
          <a:srcRect l="5069" b="9312"/>
          <a:stretch/>
        </p:blipFill>
        <p:spPr>
          <a:xfrm>
            <a:off x="113415" y="1740380"/>
            <a:ext cx="4572000" cy="3365371"/>
          </a:xfrm>
          <a:prstGeom prst="rect">
            <a:avLst/>
          </a:prstGeom>
          <a:noFill/>
          <a:ln>
            <a:noFill/>
          </a:ln>
        </p:spPr>
      </p:pic>
      <p:sp>
        <p:nvSpPr>
          <p:cNvPr id="80" name="Shape 661">
            <a:extLst>
              <a:ext uri="{FF2B5EF4-FFF2-40B4-BE49-F238E27FC236}">
                <a16:creationId xmlns:a16="http://schemas.microsoft.com/office/drawing/2014/main" id="{519524BC-2931-47E6-9333-4D73CA18E0E1}"/>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pPr marL="117475" indent="-117475">
              <a:buFont typeface="Arial" panose="020B0604020202020204" pitchFamily="34" charset="0"/>
              <a:buChar char="•"/>
            </a:pPr>
            <a:r>
              <a:rPr lang="en" sz="1600" dirty="0">
                <a:latin typeface="Open Sans"/>
                <a:ea typeface="Open Sans"/>
                <a:cs typeface="Open Sans"/>
                <a:sym typeface="Open Sans"/>
              </a:rPr>
              <a:t>How many trees/vote</a:t>
            </a:r>
            <a:r>
              <a:rPr lang="en-US" sz="1600" dirty="0">
                <a:latin typeface="Open Sans"/>
                <a:ea typeface="Open Sans"/>
                <a:cs typeface="Open Sans"/>
                <a:sym typeface="Open Sans"/>
              </a:rPr>
              <a:t>r</a:t>
            </a:r>
            <a:r>
              <a:rPr lang="en" sz="1600" dirty="0">
                <a:latin typeface="Open Sans"/>
                <a:ea typeface="Open Sans"/>
                <a:cs typeface="Open Sans"/>
                <a:sym typeface="Open Sans"/>
              </a:rPr>
              <a:t>s?</a:t>
            </a:r>
          </a:p>
          <a:p>
            <a:pPr marL="117475" indent="-117475">
              <a:buFont typeface="Arial" panose="020B0604020202020204" pitchFamily="34" charset="0"/>
              <a:buChar char="•"/>
            </a:pPr>
            <a:r>
              <a:rPr lang="en" sz="1600" dirty="0">
                <a:latin typeface="Open Sans"/>
                <a:ea typeface="Open Sans"/>
                <a:cs typeface="Open Sans"/>
                <a:sym typeface="Open Sans"/>
              </a:rPr>
              <a:t>How many decision points (nodes)?</a:t>
            </a:r>
          </a:p>
          <a:p>
            <a:pPr marL="117475" indent="-117475">
              <a:buFont typeface="Arial" panose="020B0604020202020204" pitchFamily="34" charset="0"/>
              <a:buChar char="•"/>
            </a:pPr>
            <a:r>
              <a:rPr lang="en" sz="1600" dirty="0">
                <a:latin typeface="Open Sans"/>
                <a:ea typeface="Open Sans"/>
                <a:cs typeface="Open Sans"/>
                <a:sym typeface="Open Sans"/>
              </a:rPr>
              <a:t>How many features are all</a:t>
            </a:r>
            <a:r>
              <a:rPr lang="en-US" sz="1600" dirty="0">
                <a:latin typeface="Open Sans"/>
                <a:ea typeface="Open Sans"/>
                <a:cs typeface="Open Sans"/>
                <a:sym typeface="Open Sans"/>
              </a:rPr>
              <a:t>owed to be used in each tree build?</a:t>
            </a:r>
          </a:p>
          <a:p>
            <a:pPr marL="117475" indent="-117475">
              <a:buFont typeface="Arial" panose="020B0604020202020204" pitchFamily="34" charset="0"/>
              <a:buChar char="•"/>
            </a:pPr>
            <a:r>
              <a:rPr lang="en-US" sz="1600" dirty="0">
                <a:latin typeface="Open Sans"/>
                <a:ea typeface="Open Sans"/>
                <a:cs typeface="Open Sans"/>
                <a:sym typeface="Open Sans"/>
              </a:rPr>
              <a:t>How to account for missing values? </a:t>
            </a:r>
          </a:p>
          <a:p>
            <a:pPr marL="574675" lvl="1" indent="-117475">
              <a:buFont typeface="Arial" panose="020B0604020202020204" pitchFamily="34" charset="0"/>
              <a:buChar char="•"/>
            </a:pPr>
            <a:r>
              <a:rPr lang="en-US" sz="1600" dirty="0">
                <a:latin typeface="Open Sans"/>
                <a:ea typeface="Open Sans"/>
                <a:cs typeface="Open Sans"/>
                <a:sym typeface="Open Sans"/>
              </a:rPr>
              <a:t>Imputation fills in but a tree can split on records that are missing.  Thus </a:t>
            </a:r>
            <a:r>
              <a:rPr lang="en-US" sz="1600" dirty="0" err="1">
                <a:latin typeface="Open Sans"/>
                <a:ea typeface="Open Sans"/>
                <a:cs typeface="Open Sans"/>
                <a:sym typeface="Open Sans"/>
              </a:rPr>
              <a:t>vtreat’s</a:t>
            </a:r>
            <a:r>
              <a:rPr lang="en-US" sz="1600" dirty="0">
                <a:latin typeface="Open Sans"/>
                <a:ea typeface="Open Sans"/>
                <a:cs typeface="Open Sans"/>
                <a:sym typeface="Open Sans"/>
              </a:rPr>
              <a:t> imputation with missing indicator as an appended variable may be a good alternative.</a:t>
            </a:r>
            <a:endParaRPr lang="en" sz="1600" dirty="0">
              <a:latin typeface="Open Sans"/>
              <a:ea typeface="Open Sans"/>
              <a:cs typeface="Open Sans"/>
              <a:sym typeface="Open Sans"/>
            </a:endParaRPr>
          </a:p>
        </p:txBody>
      </p:sp>
      <p:sp>
        <p:nvSpPr>
          <p:cNvPr id="8" name="TextBox 7">
            <a:extLst>
              <a:ext uri="{FF2B5EF4-FFF2-40B4-BE49-F238E27FC236}">
                <a16:creationId xmlns:a16="http://schemas.microsoft.com/office/drawing/2014/main" id="{68F865CF-96D5-46C7-BB67-C4A82789F0D0}"/>
              </a:ext>
            </a:extLst>
          </p:cNvPr>
          <p:cNvSpPr txBox="1"/>
          <p:nvPr/>
        </p:nvSpPr>
        <p:spPr>
          <a:xfrm>
            <a:off x="228600" y="1371600"/>
            <a:ext cx="1646605" cy="369332"/>
          </a:xfrm>
          <a:prstGeom prst="rect">
            <a:avLst/>
          </a:prstGeom>
          <a:noFill/>
        </p:spPr>
        <p:txBody>
          <a:bodyPr wrap="none" rtlCol="0">
            <a:spAutoFit/>
          </a:bodyPr>
          <a:lstStyle/>
          <a:p>
            <a:r>
              <a:rPr lang="en-US" dirty="0"/>
              <a:t>Fictitious Visual</a:t>
            </a:r>
          </a:p>
        </p:txBody>
      </p:sp>
      <p:sp>
        <p:nvSpPr>
          <p:cNvPr id="81" name="TextBox 80">
            <a:extLst>
              <a:ext uri="{FF2B5EF4-FFF2-40B4-BE49-F238E27FC236}">
                <a16:creationId xmlns:a16="http://schemas.microsoft.com/office/drawing/2014/main" id="{F17B71F1-0C2C-4C02-8CBB-3C05247289D9}"/>
              </a:ext>
            </a:extLst>
          </p:cNvPr>
          <p:cNvSpPr txBox="1"/>
          <p:nvPr/>
        </p:nvSpPr>
        <p:spPr>
          <a:xfrm>
            <a:off x="4572000" y="1371600"/>
            <a:ext cx="2827441" cy="369332"/>
          </a:xfrm>
          <a:prstGeom prst="rect">
            <a:avLst/>
          </a:prstGeom>
          <a:noFill/>
        </p:spPr>
        <p:txBody>
          <a:bodyPr wrap="none" rtlCol="0">
            <a:spAutoFit/>
          </a:bodyPr>
          <a:lstStyle/>
          <a:p>
            <a:r>
              <a:rPr lang="en-US" dirty="0"/>
              <a:t>Data Science Considerations</a:t>
            </a:r>
          </a:p>
        </p:txBody>
      </p:sp>
      <p:cxnSp>
        <p:nvCxnSpPr>
          <p:cNvPr id="82" name="Straight Arrow Connector 81">
            <a:extLst>
              <a:ext uri="{FF2B5EF4-FFF2-40B4-BE49-F238E27FC236}">
                <a16:creationId xmlns:a16="http://schemas.microsoft.com/office/drawing/2014/main" id="{F702A754-1403-4DAA-9087-5F12387A2170}"/>
              </a:ext>
            </a:extLst>
          </p:cNvPr>
          <p:cNvCxnSpPr>
            <a:cxnSpLocks/>
          </p:cNvCxnSpPr>
          <p:nvPr/>
        </p:nvCxnSpPr>
        <p:spPr>
          <a:xfrm>
            <a:off x="3028950" y="3429000"/>
            <a:ext cx="32385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EF5E4B-4395-4205-8C95-A4A90D021A7B}"/>
              </a:ext>
            </a:extLst>
          </p:cNvPr>
          <p:cNvCxnSpPr>
            <a:cxnSpLocks/>
          </p:cNvCxnSpPr>
          <p:nvPr/>
        </p:nvCxnSpPr>
        <p:spPr>
          <a:xfrm flipH="1">
            <a:off x="3352800" y="3079531"/>
            <a:ext cx="73572" cy="65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AA99FB7-B6BC-43C1-8F03-82DA127A95F0}"/>
              </a:ext>
            </a:extLst>
          </p:cNvPr>
          <p:cNvSpPr txBox="1"/>
          <p:nvPr/>
        </p:nvSpPr>
        <p:spPr>
          <a:xfrm>
            <a:off x="2992476" y="3655367"/>
            <a:ext cx="720647" cy="461665"/>
          </a:xfrm>
          <a:prstGeom prst="rect">
            <a:avLst/>
          </a:prstGeom>
          <a:noFill/>
        </p:spPr>
        <p:txBody>
          <a:bodyPr wrap="none" rtlCol="0">
            <a:spAutoFit/>
          </a:bodyPr>
          <a:lstStyle/>
          <a:p>
            <a:pPr algn="ctr"/>
            <a:r>
              <a:rPr lang="en-US" sz="1200" dirty="0"/>
              <a:t>Weak </a:t>
            </a:r>
          </a:p>
          <a:p>
            <a:pPr algn="ctr"/>
            <a:r>
              <a:rPr lang="en-US" sz="1200" dirty="0"/>
              <a:t>Learners</a:t>
            </a:r>
          </a:p>
        </p:txBody>
      </p:sp>
      <p:sp>
        <p:nvSpPr>
          <p:cNvPr id="87" name="TextBox 86">
            <a:extLst>
              <a:ext uri="{FF2B5EF4-FFF2-40B4-BE49-F238E27FC236}">
                <a16:creationId xmlns:a16="http://schemas.microsoft.com/office/drawing/2014/main" id="{0D56A4C0-2C4A-461C-B65D-09DEDA140787}"/>
              </a:ext>
            </a:extLst>
          </p:cNvPr>
          <p:cNvSpPr txBox="1"/>
          <p:nvPr/>
        </p:nvSpPr>
        <p:spPr>
          <a:xfrm>
            <a:off x="469229" y="2200919"/>
            <a:ext cx="622286" cy="276999"/>
          </a:xfrm>
          <a:prstGeom prst="rect">
            <a:avLst/>
          </a:prstGeom>
          <a:noFill/>
        </p:spPr>
        <p:txBody>
          <a:bodyPr wrap="none" rtlCol="0">
            <a:spAutoFit/>
          </a:bodyPr>
          <a:lstStyle/>
          <a:p>
            <a:r>
              <a:rPr lang="en-US" sz="1200" dirty="0"/>
              <a:t>Class A</a:t>
            </a:r>
          </a:p>
        </p:txBody>
      </p:sp>
      <p:sp>
        <p:nvSpPr>
          <p:cNvPr id="88" name="TextBox 87">
            <a:extLst>
              <a:ext uri="{FF2B5EF4-FFF2-40B4-BE49-F238E27FC236}">
                <a16:creationId xmlns:a16="http://schemas.microsoft.com/office/drawing/2014/main" id="{4276104D-1828-4444-A583-39BE7DF030F8}"/>
              </a:ext>
            </a:extLst>
          </p:cNvPr>
          <p:cNvSpPr txBox="1"/>
          <p:nvPr/>
        </p:nvSpPr>
        <p:spPr>
          <a:xfrm>
            <a:off x="1244242" y="4343400"/>
            <a:ext cx="615874" cy="276999"/>
          </a:xfrm>
          <a:prstGeom prst="rect">
            <a:avLst/>
          </a:prstGeom>
          <a:noFill/>
        </p:spPr>
        <p:txBody>
          <a:bodyPr wrap="none" rtlCol="0">
            <a:spAutoFit/>
          </a:bodyPr>
          <a:lstStyle/>
          <a:p>
            <a:r>
              <a:rPr lang="en-US" sz="1200" dirty="0"/>
              <a:t>Class B</a:t>
            </a:r>
          </a:p>
        </p:txBody>
      </p:sp>
      <p:cxnSp>
        <p:nvCxnSpPr>
          <p:cNvPr id="90" name="Straight Arrow Connector 89">
            <a:extLst>
              <a:ext uri="{FF2B5EF4-FFF2-40B4-BE49-F238E27FC236}">
                <a16:creationId xmlns:a16="http://schemas.microsoft.com/office/drawing/2014/main" id="{73A30E36-B617-4787-87B2-8AD4F819BB58}"/>
              </a:ext>
            </a:extLst>
          </p:cNvPr>
          <p:cNvCxnSpPr>
            <a:cxnSpLocks/>
            <a:endCxn id="91" idx="2"/>
          </p:cNvCxnSpPr>
          <p:nvPr/>
        </p:nvCxnSpPr>
        <p:spPr>
          <a:xfrm flipH="1" flipV="1">
            <a:off x="3675025" y="2475384"/>
            <a:ext cx="134981" cy="4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92DD480-F393-4F7F-A279-6291C2539433}"/>
              </a:ext>
            </a:extLst>
          </p:cNvPr>
          <p:cNvSpPr txBox="1"/>
          <p:nvPr/>
        </p:nvSpPr>
        <p:spPr>
          <a:xfrm>
            <a:off x="3250870" y="2013719"/>
            <a:ext cx="848309" cy="461665"/>
          </a:xfrm>
          <a:prstGeom prst="rect">
            <a:avLst/>
          </a:prstGeom>
          <a:noFill/>
        </p:spPr>
        <p:txBody>
          <a:bodyPr wrap="none" rtlCol="0">
            <a:spAutoFit/>
          </a:bodyPr>
          <a:lstStyle/>
          <a:p>
            <a:pPr algn="ctr"/>
            <a:r>
              <a:rPr lang="en-US" sz="1200" dirty="0"/>
              <a:t>Group </a:t>
            </a:r>
          </a:p>
          <a:p>
            <a:pPr algn="ctr"/>
            <a:r>
              <a:rPr lang="en-US" sz="1200" dirty="0"/>
              <a:t>Consensus</a:t>
            </a:r>
          </a:p>
        </p:txBody>
      </p:sp>
    </p:spTree>
    <p:extLst>
      <p:ext uri="{BB962C8B-B14F-4D97-AF65-F5344CB8AC3E}">
        <p14:creationId xmlns:p14="http://schemas.microsoft.com/office/powerpoint/2010/main" val="129416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3/4/24</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a:extLst>
              <a:ext uri="{FF2B5EF4-FFF2-40B4-BE49-F238E27FC236}">
                <a16:creationId xmlns:a16="http://schemas.microsoft.com/office/drawing/2014/main" id="{21FCA42E-D061-F64E-9D9B-5217E1EDFCF3}"/>
              </a:ext>
            </a:extLst>
          </p:cNvPr>
          <p:cNvSpPr>
            <a:spLocks noGrp="1"/>
          </p:cNvSpPr>
          <p:nvPr>
            <p:ph type="ftr" sz="quarter" idx="3"/>
          </p:nvPr>
        </p:nvSpPr>
        <p:spPr/>
        <p:txBody>
          <a:bodyPr/>
          <a:lstStyle/>
          <a:p>
            <a:r>
              <a:rPr lang="en-US" dirty="0"/>
              <a:t>Kwartler </a:t>
            </a:r>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3315" y="1752603"/>
            <a:ext cx="2057400" cy="2057400"/>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543379" y="2345418"/>
            <a:ext cx="2222500" cy="3016250"/>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pic>
        <p:nvPicPr>
          <p:cNvPr id="10" name="Graphic 9" descr="Shopping bag with solid fill">
            <a:extLst>
              <a:ext uri="{FF2B5EF4-FFF2-40B4-BE49-F238E27FC236}">
                <a16:creationId xmlns:a16="http://schemas.microsoft.com/office/drawing/2014/main" id="{77FAA80D-4027-694E-99FB-4C042AE5E7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9772" y="3701146"/>
            <a:ext cx="2057400" cy="2057400"/>
          </a:xfrm>
          <a:prstGeom prst="rect">
            <a:avLst/>
          </a:prstGeom>
        </p:spPr>
      </p:pic>
      <p:pic>
        <p:nvPicPr>
          <p:cNvPr id="11" name="Graphic 10" descr="Shopping bag with solid fill">
            <a:extLst>
              <a:ext uri="{FF2B5EF4-FFF2-40B4-BE49-F238E27FC236}">
                <a16:creationId xmlns:a16="http://schemas.microsoft.com/office/drawing/2014/main" id="{33C5F69B-2A04-7441-A1ED-B1DE1DD804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5658" y="1741717"/>
            <a:ext cx="2057400" cy="2057400"/>
          </a:xfrm>
          <a:prstGeom prst="rect">
            <a:avLst/>
          </a:prstGeom>
        </p:spPr>
      </p:pic>
      <p:pic>
        <p:nvPicPr>
          <p:cNvPr id="12" name="Graphic 11" descr="Shopping bag with solid fill">
            <a:extLst>
              <a:ext uri="{FF2B5EF4-FFF2-40B4-BE49-F238E27FC236}">
                <a16:creationId xmlns:a16="http://schemas.microsoft.com/office/drawing/2014/main" id="{E5283F3B-9197-864C-A86E-FF179F8242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0087" y="3831775"/>
            <a:ext cx="2057400" cy="2057400"/>
          </a:xfrm>
          <a:prstGeom prst="rect">
            <a:avLst/>
          </a:prstGeom>
        </p:spPr>
      </p:pic>
      <p:sp>
        <p:nvSpPr>
          <p:cNvPr id="18" name="Freeform 17">
            <a:extLst>
              <a:ext uri="{FF2B5EF4-FFF2-40B4-BE49-F238E27FC236}">
                <a16:creationId xmlns:a16="http://schemas.microsoft.com/office/drawing/2014/main" id="{E6035A93-E0AD-7140-94BC-B473DCD04E99}"/>
              </a:ext>
            </a:extLst>
          </p:cNvPr>
          <p:cNvSpPr/>
          <p:nvPr/>
        </p:nvSpPr>
        <p:spPr>
          <a:xfrm>
            <a:off x="3722913" y="2854328"/>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F213759-DA6B-4843-897E-572550E6038D}"/>
              </a:ext>
            </a:extLst>
          </p:cNvPr>
          <p:cNvSpPr/>
          <p:nvPr/>
        </p:nvSpPr>
        <p:spPr>
          <a:xfrm>
            <a:off x="5617027" y="2832556"/>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A87CD2D0-D3AC-954D-9CA1-038B44761AA5}"/>
              </a:ext>
            </a:extLst>
          </p:cNvPr>
          <p:cNvSpPr/>
          <p:nvPr/>
        </p:nvSpPr>
        <p:spPr>
          <a:xfrm>
            <a:off x="3679370" y="48681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D2CEED91-7D48-1C48-B697-49B124B255F5}"/>
              </a:ext>
            </a:extLst>
          </p:cNvPr>
          <p:cNvSpPr/>
          <p:nvPr/>
        </p:nvSpPr>
        <p:spPr>
          <a:xfrm>
            <a:off x="5638799" y="5042358"/>
            <a:ext cx="686707" cy="283464"/>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B2EDBFB7-0C2A-FC4A-A0F5-97BCBCAEE406}"/>
              </a:ext>
            </a:extLst>
          </p:cNvPr>
          <p:cNvSpPr/>
          <p:nvPr/>
        </p:nvSpPr>
        <p:spPr>
          <a:xfrm>
            <a:off x="5649685" y="47157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dirty="0"/>
          </a:p>
        </p:txBody>
      </p:sp>
      <p:sp>
        <p:nvSpPr>
          <p:cNvPr id="23" name="Rectangle 22">
            <a:extLst>
              <a:ext uri="{FF2B5EF4-FFF2-40B4-BE49-F238E27FC236}">
                <a16:creationId xmlns:a16="http://schemas.microsoft.com/office/drawing/2014/main" id="{9C2C7002-BA06-0648-97F7-43EE8559371C}"/>
              </a:ext>
            </a:extLst>
          </p:cNvPr>
          <p:cNvSpPr/>
          <p:nvPr/>
        </p:nvSpPr>
        <p:spPr>
          <a:xfrm>
            <a:off x="5943600" y="4735290"/>
            <a:ext cx="413657" cy="315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B64F5C-7CB2-304C-9680-7566198A5BC4}"/>
              </a:ext>
            </a:extLst>
          </p:cNvPr>
          <p:cNvSpPr/>
          <p:nvPr/>
        </p:nvSpPr>
        <p:spPr>
          <a:xfrm>
            <a:off x="5584371" y="5072747"/>
            <a:ext cx="413657" cy="250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49E171A-36E2-8C4B-81D0-F6C473C6F816}"/>
              </a:ext>
            </a:extLst>
          </p:cNvPr>
          <p:cNvSpPr txBox="1"/>
          <p:nvPr/>
        </p:nvSpPr>
        <p:spPr>
          <a:xfrm>
            <a:off x="3722914" y="1360715"/>
            <a:ext cx="2515047" cy="369332"/>
          </a:xfrm>
          <a:prstGeom prst="rect">
            <a:avLst/>
          </a:prstGeom>
          <a:noFill/>
        </p:spPr>
        <p:txBody>
          <a:bodyPr wrap="none" rtlCol="0">
            <a:spAutoFit/>
          </a:bodyPr>
          <a:lstStyle/>
          <a:p>
            <a:r>
              <a:rPr lang="en-US" dirty="0"/>
              <a:t>How many bags?  </a:t>
            </a:r>
            <a:r>
              <a:rPr lang="en-US" dirty="0" err="1">
                <a:highlight>
                  <a:srgbClr val="C0C0C0"/>
                </a:highlight>
                <a:latin typeface="Consolas" panose="020B0609020204030204" pitchFamily="49" charset="0"/>
                <a:cs typeface="Consolas" panose="020B0609020204030204" pitchFamily="49" charset="0"/>
              </a:rPr>
              <a:t>ntree</a:t>
            </a:r>
            <a:endParaRPr lang="en-US" dirty="0">
              <a:highlight>
                <a:srgbClr val="C0C0C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4677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3/4/24</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 &gt; A tree is grown</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a:extLst>
              <a:ext uri="{FF2B5EF4-FFF2-40B4-BE49-F238E27FC236}">
                <a16:creationId xmlns:a16="http://schemas.microsoft.com/office/drawing/2014/main" id="{21FCA42E-D061-F64E-9D9B-5217E1EDFCF3}"/>
              </a:ext>
            </a:extLst>
          </p:cNvPr>
          <p:cNvSpPr>
            <a:spLocks noGrp="1"/>
          </p:cNvSpPr>
          <p:nvPr>
            <p:ph type="ftr" sz="quarter" idx="3"/>
          </p:nvPr>
        </p:nvSpPr>
        <p:spPr/>
        <p:txBody>
          <a:bodyPr/>
          <a:lstStyle/>
          <a:p>
            <a:r>
              <a:rPr lang="en-US" dirty="0"/>
              <a:t>Kwartler </a:t>
            </a:r>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0" y="1741714"/>
            <a:ext cx="2993571" cy="2993571"/>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227694" y="2849109"/>
            <a:ext cx="854576" cy="1159782"/>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sp>
        <p:nvSpPr>
          <p:cNvPr id="18" name="Freeform 17">
            <a:extLst>
              <a:ext uri="{FF2B5EF4-FFF2-40B4-BE49-F238E27FC236}">
                <a16:creationId xmlns:a16="http://schemas.microsoft.com/office/drawing/2014/main" id="{E6035A93-E0AD-7140-94BC-B473DCD04E99}"/>
              </a:ext>
            </a:extLst>
          </p:cNvPr>
          <p:cNvSpPr/>
          <p:nvPr/>
        </p:nvSpPr>
        <p:spPr>
          <a:xfrm>
            <a:off x="2079170" y="3278868"/>
            <a:ext cx="999177" cy="408515"/>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grpSp>
        <p:nvGrpSpPr>
          <p:cNvPr id="25" name="Shape 690">
            <a:extLst>
              <a:ext uri="{FF2B5EF4-FFF2-40B4-BE49-F238E27FC236}">
                <a16:creationId xmlns:a16="http://schemas.microsoft.com/office/drawing/2014/main" id="{21DCB170-AD8C-1C47-A39E-DBB566CFF898}"/>
              </a:ext>
            </a:extLst>
          </p:cNvPr>
          <p:cNvGrpSpPr/>
          <p:nvPr/>
        </p:nvGrpSpPr>
        <p:grpSpPr>
          <a:xfrm>
            <a:off x="4230602" y="2730839"/>
            <a:ext cx="2041317" cy="1396321"/>
            <a:chOff x="4034275" y="836075"/>
            <a:chExt cx="4609049" cy="3152724"/>
          </a:xfrm>
        </p:grpSpPr>
        <p:sp>
          <p:nvSpPr>
            <p:cNvPr id="26" name="Shape 691">
              <a:extLst>
                <a:ext uri="{FF2B5EF4-FFF2-40B4-BE49-F238E27FC236}">
                  <a16:creationId xmlns:a16="http://schemas.microsoft.com/office/drawing/2014/main" id="{F0A1F7C6-5C6D-E54D-B48C-020A7081262C}"/>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7" name="Shape 692">
              <a:extLst>
                <a:ext uri="{FF2B5EF4-FFF2-40B4-BE49-F238E27FC236}">
                  <a16:creationId xmlns:a16="http://schemas.microsoft.com/office/drawing/2014/main" id="{243553B8-2570-6445-A8FF-6776BF5B780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8" name="Shape 693">
              <a:extLst>
                <a:ext uri="{FF2B5EF4-FFF2-40B4-BE49-F238E27FC236}">
                  <a16:creationId xmlns:a16="http://schemas.microsoft.com/office/drawing/2014/main" id="{1D45A23A-6DBE-274D-815E-4DA79CD95726}"/>
                </a:ext>
              </a:extLst>
            </p:cNvPr>
            <p:cNvCxnSpPr>
              <a:stCxn id="26" idx="3"/>
              <a:endCxn id="27"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9" name="Shape 694">
              <a:extLst>
                <a:ext uri="{FF2B5EF4-FFF2-40B4-BE49-F238E27FC236}">
                  <a16:creationId xmlns:a16="http://schemas.microsoft.com/office/drawing/2014/main" id="{8DEADA77-ECEF-1C4F-BF0D-D110A0F07A70}"/>
                </a:ext>
              </a:extLst>
            </p:cNvPr>
            <p:cNvCxnSpPr>
              <a:stCxn id="26" idx="5"/>
              <a:endCxn id="30"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0" name="Shape 695">
              <a:extLst>
                <a:ext uri="{FF2B5EF4-FFF2-40B4-BE49-F238E27FC236}">
                  <a16:creationId xmlns:a16="http://schemas.microsoft.com/office/drawing/2014/main" id="{732A761A-425A-DB40-87A2-B84FBD40BEBC}"/>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1" name="Shape 696">
              <a:extLst>
                <a:ext uri="{FF2B5EF4-FFF2-40B4-BE49-F238E27FC236}">
                  <a16:creationId xmlns:a16="http://schemas.microsoft.com/office/drawing/2014/main" id="{D1AE5CD6-54C4-1C44-8473-89001B79BFF9}"/>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2" name="Shape 697">
              <a:extLst>
                <a:ext uri="{FF2B5EF4-FFF2-40B4-BE49-F238E27FC236}">
                  <a16:creationId xmlns:a16="http://schemas.microsoft.com/office/drawing/2014/main" id="{19E9B73E-641F-F640-B8D6-A4FDB9D801BF}"/>
                </a:ext>
              </a:extLst>
            </p:cNvPr>
            <p:cNvCxnSpPr>
              <a:stCxn id="30" idx="3"/>
              <a:endCxn id="31"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3" name="Shape 698">
              <a:extLst>
                <a:ext uri="{FF2B5EF4-FFF2-40B4-BE49-F238E27FC236}">
                  <a16:creationId xmlns:a16="http://schemas.microsoft.com/office/drawing/2014/main" id="{47A08272-58AF-404B-9954-30430F6099A3}"/>
                </a:ext>
              </a:extLst>
            </p:cNvPr>
            <p:cNvCxnSpPr>
              <a:stCxn id="30" idx="5"/>
              <a:endCxn id="34"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4" name="Shape 699">
              <a:extLst>
                <a:ext uri="{FF2B5EF4-FFF2-40B4-BE49-F238E27FC236}">
                  <a16:creationId xmlns:a16="http://schemas.microsoft.com/office/drawing/2014/main" id="{4F083E07-3913-0345-9F1C-0FF6FDFEFF0F}"/>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35" name="Shape 730">
            <a:extLst>
              <a:ext uri="{FF2B5EF4-FFF2-40B4-BE49-F238E27FC236}">
                <a16:creationId xmlns:a16="http://schemas.microsoft.com/office/drawing/2014/main" id="{637173C4-7AFE-9E4D-B702-6823DB5D9194}"/>
              </a:ext>
            </a:extLst>
          </p:cNvPr>
          <p:cNvSpPr txBox="1"/>
          <p:nvPr/>
        </p:nvSpPr>
        <p:spPr>
          <a:xfrm>
            <a:off x="4744862" y="3851139"/>
            <a:ext cx="421499" cy="296400"/>
          </a:xfrm>
          <a:prstGeom prst="rect">
            <a:avLst/>
          </a:prstGeom>
          <a:solidFill>
            <a:srgbClr val="FFFF00"/>
          </a:solidFill>
          <a:ln>
            <a:noFill/>
          </a:ln>
        </p:spPr>
        <p:txBody>
          <a:bodyPr lIns="91425" tIns="91425" rIns="91425" bIns="91425" anchor="t" anchorCtr="0">
            <a:noAutofit/>
          </a:bodyPr>
          <a:lstStyle/>
          <a:p>
            <a:pPr algn="ctr"/>
            <a:r>
              <a:rPr lang="en" sz="900" dirty="0">
                <a:latin typeface="Open Sans"/>
                <a:ea typeface="Open Sans"/>
                <a:cs typeface="Open Sans"/>
                <a:sym typeface="Open Sans"/>
              </a:rPr>
              <a:t>East</a:t>
            </a:r>
          </a:p>
        </p:txBody>
      </p:sp>
      <p:sp>
        <p:nvSpPr>
          <p:cNvPr id="8" name="TextBox 7">
            <a:extLst>
              <a:ext uri="{FF2B5EF4-FFF2-40B4-BE49-F238E27FC236}">
                <a16:creationId xmlns:a16="http://schemas.microsoft.com/office/drawing/2014/main" id="{777904EF-3DB0-CC40-B1F9-E47CD7706732}"/>
              </a:ext>
            </a:extLst>
          </p:cNvPr>
          <p:cNvSpPr txBox="1"/>
          <p:nvPr/>
        </p:nvSpPr>
        <p:spPr>
          <a:xfrm>
            <a:off x="1975248" y="1155329"/>
            <a:ext cx="1517082" cy="646331"/>
          </a:xfrm>
          <a:prstGeom prst="rect">
            <a:avLst/>
          </a:prstGeom>
          <a:noFill/>
        </p:spPr>
        <p:txBody>
          <a:bodyPr wrap="none" rtlCol="0">
            <a:spAutoFit/>
          </a:bodyPr>
          <a:lstStyle/>
          <a:p>
            <a:pPr algn="ctr"/>
            <a:r>
              <a:rPr lang="en-US" dirty="0"/>
              <a:t>Select </a:t>
            </a:r>
          </a:p>
          <a:p>
            <a:pPr algn="ctr"/>
            <a:r>
              <a:rPr lang="en-US" dirty="0"/>
              <a:t>Random Rows</a:t>
            </a:r>
          </a:p>
        </p:txBody>
      </p:sp>
      <p:sp>
        <p:nvSpPr>
          <p:cNvPr id="36" name="TextBox 35">
            <a:extLst>
              <a:ext uri="{FF2B5EF4-FFF2-40B4-BE49-F238E27FC236}">
                <a16:creationId xmlns:a16="http://schemas.microsoft.com/office/drawing/2014/main" id="{A9B8E1F6-B34A-EF4D-948E-E2B9602D18F0}"/>
              </a:ext>
            </a:extLst>
          </p:cNvPr>
          <p:cNvSpPr txBox="1"/>
          <p:nvPr/>
        </p:nvSpPr>
        <p:spPr>
          <a:xfrm>
            <a:off x="6437521" y="2405744"/>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6481065" y="4016830"/>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2DC28A97-0DDC-4D41-A15D-F970039B3954}"/>
              </a:ext>
            </a:extLst>
          </p:cNvPr>
          <p:cNvSpPr txBox="1"/>
          <p:nvPr/>
        </p:nvSpPr>
        <p:spPr>
          <a:xfrm>
            <a:off x="4306335" y="1149610"/>
            <a:ext cx="1485856" cy="646331"/>
          </a:xfrm>
          <a:prstGeom prst="rect">
            <a:avLst/>
          </a:prstGeom>
          <a:noFill/>
        </p:spPr>
        <p:txBody>
          <a:bodyPr wrap="none" rtlCol="0">
            <a:spAutoFit/>
          </a:bodyPr>
          <a:lstStyle/>
          <a:p>
            <a:pPr algn="ctr"/>
            <a:r>
              <a:rPr lang="en-US" dirty="0"/>
              <a:t>Fit a </a:t>
            </a:r>
          </a:p>
          <a:p>
            <a:pPr algn="ctr"/>
            <a:r>
              <a:rPr lang="en-US" dirty="0"/>
              <a:t>Weak Learner</a:t>
            </a:r>
          </a:p>
        </p:txBody>
      </p:sp>
      <p:sp>
        <p:nvSpPr>
          <p:cNvPr id="39" name="TextBox 38">
            <a:extLst>
              <a:ext uri="{FF2B5EF4-FFF2-40B4-BE49-F238E27FC236}">
                <a16:creationId xmlns:a16="http://schemas.microsoft.com/office/drawing/2014/main" id="{B8362C6C-738F-3F40-863C-EECE3C68C155}"/>
              </a:ext>
            </a:extLst>
          </p:cNvPr>
          <p:cNvSpPr txBox="1"/>
          <p:nvPr/>
        </p:nvSpPr>
        <p:spPr>
          <a:xfrm>
            <a:off x="6606196" y="1149609"/>
            <a:ext cx="1780680" cy="646331"/>
          </a:xfrm>
          <a:prstGeom prst="rect">
            <a:avLst/>
          </a:prstGeom>
          <a:noFill/>
        </p:spPr>
        <p:txBody>
          <a:bodyPr wrap="none" rtlCol="0">
            <a:spAutoFit/>
          </a:bodyPr>
          <a:lstStyle/>
          <a:p>
            <a:pPr algn="ctr"/>
            <a:r>
              <a:rPr lang="en-US" dirty="0"/>
              <a:t>Control these by </a:t>
            </a:r>
          </a:p>
          <a:p>
            <a:pPr algn="ctr"/>
            <a:r>
              <a:rPr lang="en-US" dirty="0"/>
              <a:t>Parameters</a:t>
            </a:r>
          </a:p>
        </p:txBody>
      </p:sp>
    </p:spTree>
    <p:extLst>
      <p:ext uri="{BB962C8B-B14F-4D97-AF65-F5344CB8AC3E}">
        <p14:creationId xmlns:p14="http://schemas.microsoft.com/office/powerpoint/2010/main" val="56948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3/4/24</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Parameter Review</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a:extLst>
              <a:ext uri="{FF2B5EF4-FFF2-40B4-BE49-F238E27FC236}">
                <a16:creationId xmlns:a16="http://schemas.microsoft.com/office/drawing/2014/main" id="{21FCA42E-D061-F64E-9D9B-5217E1EDFCF3}"/>
              </a:ext>
            </a:extLst>
          </p:cNvPr>
          <p:cNvSpPr>
            <a:spLocks noGrp="1"/>
          </p:cNvSpPr>
          <p:nvPr>
            <p:ph type="ftr" sz="quarter" idx="3"/>
          </p:nvPr>
        </p:nvSpPr>
        <p:spPr/>
        <p:txBody>
          <a:bodyPr/>
          <a:lstStyle/>
          <a:p>
            <a:r>
              <a:rPr lang="en-US" dirty="0"/>
              <a:t>Kwartler </a:t>
            </a:r>
          </a:p>
        </p:txBody>
      </p:sp>
      <p:sp>
        <p:nvSpPr>
          <p:cNvPr id="36" name="TextBox 35">
            <a:extLst>
              <a:ext uri="{FF2B5EF4-FFF2-40B4-BE49-F238E27FC236}">
                <a16:creationId xmlns:a16="http://schemas.microsoft.com/office/drawing/2014/main" id="{A9B8E1F6-B34A-EF4D-948E-E2B9602D18F0}"/>
              </a:ext>
            </a:extLst>
          </p:cNvPr>
          <p:cNvSpPr txBox="1"/>
          <p:nvPr/>
        </p:nvSpPr>
        <p:spPr>
          <a:xfrm>
            <a:off x="700753" y="2476888"/>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700753" y="4120239"/>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41" name="TextBox 40">
            <a:extLst>
              <a:ext uri="{FF2B5EF4-FFF2-40B4-BE49-F238E27FC236}">
                <a16:creationId xmlns:a16="http://schemas.microsoft.com/office/drawing/2014/main" id="{52FE8D3B-4B4B-C144-AB96-B2E5846B6D51}"/>
              </a:ext>
            </a:extLst>
          </p:cNvPr>
          <p:cNvSpPr txBox="1"/>
          <p:nvPr/>
        </p:nvSpPr>
        <p:spPr>
          <a:xfrm>
            <a:off x="5131239" y="2661554"/>
            <a:ext cx="2662935" cy="461665"/>
          </a:xfrm>
          <a:prstGeom prst="rect">
            <a:avLst/>
          </a:prstGeom>
          <a:noFill/>
        </p:spPr>
        <p:txBody>
          <a:bodyPr wrap="square" rtlCol="0">
            <a:spAutoFit/>
          </a:bodyPr>
          <a:lstStyle/>
          <a:p>
            <a:r>
              <a:rPr lang="en-US" sz="1200" dirty="0"/>
              <a:t>I leave this small, and prefer to have more trees.  This is my preference.</a:t>
            </a:r>
          </a:p>
        </p:txBody>
      </p:sp>
      <p:sp>
        <p:nvSpPr>
          <p:cNvPr id="42" name="TextBox 41">
            <a:extLst>
              <a:ext uri="{FF2B5EF4-FFF2-40B4-BE49-F238E27FC236}">
                <a16:creationId xmlns:a16="http://schemas.microsoft.com/office/drawing/2014/main" id="{F5AC65EA-1AD8-7E48-8862-DE95D0715466}"/>
              </a:ext>
            </a:extLst>
          </p:cNvPr>
          <p:cNvSpPr txBox="1"/>
          <p:nvPr/>
        </p:nvSpPr>
        <p:spPr>
          <a:xfrm>
            <a:off x="5131239" y="4120239"/>
            <a:ext cx="2662935" cy="830997"/>
          </a:xfrm>
          <a:prstGeom prst="rect">
            <a:avLst/>
          </a:prstGeom>
          <a:noFill/>
        </p:spPr>
        <p:txBody>
          <a:bodyPr wrap="square" rtlCol="0">
            <a:spAutoFit/>
          </a:bodyPr>
          <a:lstStyle/>
          <a:p>
            <a:r>
              <a:rPr lang="en-US" sz="1200" dirty="0"/>
              <a:t>I accept the minimum default classification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1, and regression/continuous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5.</a:t>
            </a:r>
          </a:p>
          <a:p>
            <a:r>
              <a:rPr lang="en-US" sz="1200" dirty="0" err="1"/>
              <a:t>Maxnode</a:t>
            </a:r>
            <a:r>
              <a:rPr lang="en-US" sz="1200" dirty="0"/>
              <a:t> default is NULL. </a:t>
            </a:r>
          </a:p>
        </p:txBody>
      </p:sp>
      <p:sp>
        <p:nvSpPr>
          <p:cNvPr id="43" name="TextBox 42">
            <a:extLst>
              <a:ext uri="{FF2B5EF4-FFF2-40B4-BE49-F238E27FC236}">
                <a16:creationId xmlns:a16="http://schemas.microsoft.com/office/drawing/2014/main" id="{6C9DAFB6-9D5E-8247-B01B-F82AF4281990}"/>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You are encouraged to explore these and other parameters of the random forest to learn your own preferences.</a:t>
            </a:r>
          </a:p>
        </p:txBody>
      </p:sp>
      <p:sp>
        <p:nvSpPr>
          <p:cNvPr id="44" name="TextBox 43">
            <a:extLst>
              <a:ext uri="{FF2B5EF4-FFF2-40B4-BE49-F238E27FC236}">
                <a16:creationId xmlns:a16="http://schemas.microsoft.com/office/drawing/2014/main" id="{52FEB517-1A37-DB44-8F3D-2BAA49CDA3A0}"/>
              </a:ext>
            </a:extLst>
          </p:cNvPr>
          <p:cNvSpPr txBox="1"/>
          <p:nvPr/>
        </p:nvSpPr>
        <p:spPr>
          <a:xfrm>
            <a:off x="700753" y="1529243"/>
            <a:ext cx="2662935" cy="461665"/>
          </a:xfrm>
          <a:prstGeom prst="rect">
            <a:avLst/>
          </a:prstGeom>
          <a:noFill/>
        </p:spPr>
        <p:txBody>
          <a:bodyPr wrap="square" rtlCol="0">
            <a:spAutoFit/>
          </a:bodyPr>
          <a:lstStyle/>
          <a:p>
            <a:r>
              <a:rPr lang="en-US" sz="1200" dirty="0"/>
              <a:t>How many bags/trees to make is in </a:t>
            </a:r>
            <a:r>
              <a:rPr lang="en-US" sz="1200" dirty="0" err="1">
                <a:highlight>
                  <a:srgbClr val="C0C0C0"/>
                </a:highlight>
                <a:latin typeface="Consolas" panose="020B0609020204030204" pitchFamily="49" charset="0"/>
                <a:cs typeface="Consolas" panose="020B0609020204030204" pitchFamily="49" charset="0"/>
              </a:rPr>
              <a:t>ntree</a:t>
            </a:r>
            <a:r>
              <a:rPr lang="en-US" sz="1200" dirty="0"/>
              <a:t>.</a:t>
            </a:r>
          </a:p>
        </p:txBody>
      </p:sp>
      <p:sp>
        <p:nvSpPr>
          <p:cNvPr id="45" name="Triangle 44">
            <a:extLst>
              <a:ext uri="{FF2B5EF4-FFF2-40B4-BE49-F238E27FC236}">
                <a16:creationId xmlns:a16="http://schemas.microsoft.com/office/drawing/2014/main" id="{DFD1BED1-C075-AA42-84EF-2795E6DEF448}"/>
              </a:ext>
            </a:extLst>
          </p:cNvPr>
          <p:cNvSpPr/>
          <p:nvPr/>
        </p:nvSpPr>
        <p:spPr>
          <a:xfrm rot="5400000">
            <a:off x="4054927" y="1504261"/>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6A3CE512-7E35-4849-8DF1-6AA38135186C}"/>
              </a:ext>
            </a:extLst>
          </p:cNvPr>
          <p:cNvSpPr/>
          <p:nvPr/>
        </p:nvSpPr>
        <p:spPr>
          <a:xfrm rot="5400000">
            <a:off x="4054927" y="2636572"/>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a:extLst>
              <a:ext uri="{FF2B5EF4-FFF2-40B4-BE49-F238E27FC236}">
                <a16:creationId xmlns:a16="http://schemas.microsoft.com/office/drawing/2014/main" id="{26F35D39-1A9B-214A-A5EF-D5C61E6362BF}"/>
              </a:ext>
            </a:extLst>
          </p:cNvPr>
          <p:cNvSpPr/>
          <p:nvPr/>
        </p:nvSpPr>
        <p:spPr>
          <a:xfrm rot="5400000">
            <a:off x="4054927" y="4279923"/>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141CC6E-79AB-F54C-A5B7-62000F82AA80}"/>
              </a:ext>
            </a:extLst>
          </p:cNvPr>
          <p:cNvSpPr txBox="1"/>
          <p:nvPr/>
        </p:nvSpPr>
        <p:spPr>
          <a:xfrm>
            <a:off x="5131239" y="1436910"/>
            <a:ext cx="2662935" cy="646331"/>
          </a:xfrm>
          <a:prstGeom prst="rect">
            <a:avLst/>
          </a:prstGeom>
          <a:noFill/>
        </p:spPr>
        <p:txBody>
          <a:bodyPr wrap="square" rtlCol="0">
            <a:spAutoFit/>
          </a:bodyPr>
          <a:lstStyle/>
          <a:p>
            <a:r>
              <a:rPr lang="en-US" sz="1200" dirty="0"/>
              <a:t>I run a few hundred then review the OOB visual and choose as part of evaluation.</a:t>
            </a:r>
          </a:p>
        </p:txBody>
      </p:sp>
    </p:spTree>
    <p:extLst>
      <p:ext uri="{BB962C8B-B14F-4D97-AF65-F5344CB8AC3E}">
        <p14:creationId xmlns:p14="http://schemas.microsoft.com/office/powerpoint/2010/main" val="3555580859"/>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7812</TotalTime>
  <Words>1038</Words>
  <Application>Microsoft Macintosh PowerPoint</Application>
  <PresentationFormat>On-screen Show (4:3)</PresentationFormat>
  <Paragraphs>158</Paragraphs>
  <Slides>12</Slides>
  <Notes>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Consolas</vt:lpstr>
      <vt:lpstr>Open Sans</vt:lpstr>
      <vt:lpstr>1_Office Theme</vt:lpstr>
      <vt:lpstr>The Wisdom of the Crowd</vt:lpstr>
      <vt:lpstr>The Wisdom of the Crowd</vt:lpstr>
      <vt:lpstr>Conditions for Wisdom of Crowds</vt:lpstr>
      <vt:lpstr>Random Forests</vt:lpstr>
      <vt:lpstr>Random Forests</vt:lpstr>
      <vt:lpstr>Random Forests</vt:lpstr>
      <vt:lpstr>Bootstrapping</vt:lpstr>
      <vt:lpstr>Bootstrapping &gt; A tree is grown</vt:lpstr>
      <vt:lpstr>Parameter Review</vt:lpstr>
      <vt:lpstr>How a random forest is really grown.</vt:lpstr>
      <vt:lpstr>Open D_Bank Loans RandomForest.R</vt:lpstr>
      <vt:lpstr>Your Data Mining Toolbox</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Ted Kwartler</cp:lastModifiedBy>
  <cp:revision>113</cp:revision>
  <dcterms:created xsi:type="dcterms:W3CDTF">2018-05-23T17:24:59Z</dcterms:created>
  <dcterms:modified xsi:type="dcterms:W3CDTF">2024-03-04T21:32:48Z</dcterms:modified>
</cp:coreProperties>
</file>