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465" r:id="rId2"/>
    <p:sldId id="384" r:id="rId3"/>
    <p:sldId id="605" r:id="rId4"/>
    <p:sldId id="606" r:id="rId5"/>
    <p:sldId id="427" r:id="rId6"/>
    <p:sldId id="451" r:id="rId7"/>
    <p:sldId id="385" r:id="rId8"/>
    <p:sldId id="386" r:id="rId9"/>
    <p:sldId id="387" r:id="rId10"/>
    <p:sldId id="388" r:id="rId11"/>
    <p:sldId id="389" r:id="rId12"/>
    <p:sldId id="390" r:id="rId13"/>
    <p:sldId id="391" r:id="rId14"/>
    <p:sldId id="392" r:id="rId15"/>
    <p:sldId id="393" r:id="rId16"/>
    <p:sldId id="436" r:id="rId17"/>
    <p:sldId id="607" r:id="rId18"/>
    <p:sldId id="608" r:id="rId19"/>
    <p:sldId id="394" r:id="rId20"/>
    <p:sldId id="395" r:id="rId21"/>
    <p:sldId id="396" r:id="rId22"/>
    <p:sldId id="397" r:id="rId23"/>
    <p:sldId id="430" r:id="rId24"/>
    <p:sldId id="399" r:id="rId25"/>
    <p:sldId id="401" r:id="rId26"/>
    <p:sldId id="402" r:id="rId27"/>
    <p:sldId id="404" r:id="rId28"/>
    <p:sldId id="405" r:id="rId29"/>
    <p:sldId id="432" r:id="rId30"/>
    <p:sldId id="407" r:id="rId31"/>
    <p:sldId id="409" r:id="rId32"/>
    <p:sldId id="410" r:id="rId33"/>
    <p:sldId id="411" r:id="rId34"/>
    <p:sldId id="412" r:id="rId35"/>
    <p:sldId id="413" r:id="rId36"/>
    <p:sldId id="414" r:id="rId37"/>
    <p:sldId id="415" r:id="rId38"/>
    <p:sldId id="434" r:id="rId39"/>
    <p:sldId id="454" r:id="rId40"/>
    <p:sldId id="588" r:id="rId4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1293" autoAdjust="0"/>
  </p:normalViewPr>
  <p:slideViewPr>
    <p:cSldViewPr snapToGrid="0">
      <p:cViewPr varScale="1">
        <p:scale>
          <a:sx n="112" d="100"/>
          <a:sy n="112" d="100"/>
        </p:scale>
        <p:origin x="2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333ABA6-B72D-4ED4-A6E7-13A0DAE65F1A}" type="datetimeFigureOut">
              <a:rPr lang="en-US" smtClean="0"/>
              <a:t>5/26/25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DC303B9-2C3E-4EA0-A819-58B20A5A846C}" type="slidenum">
              <a:rPr lang="en-US" smtClean="0"/>
              <a:t>‹#›</a:t>
            </a:fld>
            <a:endParaRPr lang="en-US"/>
          </a:p>
        </p:txBody>
      </p:sp>
    </p:spTree>
    <p:extLst>
      <p:ext uri="{BB962C8B-B14F-4D97-AF65-F5344CB8AC3E}">
        <p14:creationId xmlns:p14="http://schemas.microsoft.com/office/powerpoint/2010/main" val="272208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a:t>
            </a:fld>
            <a:endParaRPr lang="en-US"/>
          </a:p>
        </p:txBody>
      </p:sp>
    </p:spTree>
    <p:extLst>
      <p:ext uri="{BB962C8B-B14F-4D97-AF65-F5344CB8AC3E}">
        <p14:creationId xmlns:p14="http://schemas.microsoft.com/office/powerpoint/2010/main" val="638035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12</a:t>
            </a:fld>
            <a:endParaRPr lang="en-US"/>
          </a:p>
        </p:txBody>
      </p:sp>
    </p:spTree>
    <p:extLst>
      <p:ext uri="{BB962C8B-B14F-4D97-AF65-F5344CB8AC3E}">
        <p14:creationId xmlns:p14="http://schemas.microsoft.com/office/powerpoint/2010/main" val="241691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13</a:t>
            </a:fld>
            <a:endParaRPr lang="en-US"/>
          </a:p>
        </p:txBody>
      </p:sp>
    </p:spTree>
    <p:extLst>
      <p:ext uri="{BB962C8B-B14F-4D97-AF65-F5344CB8AC3E}">
        <p14:creationId xmlns:p14="http://schemas.microsoft.com/office/powerpoint/2010/main" val="2623110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14</a:t>
            </a:fld>
            <a:endParaRPr lang="en-US"/>
          </a:p>
        </p:txBody>
      </p:sp>
    </p:spTree>
    <p:extLst>
      <p:ext uri="{BB962C8B-B14F-4D97-AF65-F5344CB8AC3E}">
        <p14:creationId xmlns:p14="http://schemas.microsoft.com/office/powerpoint/2010/main" val="1106365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15</a:t>
            </a:fld>
            <a:endParaRPr lang="en-US"/>
          </a:p>
        </p:txBody>
      </p:sp>
    </p:spTree>
    <p:extLst>
      <p:ext uri="{BB962C8B-B14F-4D97-AF65-F5344CB8AC3E}">
        <p14:creationId xmlns:p14="http://schemas.microsoft.com/office/powerpoint/2010/main" val="4141395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19</a:t>
            </a:fld>
            <a:endParaRPr lang="en-US"/>
          </a:p>
        </p:txBody>
      </p:sp>
    </p:spTree>
    <p:extLst>
      <p:ext uri="{BB962C8B-B14F-4D97-AF65-F5344CB8AC3E}">
        <p14:creationId xmlns:p14="http://schemas.microsoft.com/office/powerpoint/2010/main" val="3041829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20</a:t>
            </a:fld>
            <a:endParaRPr lang="en-US"/>
          </a:p>
        </p:txBody>
      </p:sp>
    </p:spTree>
    <p:extLst>
      <p:ext uri="{BB962C8B-B14F-4D97-AF65-F5344CB8AC3E}">
        <p14:creationId xmlns:p14="http://schemas.microsoft.com/office/powerpoint/2010/main" val="1114391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21</a:t>
            </a:fld>
            <a:endParaRPr lang="en-US"/>
          </a:p>
        </p:txBody>
      </p:sp>
    </p:spTree>
    <p:extLst>
      <p:ext uri="{BB962C8B-B14F-4D97-AF65-F5344CB8AC3E}">
        <p14:creationId xmlns:p14="http://schemas.microsoft.com/office/powerpoint/2010/main" val="1234139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22</a:t>
            </a:fld>
            <a:endParaRPr lang="en-US"/>
          </a:p>
        </p:txBody>
      </p:sp>
    </p:spTree>
    <p:extLst>
      <p:ext uri="{BB962C8B-B14F-4D97-AF65-F5344CB8AC3E}">
        <p14:creationId xmlns:p14="http://schemas.microsoft.com/office/powerpoint/2010/main" val="410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24</a:t>
            </a:fld>
            <a:endParaRPr lang="en-US"/>
          </a:p>
        </p:txBody>
      </p:sp>
    </p:spTree>
    <p:extLst>
      <p:ext uri="{BB962C8B-B14F-4D97-AF65-F5344CB8AC3E}">
        <p14:creationId xmlns:p14="http://schemas.microsoft.com/office/powerpoint/2010/main" val="3333175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25</a:t>
            </a:fld>
            <a:endParaRPr lang="en-US"/>
          </a:p>
        </p:txBody>
      </p:sp>
    </p:spTree>
    <p:extLst>
      <p:ext uri="{BB962C8B-B14F-4D97-AF65-F5344CB8AC3E}">
        <p14:creationId xmlns:p14="http://schemas.microsoft.com/office/powerpoint/2010/main" val="3186079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2</a:t>
            </a:fld>
            <a:endParaRPr lang="en-US"/>
          </a:p>
        </p:txBody>
      </p:sp>
    </p:spTree>
    <p:extLst>
      <p:ext uri="{BB962C8B-B14F-4D97-AF65-F5344CB8AC3E}">
        <p14:creationId xmlns:p14="http://schemas.microsoft.com/office/powerpoint/2010/main" val="2172806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26</a:t>
            </a:fld>
            <a:endParaRPr lang="en-US"/>
          </a:p>
        </p:txBody>
      </p:sp>
    </p:spTree>
    <p:extLst>
      <p:ext uri="{BB962C8B-B14F-4D97-AF65-F5344CB8AC3E}">
        <p14:creationId xmlns:p14="http://schemas.microsoft.com/office/powerpoint/2010/main" val="3050177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27</a:t>
            </a:fld>
            <a:endParaRPr lang="en-US"/>
          </a:p>
        </p:txBody>
      </p:sp>
    </p:spTree>
    <p:extLst>
      <p:ext uri="{BB962C8B-B14F-4D97-AF65-F5344CB8AC3E}">
        <p14:creationId xmlns:p14="http://schemas.microsoft.com/office/powerpoint/2010/main" val="4252017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28</a:t>
            </a:fld>
            <a:endParaRPr lang="en-US"/>
          </a:p>
        </p:txBody>
      </p:sp>
    </p:spTree>
    <p:extLst>
      <p:ext uri="{BB962C8B-B14F-4D97-AF65-F5344CB8AC3E}">
        <p14:creationId xmlns:p14="http://schemas.microsoft.com/office/powerpoint/2010/main" val="1719874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30</a:t>
            </a:fld>
            <a:endParaRPr lang="en-US"/>
          </a:p>
        </p:txBody>
      </p:sp>
    </p:spTree>
    <p:extLst>
      <p:ext uri="{BB962C8B-B14F-4D97-AF65-F5344CB8AC3E}">
        <p14:creationId xmlns:p14="http://schemas.microsoft.com/office/powerpoint/2010/main" val="2822907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31</a:t>
            </a:fld>
            <a:endParaRPr lang="en-US"/>
          </a:p>
        </p:txBody>
      </p:sp>
    </p:spTree>
    <p:extLst>
      <p:ext uri="{BB962C8B-B14F-4D97-AF65-F5344CB8AC3E}">
        <p14:creationId xmlns:p14="http://schemas.microsoft.com/office/powerpoint/2010/main" val="3337570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32</a:t>
            </a:fld>
            <a:endParaRPr lang="en-US"/>
          </a:p>
        </p:txBody>
      </p:sp>
    </p:spTree>
    <p:extLst>
      <p:ext uri="{BB962C8B-B14F-4D97-AF65-F5344CB8AC3E}">
        <p14:creationId xmlns:p14="http://schemas.microsoft.com/office/powerpoint/2010/main" val="3476100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33</a:t>
            </a:fld>
            <a:endParaRPr lang="en-US"/>
          </a:p>
        </p:txBody>
      </p:sp>
    </p:spTree>
    <p:extLst>
      <p:ext uri="{BB962C8B-B14F-4D97-AF65-F5344CB8AC3E}">
        <p14:creationId xmlns:p14="http://schemas.microsoft.com/office/powerpoint/2010/main" val="2734322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34</a:t>
            </a:fld>
            <a:endParaRPr lang="en-US"/>
          </a:p>
        </p:txBody>
      </p:sp>
    </p:spTree>
    <p:extLst>
      <p:ext uri="{BB962C8B-B14F-4D97-AF65-F5344CB8AC3E}">
        <p14:creationId xmlns:p14="http://schemas.microsoft.com/office/powerpoint/2010/main" val="146849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35</a:t>
            </a:fld>
            <a:endParaRPr lang="en-US"/>
          </a:p>
        </p:txBody>
      </p:sp>
    </p:spTree>
    <p:extLst>
      <p:ext uri="{BB962C8B-B14F-4D97-AF65-F5344CB8AC3E}">
        <p14:creationId xmlns:p14="http://schemas.microsoft.com/office/powerpoint/2010/main" val="4098067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36</a:t>
            </a:fld>
            <a:endParaRPr lang="en-US"/>
          </a:p>
        </p:txBody>
      </p:sp>
    </p:spTree>
    <p:extLst>
      <p:ext uri="{BB962C8B-B14F-4D97-AF65-F5344CB8AC3E}">
        <p14:creationId xmlns:p14="http://schemas.microsoft.com/office/powerpoint/2010/main" val="161329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3</a:t>
            </a:fld>
            <a:endParaRPr lang="en-US"/>
          </a:p>
        </p:txBody>
      </p:sp>
    </p:spTree>
    <p:extLst>
      <p:ext uri="{BB962C8B-B14F-4D97-AF65-F5344CB8AC3E}">
        <p14:creationId xmlns:p14="http://schemas.microsoft.com/office/powerpoint/2010/main" val="94300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37</a:t>
            </a:fld>
            <a:endParaRPr lang="en-US"/>
          </a:p>
        </p:txBody>
      </p:sp>
    </p:spTree>
    <p:extLst>
      <p:ext uri="{BB962C8B-B14F-4D97-AF65-F5344CB8AC3E}">
        <p14:creationId xmlns:p14="http://schemas.microsoft.com/office/powerpoint/2010/main" val="5333143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39</a:t>
            </a:fld>
            <a:endParaRPr lang="en-US"/>
          </a:p>
        </p:txBody>
      </p:sp>
    </p:spTree>
    <p:extLst>
      <p:ext uri="{BB962C8B-B14F-4D97-AF65-F5344CB8AC3E}">
        <p14:creationId xmlns:p14="http://schemas.microsoft.com/office/powerpoint/2010/main" val="2166750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40</a:t>
            </a:fld>
            <a:endParaRPr lang="en-US"/>
          </a:p>
        </p:txBody>
      </p:sp>
    </p:spTree>
    <p:extLst>
      <p:ext uri="{BB962C8B-B14F-4D97-AF65-F5344CB8AC3E}">
        <p14:creationId xmlns:p14="http://schemas.microsoft.com/office/powerpoint/2010/main" val="2224450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4</a:t>
            </a:fld>
            <a:endParaRPr lang="en-US"/>
          </a:p>
        </p:txBody>
      </p:sp>
    </p:spTree>
    <p:extLst>
      <p:ext uri="{BB962C8B-B14F-4D97-AF65-F5344CB8AC3E}">
        <p14:creationId xmlns:p14="http://schemas.microsoft.com/office/powerpoint/2010/main" val="115981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C303B9-2C3E-4EA0-A819-58B20A5A846C}" type="slidenum">
              <a:rPr lang="en-US" smtClean="0"/>
              <a:t>7</a:t>
            </a:fld>
            <a:endParaRPr lang="en-US"/>
          </a:p>
        </p:txBody>
      </p:sp>
    </p:spTree>
    <p:extLst>
      <p:ext uri="{BB962C8B-B14F-4D97-AF65-F5344CB8AC3E}">
        <p14:creationId xmlns:p14="http://schemas.microsoft.com/office/powerpoint/2010/main" val="418959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8</a:t>
            </a:fld>
            <a:endParaRPr lang="en-US"/>
          </a:p>
        </p:txBody>
      </p:sp>
    </p:spTree>
    <p:extLst>
      <p:ext uri="{BB962C8B-B14F-4D97-AF65-F5344CB8AC3E}">
        <p14:creationId xmlns:p14="http://schemas.microsoft.com/office/powerpoint/2010/main" val="1635612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9</a:t>
            </a:fld>
            <a:endParaRPr lang="en-US"/>
          </a:p>
        </p:txBody>
      </p:sp>
    </p:spTree>
    <p:extLst>
      <p:ext uri="{BB962C8B-B14F-4D97-AF65-F5344CB8AC3E}">
        <p14:creationId xmlns:p14="http://schemas.microsoft.com/office/powerpoint/2010/main" val="3583617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10</a:t>
            </a:fld>
            <a:endParaRPr lang="en-US"/>
          </a:p>
        </p:txBody>
      </p:sp>
    </p:spTree>
    <p:extLst>
      <p:ext uri="{BB962C8B-B14F-4D97-AF65-F5344CB8AC3E}">
        <p14:creationId xmlns:p14="http://schemas.microsoft.com/office/powerpoint/2010/main" val="1015434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C303B9-2C3E-4EA0-A819-58B20A5A846C}" type="slidenum">
              <a:rPr lang="en-US" smtClean="0"/>
              <a:t>11</a:t>
            </a:fld>
            <a:endParaRPr lang="en-US"/>
          </a:p>
        </p:txBody>
      </p:sp>
    </p:spTree>
    <p:extLst>
      <p:ext uri="{BB962C8B-B14F-4D97-AF65-F5344CB8AC3E}">
        <p14:creationId xmlns:p14="http://schemas.microsoft.com/office/powerpoint/2010/main" val="1578226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5738B90E-0779-4C36-915C-6F05FCD89456}" type="datetime1">
              <a:rPr lang="en-US" smtClean="0"/>
              <a:t>5/26/25</a:t>
            </a:fld>
            <a:endParaRPr lang="en-US"/>
          </a:p>
        </p:txBody>
      </p:sp>
      <p:sp>
        <p:nvSpPr>
          <p:cNvPr id="6"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29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8"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1046427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0" y="1080030"/>
            <a:ext cx="7886700" cy="51206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9EA29D-D431-42FE-B7B6-AAE4454C77D3}" type="datetime1">
              <a:rPr lang="en-US" smtClean="0"/>
              <a:t>5/26/25</a:t>
            </a:fld>
            <a:endParaRPr lang="en-US"/>
          </a:p>
        </p:txBody>
      </p:sp>
      <p:sp>
        <p:nvSpPr>
          <p:cNvPr id="5" name="Footer Placeholder 4"/>
          <p:cNvSpPr>
            <a:spLocks noGrp="1"/>
          </p:cNvSpPr>
          <p:nvPr>
            <p:ph type="ftr" sz="quarter" idx="11"/>
          </p:nvPr>
        </p:nvSpPr>
        <p:spPr/>
        <p:txBody>
          <a:bodyPr/>
          <a:lstStyle/>
          <a:p>
            <a:r>
              <a:rPr lang="en-US" dirty="0"/>
              <a:t>Kwartler </a:t>
            </a:r>
          </a:p>
        </p:txBody>
      </p:sp>
      <p:sp>
        <p:nvSpPr>
          <p:cNvPr id="7"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0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1209821"/>
            <a:ext cx="1971675" cy="4967141"/>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1223889"/>
            <a:ext cx="5800725" cy="4953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90D8A1E-EA8F-46C1-B891-AE0C00D9C314}" type="datetime1">
              <a:rPr lang="en-US" smtClean="0"/>
              <a:t>5/26/25</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userDrawn="1"/>
        </p:nvSpPr>
        <p:spPr>
          <a:xfrm>
            <a:off x="628650" y="365126"/>
            <a:ext cx="7886700" cy="591477"/>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Click to edit Master title style</a:t>
            </a:r>
          </a:p>
        </p:txBody>
      </p:sp>
      <p:sp>
        <p:nvSpPr>
          <p:cNvPr id="10"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76533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111347"/>
            <a:ext cx="7886700" cy="51206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53EFC8-4232-4598-94F6-94C0EBAFC469}" type="datetime1">
              <a:rPr lang="en-US" smtClean="0"/>
              <a:t>5/26/25</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69344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161074-1C18-4AE7-957D-F18524378C85}" type="datetime1">
              <a:rPr lang="en-US" smtClean="0"/>
              <a:t>5/26/25</a:t>
            </a:fld>
            <a:endParaRPr lang="en-US"/>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60728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192583"/>
            <a:ext cx="3886200" cy="49690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BE256C-8D9A-4404-B47D-41A1AE514425}" type="datetime1">
              <a:rPr lang="en-US" smtClean="0"/>
              <a:t>5/26/25</a:t>
            </a:fld>
            <a:endParaRPr lang="en-US"/>
          </a:p>
        </p:txBody>
      </p:sp>
      <p:sp>
        <p:nvSpPr>
          <p:cNvPr id="8"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9"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0"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481223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132519"/>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956431"/>
            <a:ext cx="3868340"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132519"/>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956431"/>
            <a:ext cx="3887391" cy="4205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B2154-9035-4012-8189-BAAB61C5A5EE}" type="datetime1">
              <a:rPr lang="en-US" smtClean="0"/>
              <a:t>5/26/25</a:t>
            </a:fld>
            <a:endParaRPr lang="en-US"/>
          </a:p>
        </p:txBody>
      </p:sp>
      <p:sp>
        <p:nvSpPr>
          <p:cNvPr id="8" name="Footer Placeholder 7"/>
          <p:cNvSpPr>
            <a:spLocks noGrp="1"/>
          </p:cNvSpPr>
          <p:nvPr>
            <p:ph type="ftr" sz="quarter" idx="11"/>
          </p:nvPr>
        </p:nvSpPr>
        <p:spPr/>
        <p:txBody>
          <a:bodyPr/>
          <a:lstStyle/>
          <a:p>
            <a:r>
              <a:rPr lang="en-US" dirty="0"/>
              <a:t>Kwartler </a:t>
            </a:r>
          </a:p>
        </p:txBody>
      </p:sp>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12"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9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00A58B-DD98-43D0-B791-721480A02982}" type="datetime1">
              <a:rPr lang="en-US" smtClean="0"/>
              <a:t>5/26/25</a:t>
            </a:fld>
            <a:endParaRPr lang="en-US"/>
          </a:p>
        </p:txBody>
      </p:sp>
      <p:sp>
        <p:nvSpPr>
          <p:cNvPr id="6"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7"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8"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36198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6E382-4F61-4E24-BE1A-377EC83D0E3A}" type="datetime1">
              <a:rPr lang="en-US" smtClean="0"/>
              <a:t>5/26/25</a:t>
            </a:fld>
            <a:endParaRPr lang="en-US"/>
          </a:p>
        </p:txBody>
      </p:sp>
      <p:sp>
        <p:nvSpPr>
          <p:cNvPr id="5"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6"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2523039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1083212"/>
            <a:ext cx="4629150" cy="507843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097279"/>
            <a:ext cx="2949178" cy="5064369"/>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142EED6-FC16-45B9-B8C4-2BC5DBA88325}" type="datetime1">
              <a:rPr lang="en-US" smtClean="0"/>
              <a:t>5/26/25</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035383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7391" y="1139483"/>
            <a:ext cx="4629150" cy="5022166"/>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181685"/>
            <a:ext cx="2949178" cy="497996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F59512B-4F1D-43D7-8819-2F53FEF69650}" type="datetime1">
              <a:rPr lang="en-US" smtClean="0"/>
              <a:t>5/26/25</a:t>
            </a:fld>
            <a:endParaRPr lang="en-US"/>
          </a:p>
        </p:txBody>
      </p:sp>
      <p:sp>
        <p:nvSpPr>
          <p:cNvPr id="8" name="Slide Number Placeholder 5"/>
          <p:cNvSpPr>
            <a:spLocks noGrp="1"/>
          </p:cNvSpPr>
          <p:nvPr>
            <p:ph type="sldNum" sz="quarter" idx="12"/>
          </p:nvPr>
        </p:nvSpPr>
        <p:spPr>
          <a:xfrm>
            <a:off x="6457950" y="6356351"/>
            <a:ext cx="857250" cy="365125"/>
          </a:xfrm>
        </p:spPr>
        <p:txBody>
          <a:bodyPr/>
          <a:lstStyle/>
          <a:p>
            <a:fld id="{37290FF7-652B-4475-AEAB-8B1A5D23AE09}" type="slidenum">
              <a:rPr lang="en-US" smtClean="0"/>
              <a:t>‹#›</a:t>
            </a:fld>
            <a:endParaRPr lang="en-US"/>
          </a:p>
        </p:txBody>
      </p:sp>
      <p:pic>
        <p:nvPicPr>
          <p:cNvPr id="9" name="Picture 2" descr="Image result for harvard logo transparen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15200" y="6248400"/>
            <a:ext cx="1828800" cy="6096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title"/>
          </p:nvPr>
        </p:nvSpPr>
        <p:spPr>
          <a:xfrm>
            <a:off x="628650" y="365126"/>
            <a:ext cx="7886700" cy="591477"/>
          </a:xfrm>
          <a:prstGeom prst="rect">
            <a:avLst/>
          </a:prstGeom>
        </p:spPr>
        <p:txBody>
          <a:bodyPr/>
          <a:lstStyle/>
          <a:p>
            <a:r>
              <a:rPr lang="en-US"/>
              <a:t>Click to edit Master title style</a:t>
            </a:r>
          </a:p>
        </p:txBody>
      </p:sp>
      <p:sp>
        <p:nvSpPr>
          <p:cNvPr id="11"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 </a:t>
            </a:r>
          </a:p>
        </p:txBody>
      </p:sp>
    </p:spTree>
    <p:extLst>
      <p:ext uri="{BB962C8B-B14F-4D97-AF65-F5344CB8AC3E}">
        <p14:creationId xmlns:p14="http://schemas.microsoft.com/office/powerpoint/2010/main" val="3159791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108176"/>
            <a:ext cx="7886700" cy="5120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8437B94-E2BF-44DC-ADC5-B05FC9934E9D}" type="datetime1">
              <a:rPr lang="en-US" smtClean="0"/>
              <a:t>5/26/25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Kwartler</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290FF7-652B-4475-AEAB-8B1A5D23AE09}" type="slidenum">
              <a:rPr lang="en-US" smtClean="0"/>
              <a:t>‹#›</a:t>
            </a:fld>
            <a:endParaRPr lang="en-US"/>
          </a:p>
        </p:txBody>
      </p:sp>
      <p:cxnSp>
        <p:nvCxnSpPr>
          <p:cNvPr id="9" name="Straight Connector 8"/>
          <p:cNvCxnSpPr/>
          <p:nvPr userDrawn="1"/>
        </p:nvCxnSpPr>
        <p:spPr>
          <a:xfrm>
            <a:off x="288388" y="1026944"/>
            <a:ext cx="8567225" cy="0"/>
          </a:xfrm>
          <a:prstGeom prst="line">
            <a:avLst/>
          </a:prstGeom>
          <a:ln>
            <a:solidFill>
              <a:srgbClr val="A51C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98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motionelements.com/stock-video-3902092-successful-black-businessman" TargetMode="External"/><Relationship Id="rId5" Type="http://schemas.openxmlformats.org/officeDocument/2006/relationships/image" Target="../media/image15.pn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97980836"/>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5/26/25</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1</a:t>
            </a:fld>
            <a:endParaRPr lang="en-US"/>
          </a:p>
        </p:txBody>
      </p:sp>
      <p:sp>
        <p:nvSpPr>
          <p:cNvPr id="8" name="Footer Placeholder 4">
            <a:extLst>
              <a:ext uri="{FF2B5EF4-FFF2-40B4-BE49-F238E27FC236}">
                <a16:creationId xmlns:a16="http://schemas.microsoft.com/office/drawing/2014/main" id="{D307E61A-F07C-B04B-90A0-ACC04D48B0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39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10</a:t>
            </a:fld>
            <a:endParaRPr lang="en-US"/>
          </a:p>
        </p:txBody>
      </p:sp>
      <p:pic>
        <p:nvPicPr>
          <p:cNvPr id="18434" name="Picture 2" descr="Image result for asshole boss"/>
          <p:cNvPicPr>
            <a:picLocks noChangeAspect="1" noChangeArrowheads="1"/>
          </p:cNvPicPr>
          <p:nvPr/>
        </p:nvPicPr>
        <p:blipFill rotWithShape="1">
          <a:blip r:embed="rId3">
            <a:extLst>
              <a:ext uri="{28A0092B-C50C-407E-A947-70E740481C1C}">
                <a14:useLocalDpi xmlns:a14="http://schemas.microsoft.com/office/drawing/2010/main" val="0"/>
              </a:ext>
            </a:extLst>
          </a:blip>
          <a:srcRect l="7226" r="6348"/>
          <a:stretch/>
        </p:blipFill>
        <p:spPr bwMode="auto">
          <a:xfrm>
            <a:off x="371363" y="2078194"/>
            <a:ext cx="3128210" cy="2714626"/>
          </a:xfrm>
          <a:prstGeom prst="rect">
            <a:avLst/>
          </a:prstGeom>
          <a:noFill/>
          <a:extLst>
            <a:ext uri="{909E8E84-426E-40DD-AFC4-6F175D3DCCD1}">
              <a14:hiddenFill xmlns:a14="http://schemas.microsoft.com/office/drawing/2010/main">
                <a:solidFill>
                  <a:srgbClr val="FFFFFF"/>
                </a:solidFill>
              </a14:hiddenFill>
            </a:ext>
          </a:extLst>
        </p:spPr>
      </p:pic>
      <p:sp>
        <p:nvSpPr>
          <p:cNvPr id="9" name="Oval Callout 8"/>
          <p:cNvSpPr/>
          <p:nvPr/>
        </p:nvSpPr>
        <p:spPr>
          <a:xfrm>
            <a:off x="3176337" y="1090863"/>
            <a:ext cx="5534526" cy="1235242"/>
          </a:xfrm>
          <a:prstGeom prst="wedgeEllipseCallout">
            <a:avLst>
              <a:gd name="adj1" fmla="val -58631"/>
              <a:gd name="adj2" fmla="val 1013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Hey Dale, its me…from </a:t>
            </a:r>
            <a:r>
              <a:rPr lang="en-US" dirty="0" err="1"/>
              <a:t>OfficeSpace</a:t>
            </a:r>
            <a:r>
              <a:rPr lang="en-US" dirty="0"/>
              <a:t>.</a:t>
            </a:r>
          </a:p>
          <a:p>
            <a:pPr algn="ctr"/>
            <a:r>
              <a:rPr lang="en-US" dirty="0"/>
              <a:t>I read in the WSJ that everyone should be using </a:t>
            </a:r>
            <a:r>
              <a:rPr lang="en-US" dirty="0" err="1"/>
              <a:t>blockchain</a:t>
            </a:r>
            <a:r>
              <a:rPr lang="en-US" dirty="0"/>
              <a:t>.  Should we?</a:t>
            </a:r>
          </a:p>
        </p:txBody>
      </p:sp>
      <p:sp>
        <p:nvSpPr>
          <p:cNvPr id="11" name="TextBox 10"/>
          <p:cNvSpPr txBox="1"/>
          <p:nvPr/>
        </p:nvSpPr>
        <p:spPr>
          <a:xfrm>
            <a:off x="371363" y="4892124"/>
            <a:ext cx="860886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815E924-0213-8A43-B403-44CE708048C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95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11</a:t>
            </a:fld>
            <a:endParaRPr lang="en-US"/>
          </a:p>
        </p:txBody>
      </p:sp>
      <p:pic>
        <p:nvPicPr>
          <p:cNvPr id="2052" name="Picture 4" descr="Woman in funny business concept on white, Stock Photo, Picture And Rights  Managed Image. Pic. ZON-7956560 | agefotostock">
            <a:extLst>
              <a:ext uri="{FF2B5EF4-FFF2-40B4-BE49-F238E27FC236}">
                <a16:creationId xmlns:a16="http://schemas.microsoft.com/office/drawing/2014/main" id="{DB0C1DDD-768B-794B-8860-DF13E67AA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8" y="1720023"/>
            <a:ext cx="4491318" cy="2971600"/>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4020671" y="1090863"/>
            <a:ext cx="5027794" cy="1734224"/>
          </a:xfrm>
          <a:prstGeom prst="wedgeEllipseCallout">
            <a:avLst>
              <a:gd name="adj1" fmla="val -58873"/>
              <a:gd name="adj2" fmla="val 4938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Your </a:t>
            </a:r>
            <a:r>
              <a:rPr lang="en-US" sz="1600" dirty="0" err="1"/>
              <a:t>Daleness</a:t>
            </a:r>
            <a:r>
              <a:rPr lang="en-US" sz="1600" dirty="0"/>
              <a:t>, I work in marketing (and apparently hate phones).  I want to do a mailing to prospective corndog eaters.  Can you identify how many postcards we should send &amp; ROI?</a:t>
            </a:r>
          </a:p>
        </p:txBody>
      </p:sp>
      <p:sp>
        <p:nvSpPr>
          <p:cNvPr id="9" name="TextBox 8">
            <a:extLst>
              <a:ext uri="{FF2B5EF4-FFF2-40B4-BE49-F238E27FC236}">
                <a16:creationId xmlns:a16="http://schemas.microsoft.com/office/drawing/2014/main" id="{7E7D2CE4-ECE7-CB4A-856D-F4AB0E8E96D4}"/>
              </a:ext>
            </a:extLst>
          </p:cNvPr>
          <p:cNvSpPr txBox="1"/>
          <p:nvPr/>
        </p:nvSpPr>
        <p:spPr>
          <a:xfrm>
            <a:off x="341523" y="4892124"/>
            <a:ext cx="8638703"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85834DD0-1994-3B4A-9697-8731D88452E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35124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funny business stock photos"/>
          <p:cNvPicPr>
            <a:picLocks noChangeAspect="1" noChangeArrowheads="1"/>
          </p:cNvPicPr>
          <p:nvPr/>
        </p:nvPicPr>
        <p:blipFill rotWithShape="1">
          <a:blip r:embed="rId3">
            <a:extLst>
              <a:ext uri="{28A0092B-C50C-407E-A947-70E740481C1C}">
                <a14:useLocalDpi xmlns:a14="http://schemas.microsoft.com/office/drawing/2010/main" val="0"/>
              </a:ext>
            </a:extLst>
          </a:blip>
          <a:srcRect t="2366"/>
          <a:stretch/>
        </p:blipFill>
        <p:spPr bwMode="auto">
          <a:xfrm>
            <a:off x="130838" y="2579427"/>
            <a:ext cx="3629025" cy="358967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12</a:t>
            </a:fld>
            <a:endParaRPr lang="en-US"/>
          </a:p>
        </p:txBody>
      </p:sp>
      <p:sp>
        <p:nvSpPr>
          <p:cNvPr id="11" name="Oval Callout 10"/>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Dale-</a:t>
            </a:r>
            <a:r>
              <a:rPr lang="en-US" dirty="0" err="1"/>
              <a:t>areno</a:t>
            </a:r>
            <a:r>
              <a:rPr lang="en-US" dirty="0"/>
              <a:t>!  I think we are getting a lot more calls than usual about defective corn dogs.    Can you investigate whether that’s true? </a:t>
            </a:r>
          </a:p>
        </p:txBody>
      </p:sp>
      <p:sp>
        <p:nvSpPr>
          <p:cNvPr id="9" name="TextBox 8">
            <a:extLst>
              <a:ext uri="{FF2B5EF4-FFF2-40B4-BE49-F238E27FC236}">
                <a16:creationId xmlns:a16="http://schemas.microsoft.com/office/drawing/2014/main" id="{9D0BE1FF-D164-8F49-BB68-0532DFA90956}"/>
              </a:ext>
            </a:extLst>
          </p:cNvPr>
          <p:cNvSpPr txBox="1"/>
          <p:nvPr/>
        </p:nvSpPr>
        <p:spPr>
          <a:xfrm>
            <a:off x="3238205" y="4892124"/>
            <a:ext cx="5742021" cy="1200329"/>
          </a:xfrm>
          <a:prstGeom prst="rect">
            <a:avLst/>
          </a:prstGeom>
          <a:solidFill>
            <a:schemeClr val="bg2"/>
          </a:solidFill>
        </p:spPr>
        <p:txBody>
          <a:bodyPr wrap="non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6FBBB477-A0BE-824C-8E39-DAB131EDAF8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2507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13</a:t>
            </a:fld>
            <a:endParaRPr lang="en-US"/>
          </a:p>
        </p:txBody>
      </p:sp>
      <p:pic>
        <p:nvPicPr>
          <p:cNvPr id="1028" name="Picture 4" descr="Funny business dog in red necktie showing tongue out at workplace - Stock  Photo - Dissolve">
            <a:extLst>
              <a:ext uri="{FF2B5EF4-FFF2-40B4-BE49-F238E27FC236}">
                <a16:creationId xmlns:a16="http://schemas.microsoft.com/office/drawing/2014/main" id="{762B113B-B408-AC44-AEA7-E20E4E274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64" y="1479177"/>
            <a:ext cx="4611100" cy="3078069"/>
          </a:xfrm>
          <a:prstGeom prst="rect">
            <a:avLst/>
          </a:prstGeom>
          <a:noFill/>
          <a:extLst>
            <a:ext uri="{909E8E84-426E-40DD-AFC4-6F175D3DCCD1}">
              <a14:hiddenFill xmlns:a14="http://schemas.microsoft.com/office/drawing/2010/main">
                <a:solidFill>
                  <a:srgbClr val="FFFFFF"/>
                </a:solidFill>
              </a14:hiddenFill>
            </a:ext>
          </a:extLst>
        </p:spPr>
      </p:pic>
      <p:sp>
        <p:nvSpPr>
          <p:cNvPr id="10" name="Oval Callout 9"/>
          <p:cNvSpPr/>
          <p:nvPr/>
        </p:nvSpPr>
        <p:spPr>
          <a:xfrm>
            <a:off x="4867835" y="1090862"/>
            <a:ext cx="4276164" cy="1706125"/>
          </a:xfrm>
          <a:prstGeom prst="wedgeEllipseCallout">
            <a:avLst>
              <a:gd name="adj1" fmla="val -68822"/>
              <a:gd name="adj2" fmla="val 3656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Notorious DALE, let’s forecast how many of our current corn dog debtors will be delinquent.  Is that getting better or worse over time?</a:t>
            </a:r>
          </a:p>
        </p:txBody>
      </p:sp>
      <p:sp>
        <p:nvSpPr>
          <p:cNvPr id="9" name="TextBox 8">
            <a:extLst>
              <a:ext uri="{FF2B5EF4-FFF2-40B4-BE49-F238E27FC236}">
                <a16:creationId xmlns:a16="http://schemas.microsoft.com/office/drawing/2014/main" id="{62576D41-D186-1744-9048-6207DB8491E2}"/>
              </a:ext>
            </a:extLst>
          </p:cNvPr>
          <p:cNvSpPr txBox="1"/>
          <p:nvPr/>
        </p:nvSpPr>
        <p:spPr>
          <a:xfrm>
            <a:off x="389965" y="4892124"/>
            <a:ext cx="8590262"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1" name="Footer Placeholder 4">
            <a:extLst>
              <a:ext uri="{FF2B5EF4-FFF2-40B4-BE49-F238E27FC236}">
                <a16:creationId xmlns:a16="http://schemas.microsoft.com/office/drawing/2014/main" id="{AE53E01E-CA21-0D47-8FD2-D3EDDF6CA1E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872128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14</a:t>
            </a:fld>
            <a:endParaRPr lang="en-US"/>
          </a:p>
        </p:txBody>
      </p:sp>
      <p:pic>
        <p:nvPicPr>
          <p:cNvPr id="22532" name="Picture 4" descr="Image result for bo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725" y="2125672"/>
            <a:ext cx="3657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12" name="Oval Callout 11"/>
          <p:cNvSpPr/>
          <p:nvPr/>
        </p:nvSpPr>
        <p:spPr>
          <a:xfrm>
            <a:off x="3176336" y="1090863"/>
            <a:ext cx="5967663" cy="1235242"/>
          </a:xfrm>
          <a:prstGeom prst="wedgeEllipseCallout">
            <a:avLst>
              <a:gd name="adj1" fmla="val -57645"/>
              <a:gd name="adj2" fmla="val 1079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East coast regional corn dog sales are up!  I wonder if my region is worse than them.  </a:t>
            </a:r>
          </a:p>
        </p:txBody>
      </p:sp>
      <p:sp>
        <p:nvSpPr>
          <p:cNvPr id="9" name="TextBox 8">
            <a:extLst>
              <a:ext uri="{FF2B5EF4-FFF2-40B4-BE49-F238E27FC236}">
                <a16:creationId xmlns:a16="http://schemas.microsoft.com/office/drawing/2014/main" id="{D76C47C0-6C0B-1149-8206-E0387BA70B11}"/>
              </a:ext>
            </a:extLst>
          </p:cNvPr>
          <p:cNvSpPr txBox="1"/>
          <p:nvPr/>
        </p:nvSpPr>
        <p:spPr>
          <a:xfrm>
            <a:off x="304725" y="4892124"/>
            <a:ext cx="8675501"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AEF2D18E-03A2-5F40-B7AF-5E9E1AFFD54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13171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15</a:t>
            </a:fld>
            <a:endParaRPr lang="en-US"/>
          </a:p>
        </p:txBody>
      </p:sp>
      <p:pic>
        <p:nvPicPr>
          <p:cNvPr id="9" name="Picture 2" descr="Image result for devil wears prada"/>
          <p:cNvPicPr>
            <a:picLocks noChangeAspect="1" noChangeArrowheads="1"/>
          </p:cNvPicPr>
          <p:nvPr/>
        </p:nvPicPr>
        <p:blipFill rotWithShape="1">
          <a:blip r:embed="rId3">
            <a:extLst>
              <a:ext uri="{28A0092B-C50C-407E-A947-70E740481C1C}">
                <a14:useLocalDpi xmlns:a14="http://schemas.microsoft.com/office/drawing/2010/main" val="0"/>
              </a:ext>
            </a:extLst>
          </a:blip>
          <a:srcRect l="23724" r="14187"/>
          <a:stretch/>
        </p:blipFill>
        <p:spPr bwMode="auto">
          <a:xfrm>
            <a:off x="204716" y="1721821"/>
            <a:ext cx="3725839" cy="3371851"/>
          </a:xfrm>
          <a:prstGeom prst="rect">
            <a:avLst/>
          </a:prstGeom>
          <a:noFill/>
          <a:extLst>
            <a:ext uri="{909E8E84-426E-40DD-AFC4-6F175D3DCCD1}">
              <a14:hiddenFill xmlns:a14="http://schemas.microsoft.com/office/drawing/2010/main">
                <a:solidFill>
                  <a:srgbClr val="FFFFFF"/>
                </a:solidFill>
              </a14:hiddenFill>
            </a:ext>
          </a:extLst>
        </p:spPr>
      </p:pic>
      <p:sp>
        <p:nvSpPr>
          <p:cNvPr id="11" name="Oval Callout 10"/>
          <p:cNvSpPr/>
          <p:nvPr/>
        </p:nvSpPr>
        <p:spPr>
          <a:xfrm>
            <a:off x="2743200" y="1090863"/>
            <a:ext cx="6400799" cy="1235242"/>
          </a:xfrm>
          <a:prstGeom prst="wedgeEllipseCallout">
            <a:avLst>
              <a:gd name="adj1" fmla="val -59990"/>
              <a:gd name="adj2" fmla="val 9801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Despite that idiot in marketing selling defective dogs, we need a new warehouse in the East region.  Which zip code should we build it in to support a strong workforce?  </a:t>
            </a:r>
          </a:p>
        </p:txBody>
      </p:sp>
      <p:sp>
        <p:nvSpPr>
          <p:cNvPr id="12" name="TextBox 11">
            <a:extLst>
              <a:ext uri="{FF2B5EF4-FFF2-40B4-BE49-F238E27FC236}">
                <a16:creationId xmlns:a16="http://schemas.microsoft.com/office/drawing/2014/main" id="{5AC494B1-E5FB-C146-A0ED-A9EE0A49CDA2}"/>
              </a:ext>
            </a:extLst>
          </p:cNvPr>
          <p:cNvSpPr txBox="1"/>
          <p:nvPr/>
        </p:nvSpPr>
        <p:spPr>
          <a:xfrm>
            <a:off x="204717" y="4892124"/>
            <a:ext cx="8775510" cy="1200329"/>
          </a:xfrm>
          <a:prstGeom prst="rect">
            <a:avLst/>
          </a:prstGeom>
          <a:solidFill>
            <a:schemeClr val="bg2"/>
          </a:solidFill>
        </p:spPr>
        <p:txBody>
          <a:bodyPr wrap="square" rtlCol="0">
            <a:spAutoFit/>
          </a:bodyPr>
          <a:lstStyle/>
          <a:p>
            <a:r>
              <a:rPr lang="en-US" dirty="0"/>
              <a:t>Is this a biz analytics, intel or data mining problem?</a:t>
            </a:r>
          </a:p>
          <a:p>
            <a:r>
              <a:rPr lang="en-US" dirty="0"/>
              <a:t>What is the current state?</a:t>
            </a:r>
          </a:p>
          <a:p>
            <a:r>
              <a:rPr lang="en-US" dirty="0"/>
              <a:t>What are the possible outcomes of the business scenario?  </a:t>
            </a:r>
          </a:p>
          <a:p>
            <a:r>
              <a:rPr lang="en-US" dirty="0"/>
              <a:t>How will the outcome of the data mining project be used?</a:t>
            </a:r>
          </a:p>
        </p:txBody>
      </p:sp>
      <p:sp>
        <p:nvSpPr>
          <p:cNvPr id="10" name="Footer Placeholder 4">
            <a:extLst>
              <a:ext uri="{FF2B5EF4-FFF2-40B4-BE49-F238E27FC236}">
                <a16:creationId xmlns:a16="http://schemas.microsoft.com/office/drawing/2014/main" id="{776073CB-073A-7947-BB45-D772EF006CE5}"/>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2287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16</a:t>
            </a:fld>
            <a:endParaRPr lang="en-US"/>
          </a:p>
        </p:txBody>
      </p:sp>
      <p:pic>
        <p:nvPicPr>
          <p:cNvPr id="1026" name="Picture 2" descr="Image result for businessman stock pho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8185" y="1938460"/>
            <a:ext cx="45720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7" name="3902092_MotionElements_successful-black-businessman_preview">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98263" y="1191352"/>
            <a:ext cx="5147475" cy="3912576"/>
          </a:xfrm>
          <a:prstGeom prst="rect">
            <a:avLst/>
          </a:prstGeom>
        </p:spPr>
      </p:pic>
      <p:sp>
        <p:nvSpPr>
          <p:cNvPr id="9" name="Rectangle 8"/>
          <p:cNvSpPr/>
          <p:nvPr/>
        </p:nvSpPr>
        <p:spPr>
          <a:xfrm>
            <a:off x="4185138" y="5936958"/>
            <a:ext cx="5363308" cy="415498"/>
          </a:xfrm>
          <a:prstGeom prst="rect">
            <a:avLst/>
          </a:prstGeom>
        </p:spPr>
        <p:txBody>
          <a:bodyPr wrap="square">
            <a:spAutoFit/>
          </a:bodyPr>
          <a:lstStyle/>
          <a:p>
            <a:r>
              <a:rPr lang="en-US" sz="1050" dirty="0">
                <a:hlinkClick r:id="rId6"/>
              </a:rPr>
              <a:t>https://www.motionelements.com/stock-video-3902092-successful-black-businessman</a:t>
            </a:r>
            <a:endParaRPr lang="en-US" sz="1050" dirty="0"/>
          </a:p>
          <a:p>
            <a:endParaRPr lang="en-US" sz="1050" dirty="0"/>
          </a:p>
        </p:txBody>
      </p:sp>
      <p:sp>
        <p:nvSpPr>
          <p:cNvPr id="11" name="Title 2"/>
          <p:cNvSpPr>
            <a:spLocks noGrp="1"/>
          </p:cNvSpPr>
          <p:nvPr>
            <p:ph type="title"/>
          </p:nvPr>
        </p:nvSpPr>
        <p:spPr>
          <a:xfrm>
            <a:off x="628650" y="365126"/>
            <a:ext cx="7886700" cy="591477"/>
          </a:xfrm>
        </p:spPr>
        <p:txBody>
          <a:bodyPr/>
          <a:lstStyle/>
          <a:p>
            <a:r>
              <a:rPr lang="en-US" dirty="0"/>
              <a:t>Let’s call Dale to tell him what </a:t>
            </a:r>
            <a:r>
              <a:rPr lang="en-US"/>
              <a:t>we learned.</a:t>
            </a:r>
            <a:endParaRPr lang="en-US" dirty="0"/>
          </a:p>
        </p:txBody>
      </p:sp>
      <p:sp>
        <p:nvSpPr>
          <p:cNvPr id="10" name="Footer Placeholder 4">
            <a:extLst>
              <a:ext uri="{FF2B5EF4-FFF2-40B4-BE49-F238E27FC236}">
                <a16:creationId xmlns:a16="http://schemas.microsoft.com/office/drawing/2014/main" id="{A0A8E06E-BBA9-C74A-B7E1-2F1C2C2DAE0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8792887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5/26/25</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My framework, learned from 15yrs in the space, but not exhaustive </a:t>
            </a:r>
            <a:r>
              <a:rPr lang="en-US" i="1" dirty="0"/>
              <a:t>Examples below.</a:t>
            </a:r>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17</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510601"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14" name="TextBox 13">
            <a:extLst>
              <a:ext uri="{FF2B5EF4-FFF2-40B4-BE49-F238E27FC236}">
                <a16:creationId xmlns:a16="http://schemas.microsoft.com/office/drawing/2014/main" id="{0D0985AE-392A-225E-DD04-0022843909DD}"/>
              </a:ext>
            </a:extLst>
          </p:cNvPr>
          <p:cNvSpPr txBox="1"/>
          <p:nvPr/>
        </p:nvSpPr>
        <p:spPr>
          <a:xfrm>
            <a:off x="2397969" y="3342121"/>
            <a:ext cx="1371600" cy="400110"/>
          </a:xfrm>
          <a:prstGeom prst="rect">
            <a:avLst/>
          </a:prstGeom>
          <a:noFill/>
        </p:spPr>
        <p:txBody>
          <a:bodyPr wrap="square" rtlCol="0">
            <a:spAutoFit/>
          </a:bodyPr>
          <a:lstStyle/>
          <a:p>
            <a:r>
              <a:rPr lang="en-US" sz="1000" dirty="0"/>
              <a:t>What is causing variances?</a:t>
            </a:r>
          </a:p>
        </p:txBody>
      </p:sp>
      <p:sp>
        <p:nvSpPr>
          <p:cNvPr id="15" name="TextBox 14">
            <a:extLst>
              <a:ext uri="{FF2B5EF4-FFF2-40B4-BE49-F238E27FC236}">
                <a16:creationId xmlns:a16="http://schemas.microsoft.com/office/drawing/2014/main" id="{903B23B7-7836-4832-A373-585DC6DA0DBC}"/>
              </a:ext>
            </a:extLst>
          </p:cNvPr>
          <p:cNvSpPr txBox="1"/>
          <p:nvPr/>
        </p:nvSpPr>
        <p:spPr>
          <a:xfrm>
            <a:off x="2360646" y="4333298"/>
            <a:ext cx="1371600" cy="400110"/>
          </a:xfrm>
          <a:prstGeom prst="rect">
            <a:avLst/>
          </a:prstGeom>
          <a:noFill/>
        </p:spPr>
        <p:txBody>
          <a:bodyPr wrap="square" rtlCol="0">
            <a:spAutoFit/>
          </a:bodyPr>
          <a:lstStyle/>
          <a:p>
            <a:r>
              <a:rPr lang="en-US" sz="1000" dirty="0"/>
              <a:t>Predict variances &amp; anomalies.</a:t>
            </a:r>
          </a:p>
        </p:txBody>
      </p:sp>
      <p:sp>
        <p:nvSpPr>
          <p:cNvPr id="16" name="TextBox 15">
            <a:extLst>
              <a:ext uri="{FF2B5EF4-FFF2-40B4-BE49-F238E27FC236}">
                <a16:creationId xmlns:a16="http://schemas.microsoft.com/office/drawing/2014/main" id="{AD24EBB4-46A5-CFBA-1FB4-9EA356FC0AE0}"/>
              </a:ext>
            </a:extLst>
          </p:cNvPr>
          <p:cNvSpPr txBox="1"/>
          <p:nvPr/>
        </p:nvSpPr>
        <p:spPr>
          <a:xfrm>
            <a:off x="2343150" y="2110299"/>
            <a:ext cx="1371600" cy="707886"/>
          </a:xfrm>
          <a:prstGeom prst="rect">
            <a:avLst/>
          </a:prstGeom>
          <a:noFill/>
        </p:spPr>
        <p:txBody>
          <a:bodyPr wrap="square" rtlCol="0">
            <a:spAutoFit/>
          </a:bodyPr>
          <a:lstStyle/>
          <a:p>
            <a:r>
              <a:rPr lang="en-US" sz="1000" dirty="0"/>
              <a:t>Do we have variances?</a:t>
            </a:r>
          </a:p>
          <a:p>
            <a:r>
              <a:rPr lang="en-US" sz="1000" dirty="0"/>
              <a:t>What are core components to a system?</a:t>
            </a:r>
          </a:p>
        </p:txBody>
      </p:sp>
      <p:sp>
        <p:nvSpPr>
          <p:cNvPr id="17" name="TextBox 16">
            <a:extLst>
              <a:ext uri="{FF2B5EF4-FFF2-40B4-BE49-F238E27FC236}">
                <a16:creationId xmlns:a16="http://schemas.microsoft.com/office/drawing/2014/main" id="{9A8533CE-0C46-42D4-BA54-6C48BAEC80E8}"/>
              </a:ext>
            </a:extLst>
          </p:cNvPr>
          <p:cNvSpPr txBox="1"/>
          <p:nvPr/>
        </p:nvSpPr>
        <p:spPr>
          <a:xfrm>
            <a:off x="4057652" y="2223339"/>
            <a:ext cx="1371600" cy="400110"/>
          </a:xfrm>
          <a:prstGeom prst="rect">
            <a:avLst/>
          </a:prstGeom>
          <a:noFill/>
        </p:spPr>
        <p:txBody>
          <a:bodyPr wrap="square" rtlCol="0">
            <a:spAutoFit/>
          </a:bodyPr>
          <a:lstStyle/>
          <a:p>
            <a:r>
              <a:rPr lang="en-US" sz="1000" dirty="0"/>
              <a:t>What are the highest margin SKUs?</a:t>
            </a:r>
          </a:p>
        </p:txBody>
      </p:sp>
      <p:sp>
        <p:nvSpPr>
          <p:cNvPr id="18" name="TextBox 17">
            <a:extLst>
              <a:ext uri="{FF2B5EF4-FFF2-40B4-BE49-F238E27FC236}">
                <a16:creationId xmlns:a16="http://schemas.microsoft.com/office/drawing/2014/main" id="{A4DE7D96-6088-8FD0-3788-4E212B08606D}"/>
              </a:ext>
            </a:extLst>
          </p:cNvPr>
          <p:cNvSpPr txBox="1"/>
          <p:nvPr/>
        </p:nvSpPr>
        <p:spPr>
          <a:xfrm>
            <a:off x="3886200" y="3218545"/>
            <a:ext cx="1371600" cy="553998"/>
          </a:xfrm>
          <a:prstGeom prst="rect">
            <a:avLst/>
          </a:prstGeom>
          <a:noFill/>
        </p:spPr>
        <p:txBody>
          <a:bodyPr wrap="square" rtlCol="0">
            <a:spAutoFit/>
          </a:bodyPr>
          <a:lstStyle/>
          <a:p>
            <a:r>
              <a:rPr lang="en-US" sz="1000" dirty="0"/>
              <a:t>Why are some SKUs strong (price, seasonality </a:t>
            </a:r>
            <a:r>
              <a:rPr lang="en-US" sz="1000" dirty="0" err="1"/>
              <a:t>etc</a:t>
            </a:r>
            <a:r>
              <a:rPr lang="en-US" sz="1000" dirty="0"/>
              <a:t>)?</a:t>
            </a:r>
          </a:p>
        </p:txBody>
      </p:sp>
      <p:sp>
        <p:nvSpPr>
          <p:cNvPr id="19" name="TextBox 18">
            <a:extLst>
              <a:ext uri="{FF2B5EF4-FFF2-40B4-BE49-F238E27FC236}">
                <a16:creationId xmlns:a16="http://schemas.microsoft.com/office/drawing/2014/main" id="{28A33C66-2810-D2CE-9FBD-CC949C3BFCF7}"/>
              </a:ext>
            </a:extLst>
          </p:cNvPr>
          <p:cNvSpPr txBox="1"/>
          <p:nvPr/>
        </p:nvSpPr>
        <p:spPr>
          <a:xfrm>
            <a:off x="3879785" y="4307015"/>
            <a:ext cx="1371600" cy="553998"/>
          </a:xfrm>
          <a:prstGeom prst="rect">
            <a:avLst/>
          </a:prstGeom>
          <a:noFill/>
        </p:spPr>
        <p:txBody>
          <a:bodyPr wrap="square" rtlCol="0">
            <a:spAutoFit/>
          </a:bodyPr>
          <a:lstStyle/>
          <a:p>
            <a:r>
              <a:rPr lang="en-US" sz="1000" dirty="0"/>
              <a:t>Predict the revenue from a marketing campaign.</a:t>
            </a:r>
          </a:p>
        </p:txBody>
      </p:sp>
      <p:sp>
        <p:nvSpPr>
          <p:cNvPr id="20" name="TextBox 19">
            <a:extLst>
              <a:ext uri="{FF2B5EF4-FFF2-40B4-BE49-F238E27FC236}">
                <a16:creationId xmlns:a16="http://schemas.microsoft.com/office/drawing/2014/main" id="{14467A24-5583-06B4-00C8-D99D89EA593E}"/>
              </a:ext>
            </a:extLst>
          </p:cNvPr>
          <p:cNvSpPr txBox="1"/>
          <p:nvPr/>
        </p:nvSpPr>
        <p:spPr>
          <a:xfrm>
            <a:off x="5429250" y="2223339"/>
            <a:ext cx="1371600" cy="553998"/>
          </a:xfrm>
          <a:prstGeom prst="rect">
            <a:avLst/>
          </a:prstGeom>
          <a:noFill/>
        </p:spPr>
        <p:txBody>
          <a:bodyPr wrap="square" rtlCol="0">
            <a:spAutoFit/>
          </a:bodyPr>
          <a:lstStyle/>
          <a:p>
            <a:r>
              <a:rPr lang="en-US" sz="1000" dirty="0"/>
              <a:t>What is our cost allocation for a good, service?</a:t>
            </a:r>
          </a:p>
        </p:txBody>
      </p:sp>
      <p:sp>
        <p:nvSpPr>
          <p:cNvPr id="21" name="TextBox 20">
            <a:extLst>
              <a:ext uri="{FF2B5EF4-FFF2-40B4-BE49-F238E27FC236}">
                <a16:creationId xmlns:a16="http://schemas.microsoft.com/office/drawing/2014/main" id="{5F85B993-C6E2-34C0-2779-22D5930A6FCF}"/>
              </a:ext>
            </a:extLst>
          </p:cNvPr>
          <p:cNvSpPr txBox="1"/>
          <p:nvPr/>
        </p:nvSpPr>
        <p:spPr>
          <a:xfrm>
            <a:off x="5510601" y="4333298"/>
            <a:ext cx="1371600" cy="553998"/>
          </a:xfrm>
          <a:prstGeom prst="rect">
            <a:avLst/>
          </a:prstGeom>
          <a:noFill/>
        </p:spPr>
        <p:txBody>
          <a:bodyPr wrap="square" rtlCol="0">
            <a:spAutoFit/>
          </a:bodyPr>
          <a:lstStyle/>
          <a:p>
            <a:r>
              <a:rPr lang="en-US" sz="1000" dirty="0"/>
              <a:t>Can we optimize costs, </a:t>
            </a:r>
            <a:r>
              <a:rPr lang="en-US" sz="1000" dirty="0" err="1"/>
              <a:t>ie</a:t>
            </a:r>
            <a:r>
              <a:rPr lang="en-US" sz="1000" dirty="0"/>
              <a:t> predicant raw material prices </a:t>
            </a:r>
            <a:r>
              <a:rPr lang="en-US" sz="1000" dirty="0" err="1"/>
              <a:t>etc</a:t>
            </a:r>
            <a:r>
              <a:rPr lang="en-US" sz="1000" dirty="0"/>
              <a:t>?</a:t>
            </a:r>
          </a:p>
        </p:txBody>
      </p:sp>
      <p:sp>
        <p:nvSpPr>
          <p:cNvPr id="22" name="TextBox 21">
            <a:extLst>
              <a:ext uri="{FF2B5EF4-FFF2-40B4-BE49-F238E27FC236}">
                <a16:creationId xmlns:a16="http://schemas.microsoft.com/office/drawing/2014/main" id="{2E5B711B-C216-9675-CEF3-042BE1FD38F3}"/>
              </a:ext>
            </a:extLst>
          </p:cNvPr>
          <p:cNvSpPr txBox="1"/>
          <p:nvPr/>
        </p:nvSpPr>
        <p:spPr>
          <a:xfrm>
            <a:off x="5429250" y="3215001"/>
            <a:ext cx="1371600" cy="553998"/>
          </a:xfrm>
          <a:prstGeom prst="rect">
            <a:avLst/>
          </a:prstGeom>
          <a:noFill/>
        </p:spPr>
        <p:txBody>
          <a:bodyPr wrap="square" rtlCol="0">
            <a:spAutoFit/>
          </a:bodyPr>
          <a:lstStyle/>
          <a:p>
            <a:r>
              <a:rPr lang="en-US" sz="1000" dirty="0"/>
              <a:t>What drove the cost changes (inflation, input material </a:t>
            </a:r>
            <a:r>
              <a:rPr lang="en-US" sz="1000" dirty="0" err="1"/>
              <a:t>etc</a:t>
            </a:r>
            <a:r>
              <a:rPr lang="en-US" sz="1000" dirty="0"/>
              <a:t>)?</a:t>
            </a:r>
          </a:p>
        </p:txBody>
      </p:sp>
      <p:sp>
        <p:nvSpPr>
          <p:cNvPr id="23" name="TextBox 22">
            <a:extLst>
              <a:ext uri="{FF2B5EF4-FFF2-40B4-BE49-F238E27FC236}">
                <a16:creationId xmlns:a16="http://schemas.microsoft.com/office/drawing/2014/main" id="{808BFF74-822F-39A0-B8E5-7B0B16681036}"/>
              </a:ext>
            </a:extLst>
          </p:cNvPr>
          <p:cNvSpPr txBox="1"/>
          <p:nvPr/>
        </p:nvSpPr>
        <p:spPr>
          <a:xfrm>
            <a:off x="7172908" y="2228907"/>
            <a:ext cx="1371600" cy="400110"/>
          </a:xfrm>
          <a:prstGeom prst="rect">
            <a:avLst/>
          </a:prstGeom>
          <a:noFill/>
        </p:spPr>
        <p:txBody>
          <a:bodyPr wrap="square" rtlCol="0">
            <a:spAutoFit/>
          </a:bodyPr>
          <a:lstStyle/>
          <a:p>
            <a:r>
              <a:rPr lang="en-US" sz="1000" dirty="0"/>
              <a:t>Among options what is our best XYZ choice?</a:t>
            </a:r>
          </a:p>
        </p:txBody>
      </p:sp>
      <p:sp>
        <p:nvSpPr>
          <p:cNvPr id="24" name="TextBox 23">
            <a:extLst>
              <a:ext uri="{FF2B5EF4-FFF2-40B4-BE49-F238E27FC236}">
                <a16:creationId xmlns:a16="http://schemas.microsoft.com/office/drawing/2014/main" id="{FABCD556-2503-78A8-3154-617852012DDB}"/>
              </a:ext>
            </a:extLst>
          </p:cNvPr>
          <p:cNvSpPr txBox="1"/>
          <p:nvPr/>
        </p:nvSpPr>
        <p:spPr>
          <a:xfrm>
            <a:off x="7169990" y="3412561"/>
            <a:ext cx="1371600" cy="400110"/>
          </a:xfrm>
          <a:prstGeom prst="rect">
            <a:avLst/>
          </a:prstGeom>
          <a:noFill/>
        </p:spPr>
        <p:txBody>
          <a:bodyPr wrap="square" rtlCol="0">
            <a:spAutoFit/>
          </a:bodyPr>
          <a:lstStyle/>
          <a:p>
            <a:r>
              <a:rPr lang="en-US" sz="1000" dirty="0"/>
              <a:t>Why is X yielding this impact on Y?</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400110"/>
          </a:xfrm>
          <a:prstGeom prst="rect">
            <a:avLst/>
          </a:prstGeom>
          <a:noFill/>
        </p:spPr>
        <p:txBody>
          <a:bodyPr wrap="square" rtlCol="0">
            <a:spAutoFit/>
          </a:bodyPr>
          <a:lstStyle/>
          <a:p>
            <a:r>
              <a:rPr lang="en-US" sz="1000" dirty="0"/>
              <a:t>Generative AI is an emerging space with novel and yet to be determined questions, answers and business impact. </a:t>
            </a:r>
          </a:p>
        </p:txBody>
      </p:sp>
      <p:sp>
        <p:nvSpPr>
          <p:cNvPr id="26" name="TextBox 25">
            <a:extLst>
              <a:ext uri="{FF2B5EF4-FFF2-40B4-BE49-F238E27FC236}">
                <a16:creationId xmlns:a16="http://schemas.microsoft.com/office/drawing/2014/main" id="{0431B0EF-2285-4A30-0C91-DC9147376960}"/>
              </a:ext>
            </a:extLst>
          </p:cNvPr>
          <p:cNvSpPr txBox="1"/>
          <p:nvPr/>
        </p:nvSpPr>
        <p:spPr>
          <a:xfrm>
            <a:off x="7172908" y="4333298"/>
            <a:ext cx="1371600" cy="400110"/>
          </a:xfrm>
          <a:prstGeom prst="rect">
            <a:avLst/>
          </a:prstGeom>
          <a:noFill/>
        </p:spPr>
        <p:txBody>
          <a:bodyPr wrap="square" rtlCol="0">
            <a:spAutoFit/>
          </a:bodyPr>
          <a:lstStyle/>
          <a:p>
            <a:r>
              <a:rPr lang="en-US" sz="1000" dirty="0"/>
              <a:t>Predict individual customer propensities.</a:t>
            </a:r>
          </a:p>
        </p:txBody>
      </p:sp>
    </p:spTree>
    <p:extLst>
      <p:ext uri="{BB962C8B-B14F-4D97-AF65-F5344CB8AC3E}">
        <p14:creationId xmlns:p14="http://schemas.microsoft.com/office/powerpoint/2010/main" val="1788382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AC0DC5-C471-8FBA-16D7-9BA5BFAC59C9}"/>
              </a:ext>
            </a:extLst>
          </p:cNvPr>
          <p:cNvSpPr>
            <a:spLocks noGrp="1"/>
          </p:cNvSpPr>
          <p:nvPr>
            <p:ph type="dt" sz="half" idx="10"/>
          </p:nvPr>
        </p:nvSpPr>
        <p:spPr/>
        <p:txBody>
          <a:bodyPr/>
          <a:lstStyle/>
          <a:p>
            <a:fld id="{6700A58B-DD98-43D0-B791-721480A02982}" type="datetime1">
              <a:rPr lang="en-US" smtClean="0"/>
              <a:t>5/26/25</a:t>
            </a:fld>
            <a:endParaRPr lang="en-US"/>
          </a:p>
        </p:txBody>
      </p:sp>
      <p:sp>
        <p:nvSpPr>
          <p:cNvPr id="3" name="Title 2">
            <a:extLst>
              <a:ext uri="{FF2B5EF4-FFF2-40B4-BE49-F238E27FC236}">
                <a16:creationId xmlns:a16="http://schemas.microsoft.com/office/drawing/2014/main" id="{2BFEE636-7C9A-7B39-CA45-DEEA0BDE2231}"/>
              </a:ext>
            </a:extLst>
          </p:cNvPr>
          <p:cNvSpPr>
            <a:spLocks noGrp="1"/>
          </p:cNvSpPr>
          <p:nvPr>
            <p:ph type="title"/>
          </p:nvPr>
        </p:nvSpPr>
        <p:spPr>
          <a:xfrm>
            <a:off x="223935" y="136524"/>
            <a:ext cx="8291415" cy="591477"/>
          </a:xfrm>
        </p:spPr>
        <p:txBody>
          <a:bodyPr/>
          <a:lstStyle/>
          <a:p>
            <a:r>
              <a:rPr lang="en-US" dirty="0"/>
              <a:t>Tools and methods for the action</a:t>
            </a:r>
            <a:endParaRPr lang="en-US" i="1" dirty="0"/>
          </a:p>
        </p:txBody>
      </p:sp>
      <p:sp>
        <p:nvSpPr>
          <p:cNvPr id="4" name="Slide Number Placeholder 3">
            <a:extLst>
              <a:ext uri="{FF2B5EF4-FFF2-40B4-BE49-F238E27FC236}">
                <a16:creationId xmlns:a16="http://schemas.microsoft.com/office/drawing/2014/main" id="{18DEC9ED-84F5-AB55-F754-9A457AC1E854}"/>
              </a:ext>
            </a:extLst>
          </p:cNvPr>
          <p:cNvSpPr>
            <a:spLocks noGrp="1"/>
          </p:cNvSpPr>
          <p:nvPr>
            <p:ph type="sldNum" sz="quarter" idx="12"/>
          </p:nvPr>
        </p:nvSpPr>
        <p:spPr/>
        <p:txBody>
          <a:bodyPr/>
          <a:lstStyle/>
          <a:p>
            <a:fld id="{37290FF7-652B-4475-AEAB-8B1A5D23AE09}" type="slidenum">
              <a:rPr lang="en-US" smtClean="0"/>
              <a:t>18</a:t>
            </a:fld>
            <a:endParaRPr lang="en-US"/>
          </a:p>
        </p:txBody>
      </p:sp>
      <p:sp>
        <p:nvSpPr>
          <p:cNvPr id="5" name="Footer Placeholder 4">
            <a:extLst>
              <a:ext uri="{FF2B5EF4-FFF2-40B4-BE49-F238E27FC236}">
                <a16:creationId xmlns:a16="http://schemas.microsoft.com/office/drawing/2014/main" id="{E3F8A02C-84BC-14D8-385F-76679A544527}"/>
              </a:ext>
            </a:extLst>
          </p:cNvPr>
          <p:cNvSpPr>
            <a:spLocks noGrp="1"/>
          </p:cNvSpPr>
          <p:nvPr>
            <p:ph type="ftr" sz="quarter" idx="3"/>
          </p:nvPr>
        </p:nvSpPr>
        <p:spPr/>
        <p:txBody>
          <a:bodyPr/>
          <a:lstStyle/>
          <a:p>
            <a:r>
              <a:rPr lang="en-US"/>
              <a:t>Kwartler </a:t>
            </a:r>
            <a:endParaRPr lang="en-US" dirty="0"/>
          </a:p>
        </p:txBody>
      </p:sp>
      <p:sp>
        <p:nvSpPr>
          <p:cNvPr id="6" name="Rectangle 5">
            <a:extLst>
              <a:ext uri="{FF2B5EF4-FFF2-40B4-BE49-F238E27FC236}">
                <a16:creationId xmlns:a16="http://schemas.microsoft.com/office/drawing/2014/main" id="{15913FD9-EFFD-5429-4AB6-6DEC22D0DF32}"/>
              </a:ext>
            </a:extLst>
          </p:cNvPr>
          <p:cNvSpPr/>
          <p:nvPr/>
        </p:nvSpPr>
        <p:spPr>
          <a:xfrm>
            <a:off x="177281" y="2170627"/>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Explore</a:t>
            </a:r>
          </a:p>
        </p:txBody>
      </p:sp>
      <p:sp>
        <p:nvSpPr>
          <p:cNvPr id="7" name="Rectangle 6">
            <a:extLst>
              <a:ext uri="{FF2B5EF4-FFF2-40B4-BE49-F238E27FC236}">
                <a16:creationId xmlns:a16="http://schemas.microsoft.com/office/drawing/2014/main" id="{9896CC1D-D974-B57A-8C04-F30D12EDE887}"/>
              </a:ext>
            </a:extLst>
          </p:cNvPr>
          <p:cNvSpPr/>
          <p:nvPr/>
        </p:nvSpPr>
        <p:spPr>
          <a:xfrm>
            <a:off x="177281" y="3222631"/>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Explain</a:t>
            </a:r>
          </a:p>
        </p:txBody>
      </p:sp>
      <p:sp>
        <p:nvSpPr>
          <p:cNvPr id="8" name="Rectangle 7">
            <a:extLst>
              <a:ext uri="{FF2B5EF4-FFF2-40B4-BE49-F238E27FC236}">
                <a16:creationId xmlns:a16="http://schemas.microsoft.com/office/drawing/2014/main" id="{22504551-6E03-720A-4B10-7463319DC7D4}"/>
              </a:ext>
            </a:extLst>
          </p:cNvPr>
          <p:cNvSpPr/>
          <p:nvPr/>
        </p:nvSpPr>
        <p:spPr>
          <a:xfrm>
            <a:off x="177281" y="4200484"/>
            <a:ext cx="2071396" cy="615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a:t>
            </a:r>
          </a:p>
        </p:txBody>
      </p:sp>
      <p:sp>
        <p:nvSpPr>
          <p:cNvPr id="9" name="Rectangle 8">
            <a:extLst>
              <a:ext uri="{FF2B5EF4-FFF2-40B4-BE49-F238E27FC236}">
                <a16:creationId xmlns:a16="http://schemas.microsoft.com/office/drawing/2014/main" id="{3BCBC01F-B51D-AECD-8E25-8DC429662380}"/>
              </a:ext>
            </a:extLst>
          </p:cNvPr>
          <p:cNvSpPr/>
          <p:nvPr/>
        </p:nvSpPr>
        <p:spPr>
          <a:xfrm>
            <a:off x="177281" y="5278417"/>
            <a:ext cx="2071396" cy="61582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a:t>
            </a:r>
          </a:p>
        </p:txBody>
      </p:sp>
      <p:sp>
        <p:nvSpPr>
          <p:cNvPr id="10" name="Rectangle 9">
            <a:extLst>
              <a:ext uri="{FF2B5EF4-FFF2-40B4-BE49-F238E27FC236}">
                <a16:creationId xmlns:a16="http://schemas.microsoft.com/office/drawing/2014/main" id="{0C993E45-F1D9-4226-FD99-DD9A4D06B4A0}"/>
              </a:ext>
            </a:extLst>
          </p:cNvPr>
          <p:cNvSpPr/>
          <p:nvPr/>
        </p:nvSpPr>
        <p:spPr>
          <a:xfrm>
            <a:off x="2603242"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a:t>
            </a:r>
          </a:p>
        </p:txBody>
      </p:sp>
      <p:sp>
        <p:nvSpPr>
          <p:cNvPr id="11" name="Rectangle 10">
            <a:extLst>
              <a:ext uri="{FF2B5EF4-FFF2-40B4-BE49-F238E27FC236}">
                <a16:creationId xmlns:a16="http://schemas.microsoft.com/office/drawing/2014/main" id="{673F2048-68EB-4B48-92F2-484B81D1444E}"/>
              </a:ext>
            </a:extLst>
          </p:cNvPr>
          <p:cNvSpPr/>
          <p:nvPr/>
        </p:nvSpPr>
        <p:spPr>
          <a:xfrm>
            <a:off x="4175450" y="1293468"/>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Reward</a:t>
            </a:r>
          </a:p>
        </p:txBody>
      </p:sp>
      <p:sp>
        <p:nvSpPr>
          <p:cNvPr id="12" name="Rectangle 11">
            <a:extLst>
              <a:ext uri="{FF2B5EF4-FFF2-40B4-BE49-F238E27FC236}">
                <a16:creationId xmlns:a16="http://schemas.microsoft.com/office/drawing/2014/main" id="{DA115150-CD62-AE9F-32FE-BDA79F30E5EB}"/>
              </a:ext>
            </a:extLst>
          </p:cNvPr>
          <p:cNvSpPr/>
          <p:nvPr/>
        </p:nvSpPr>
        <p:spPr>
          <a:xfrm>
            <a:off x="5747658"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Cost</a:t>
            </a:r>
          </a:p>
        </p:txBody>
      </p:sp>
      <p:sp>
        <p:nvSpPr>
          <p:cNvPr id="13" name="Rectangle 12">
            <a:extLst>
              <a:ext uri="{FF2B5EF4-FFF2-40B4-BE49-F238E27FC236}">
                <a16:creationId xmlns:a16="http://schemas.microsoft.com/office/drawing/2014/main" id="{50E8A143-860C-159D-2BAF-A954CBABDCD9}"/>
              </a:ext>
            </a:extLst>
          </p:cNvPr>
          <p:cNvSpPr/>
          <p:nvPr/>
        </p:nvSpPr>
        <p:spPr>
          <a:xfrm>
            <a:off x="7412586" y="1293276"/>
            <a:ext cx="886408" cy="6590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Benefit</a:t>
            </a:r>
          </a:p>
        </p:txBody>
      </p:sp>
      <p:sp>
        <p:nvSpPr>
          <p:cNvPr id="25" name="TextBox 24">
            <a:extLst>
              <a:ext uri="{FF2B5EF4-FFF2-40B4-BE49-F238E27FC236}">
                <a16:creationId xmlns:a16="http://schemas.microsoft.com/office/drawing/2014/main" id="{13DA2FD7-4318-080B-5DAB-EC8C46172781}"/>
              </a:ext>
            </a:extLst>
          </p:cNvPr>
          <p:cNvSpPr txBox="1"/>
          <p:nvPr/>
        </p:nvSpPr>
        <p:spPr>
          <a:xfrm>
            <a:off x="2570583" y="5435614"/>
            <a:ext cx="5880035" cy="246221"/>
          </a:xfrm>
          <a:prstGeom prst="rect">
            <a:avLst/>
          </a:prstGeom>
          <a:noFill/>
        </p:spPr>
        <p:txBody>
          <a:bodyPr wrap="square" rtlCol="0">
            <a:spAutoFit/>
          </a:bodyPr>
          <a:lstStyle/>
          <a:p>
            <a:r>
              <a:rPr lang="en-US" sz="1000" dirty="0"/>
              <a:t>Generative AI- DNN, ChatGPT, Image Diffusion and TBD?</a:t>
            </a:r>
          </a:p>
        </p:txBody>
      </p:sp>
      <p:sp>
        <p:nvSpPr>
          <p:cNvPr id="27" name="TextBox 26">
            <a:extLst>
              <a:ext uri="{FF2B5EF4-FFF2-40B4-BE49-F238E27FC236}">
                <a16:creationId xmlns:a16="http://schemas.microsoft.com/office/drawing/2014/main" id="{553F9A83-44E8-54D7-4EDF-BD1D0019A981}"/>
              </a:ext>
            </a:extLst>
          </p:cNvPr>
          <p:cNvSpPr txBox="1"/>
          <p:nvPr/>
        </p:nvSpPr>
        <p:spPr>
          <a:xfrm>
            <a:off x="2661555" y="2304312"/>
            <a:ext cx="5880035" cy="400110"/>
          </a:xfrm>
          <a:prstGeom prst="rect">
            <a:avLst/>
          </a:prstGeom>
          <a:noFill/>
        </p:spPr>
        <p:txBody>
          <a:bodyPr wrap="square" rtlCol="0">
            <a:spAutoFit/>
          </a:bodyPr>
          <a:lstStyle/>
          <a:p>
            <a:r>
              <a:rPr lang="en-US" sz="1000" dirty="0"/>
              <a:t>Exploratory Data Analysis…descriptive statistics, basic visualizations</a:t>
            </a:r>
          </a:p>
          <a:p>
            <a:r>
              <a:rPr lang="en-US" sz="1000" i="1" dirty="0">
                <a:highlight>
                  <a:srgbClr val="FFFF00"/>
                </a:highlight>
              </a:rPr>
              <a:t>Retrospective views</a:t>
            </a:r>
          </a:p>
        </p:txBody>
      </p:sp>
      <p:sp>
        <p:nvSpPr>
          <p:cNvPr id="28" name="TextBox 27">
            <a:extLst>
              <a:ext uri="{FF2B5EF4-FFF2-40B4-BE49-F238E27FC236}">
                <a16:creationId xmlns:a16="http://schemas.microsoft.com/office/drawing/2014/main" id="{5445EECD-5105-5081-0C74-6F19E60E1036}"/>
              </a:ext>
            </a:extLst>
          </p:cNvPr>
          <p:cNvSpPr txBox="1"/>
          <p:nvPr/>
        </p:nvSpPr>
        <p:spPr>
          <a:xfrm>
            <a:off x="2686050" y="3384386"/>
            <a:ext cx="5880035" cy="553998"/>
          </a:xfrm>
          <a:prstGeom prst="rect">
            <a:avLst/>
          </a:prstGeom>
          <a:noFill/>
        </p:spPr>
        <p:txBody>
          <a:bodyPr wrap="square" rtlCol="0">
            <a:spAutoFit/>
          </a:bodyPr>
          <a:lstStyle/>
          <a:p>
            <a:r>
              <a:rPr lang="en-US" sz="1000" dirty="0"/>
              <a:t>Data narratives, advanced visualization, correlation linear regression beta and residual exploration linear programming</a:t>
            </a:r>
          </a:p>
          <a:p>
            <a:r>
              <a:rPr lang="en-US" sz="1000" i="1" dirty="0">
                <a:highlight>
                  <a:srgbClr val="FFFF00"/>
                </a:highlight>
              </a:rPr>
              <a:t>Descriptive views;</a:t>
            </a:r>
          </a:p>
        </p:txBody>
      </p:sp>
      <p:sp>
        <p:nvSpPr>
          <p:cNvPr id="29" name="TextBox 28">
            <a:extLst>
              <a:ext uri="{FF2B5EF4-FFF2-40B4-BE49-F238E27FC236}">
                <a16:creationId xmlns:a16="http://schemas.microsoft.com/office/drawing/2014/main" id="{9FA77F0A-ABEB-7FB2-26BA-BFEEAD266194}"/>
              </a:ext>
            </a:extLst>
          </p:cNvPr>
          <p:cNvSpPr txBox="1"/>
          <p:nvPr/>
        </p:nvSpPr>
        <p:spPr>
          <a:xfrm>
            <a:off x="2686049" y="4385283"/>
            <a:ext cx="5880035" cy="246221"/>
          </a:xfrm>
          <a:prstGeom prst="rect">
            <a:avLst/>
          </a:prstGeom>
          <a:noFill/>
        </p:spPr>
        <p:txBody>
          <a:bodyPr wrap="square" rtlCol="0">
            <a:spAutoFit/>
          </a:bodyPr>
          <a:lstStyle/>
          <a:p>
            <a:r>
              <a:rPr lang="en-US" sz="1000" dirty="0"/>
              <a:t>Machine Learning – </a:t>
            </a:r>
            <a:r>
              <a:rPr lang="en-US" sz="1000" dirty="0">
                <a:highlight>
                  <a:srgbClr val="FFFF00"/>
                </a:highlight>
              </a:rPr>
              <a:t>supervised, unsupervised</a:t>
            </a:r>
            <a:r>
              <a:rPr lang="en-US" sz="1000" dirty="0"/>
              <a:t>, </a:t>
            </a:r>
            <a:r>
              <a:rPr lang="en-US" sz="1000" dirty="0">
                <a:highlight>
                  <a:srgbClr val="FFFF00"/>
                </a:highlight>
              </a:rPr>
              <a:t>time-series forecasting</a:t>
            </a:r>
            <a:r>
              <a:rPr lang="en-US" sz="1000" dirty="0"/>
              <a:t>, Natural Language Processing (NLP), NN </a:t>
            </a:r>
          </a:p>
        </p:txBody>
      </p:sp>
    </p:spTree>
    <p:extLst>
      <p:ext uri="{BB962C8B-B14F-4D97-AF65-F5344CB8AC3E}">
        <p14:creationId xmlns:p14="http://schemas.microsoft.com/office/powerpoint/2010/main" val="2719762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19</a:t>
            </a:fld>
            <a:endParaRPr lang="en-US"/>
          </a:p>
        </p:txBody>
      </p:sp>
      <p:sp>
        <p:nvSpPr>
          <p:cNvPr id="8" name="TextBox 7"/>
          <p:cNvSpPr txBox="1"/>
          <p:nvPr/>
        </p:nvSpPr>
        <p:spPr>
          <a:xfrm>
            <a:off x="504967" y="1883391"/>
            <a:ext cx="3358612" cy="3693319"/>
          </a:xfrm>
          <a:prstGeom prst="rect">
            <a:avLst/>
          </a:prstGeom>
          <a:noFill/>
        </p:spPr>
        <p:txBody>
          <a:bodyPr wrap="none" rtlCol="0">
            <a:spAutoFit/>
          </a:bodyPr>
          <a:lstStyle>
            <a:defPPr>
              <a:defRPr lang="en-US"/>
            </a:defPPr>
            <a:lvl1pPr marL="285750" indent="-285750">
              <a:buFont typeface="Arial" panose="020B0604020202020204" pitchFamily="34" charset="0"/>
              <a:buChar char="•"/>
            </a:lvl1pPr>
            <a:lvl2pPr marL="742950" lvl="1" indent="-285750">
              <a:buFont typeface="Arial" panose="020B0604020202020204" pitchFamily="34" charset="0"/>
              <a:buChar char="•"/>
            </a:lvl2pPr>
            <a:lvl3pPr marL="1200150" lvl="2" indent="-285750">
              <a:buFont typeface="Arial" panose="020B0604020202020204" pitchFamily="34" charset="0"/>
              <a:buChar char="•"/>
            </a:lvl3pPr>
            <a:lvl4pPr marL="1657350" lvl="3" indent="-285750">
              <a:buFont typeface="Arial" panose="020B0604020202020204" pitchFamily="34" charset="0"/>
              <a:buChar char="•"/>
            </a:lvl4pPr>
            <a:lvl5pPr marL="2114550" lvl="4" indent="-285750">
              <a:buFont typeface="Arial" panose="020B0604020202020204" pitchFamily="34" charset="0"/>
              <a:buChar char="•"/>
            </a:lvl5pPr>
          </a:lstStyle>
          <a:p>
            <a:r>
              <a:rPr lang="en-US" dirty="0"/>
              <a:t>Retrospective</a:t>
            </a:r>
          </a:p>
          <a:p>
            <a:r>
              <a:rPr lang="en-US" dirty="0"/>
              <a:t>Descriptive</a:t>
            </a:r>
          </a:p>
          <a:p>
            <a:r>
              <a:rPr lang="en-US" dirty="0"/>
              <a:t>Data Science</a:t>
            </a:r>
          </a:p>
          <a:p>
            <a:pPr lvl="1"/>
            <a:r>
              <a:rPr lang="en-US" dirty="0"/>
              <a:t>Predictive</a:t>
            </a:r>
          </a:p>
          <a:p>
            <a:pPr lvl="2"/>
            <a:r>
              <a:rPr lang="en-US" dirty="0"/>
              <a:t>Supervised Learning</a:t>
            </a:r>
          </a:p>
          <a:p>
            <a:pPr lvl="3"/>
            <a:r>
              <a:rPr lang="en-US" dirty="0"/>
              <a:t>Classification</a:t>
            </a:r>
          </a:p>
          <a:p>
            <a:pPr lvl="4"/>
            <a:r>
              <a:rPr lang="en-US" dirty="0"/>
              <a:t>Binary</a:t>
            </a:r>
          </a:p>
          <a:p>
            <a:pPr lvl="4"/>
            <a:r>
              <a:rPr lang="en-US" dirty="0"/>
              <a:t>Multi-Class</a:t>
            </a:r>
          </a:p>
          <a:p>
            <a:pPr lvl="3"/>
            <a:r>
              <a:rPr lang="en-US" dirty="0"/>
              <a:t>Continuous</a:t>
            </a:r>
          </a:p>
          <a:p>
            <a:pPr lvl="1"/>
            <a:r>
              <a:rPr lang="en-US" dirty="0"/>
              <a:t>Forecasting</a:t>
            </a:r>
          </a:p>
          <a:p>
            <a:pPr lvl="1"/>
            <a:r>
              <a:rPr lang="en-US" dirty="0"/>
              <a:t>Unsupervised Learning</a:t>
            </a:r>
          </a:p>
          <a:p>
            <a:pPr lvl="1"/>
            <a:r>
              <a:rPr lang="en-US" dirty="0"/>
              <a:t>Associative System</a:t>
            </a:r>
          </a:p>
          <a:p>
            <a:endParaRPr lang="en-US" dirty="0"/>
          </a:p>
        </p:txBody>
      </p:sp>
      <p:cxnSp>
        <p:nvCxnSpPr>
          <p:cNvPr id="7" name="Straight Connector 6"/>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C1C49E29-3EC5-F742-AF3A-6209CEA4DCA7}"/>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448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Data Mining in this course </a:t>
            </a:r>
          </a:p>
        </p:txBody>
      </p:sp>
      <p:sp>
        <p:nvSpPr>
          <p:cNvPr id="4" name="Slide Number Placeholder 3"/>
          <p:cNvSpPr>
            <a:spLocks noGrp="1"/>
          </p:cNvSpPr>
          <p:nvPr>
            <p:ph type="sldNum" sz="quarter" idx="12"/>
          </p:nvPr>
        </p:nvSpPr>
        <p:spPr/>
        <p:txBody>
          <a:bodyPr/>
          <a:lstStyle/>
          <a:p>
            <a:fld id="{37290FF7-652B-4475-AEAB-8B1A5D23AE09}" type="slidenum">
              <a:rPr lang="en-US" smtClean="0"/>
              <a:t>2</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class we explore basic analytics, some business intelligence and ML methods in an effort to bring quantitative judgment to bear on business decisions.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2505" y="1748589"/>
            <a:ext cx="8726907" cy="1754326"/>
          </a:xfrm>
          <a:prstGeom prst="rect">
            <a:avLst/>
          </a:prstGeom>
          <a:noFill/>
        </p:spPr>
        <p:txBody>
          <a:bodyPr wrap="square" rtlCol="0">
            <a:spAutoFit/>
          </a:bodyPr>
          <a:lstStyle/>
          <a:p>
            <a:pPr marL="112713" indent="-112713">
              <a:buFont typeface="Arial" panose="020B0604020202020204" pitchFamily="34" charset="0"/>
              <a:buChar char="•"/>
            </a:pPr>
            <a:r>
              <a:rPr lang="en-US" b="1" dirty="0"/>
              <a:t>Business Analytics </a:t>
            </a:r>
            <a:r>
              <a:rPr lang="en-US" dirty="0"/>
              <a:t>– analyzing historical business data with basic math, SME rules, tallies, tables, summary statistics </a:t>
            </a:r>
            <a:r>
              <a:rPr lang="en-US" dirty="0" err="1"/>
              <a:t>etc</a:t>
            </a:r>
            <a:endParaRPr lang="en-US" dirty="0"/>
          </a:p>
          <a:p>
            <a:pPr marL="112713" indent="-112713">
              <a:buFont typeface="Arial" panose="020B0604020202020204" pitchFamily="34" charset="0"/>
              <a:buChar char="•"/>
            </a:pPr>
            <a:r>
              <a:rPr lang="en-US" b="1" dirty="0"/>
              <a:t>Business Intelligence</a:t>
            </a:r>
            <a:r>
              <a:rPr lang="en-US" dirty="0"/>
              <a:t> – what has happened or is happening that can help current business decisions, often done with visuals, </a:t>
            </a:r>
            <a:r>
              <a:rPr lang="en-US" dirty="0" err="1"/>
              <a:t>powerpoint</a:t>
            </a:r>
            <a:r>
              <a:rPr lang="en-US" dirty="0"/>
              <a:t>, dashboards i.e. tableau</a:t>
            </a:r>
          </a:p>
          <a:p>
            <a:pPr marL="112713" indent="-112713">
              <a:buFont typeface="Arial" panose="020B0604020202020204" pitchFamily="34" charset="0"/>
              <a:buChar char="•"/>
            </a:pPr>
            <a:r>
              <a:rPr lang="en-US" b="1" dirty="0"/>
              <a:t>Data Mining</a:t>
            </a:r>
            <a:r>
              <a:rPr lang="en-US" dirty="0"/>
              <a:t> – includes machine learning (ML) &amp; data science; applies more sophisticated methods to understand and predict business outcomes.</a:t>
            </a:r>
          </a:p>
        </p:txBody>
      </p:sp>
      <p:sp>
        <p:nvSpPr>
          <p:cNvPr id="9" name="Footer Placeholder 4">
            <a:extLst>
              <a:ext uri="{FF2B5EF4-FFF2-40B4-BE49-F238E27FC236}">
                <a16:creationId xmlns:a16="http://schemas.microsoft.com/office/drawing/2014/main" id="{74272BC0-2B1E-6E46-8671-60EB17E5BA2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66837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20</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did we do last quarter?</a:t>
            </a:r>
          </a:p>
          <a:p>
            <a:pPr algn="ctr"/>
            <a:r>
              <a:rPr lang="en-US" sz="1400" i="1" dirty="0"/>
              <a:t>Usually point in time and standalone information not summary.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6"/>
                </a:solidFill>
              </a:rPr>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F5A11413-1A3A-E54B-9CB7-B4EC8545371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906724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21</a:t>
            </a:fld>
            <a:endParaRPr lang="en-US"/>
          </a:p>
        </p:txBody>
      </p:sp>
      <p:sp>
        <p:nvSpPr>
          <p:cNvPr id="7" name="Rectangle 6"/>
          <p:cNvSpPr/>
          <p:nvPr/>
        </p:nvSpPr>
        <p:spPr>
          <a:xfrm>
            <a:off x="4640239" y="1801504"/>
            <a:ext cx="3794077" cy="345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is the average number of donuts served each morning?</a:t>
            </a:r>
          </a:p>
          <a:p>
            <a:pPr algn="ctr"/>
            <a:r>
              <a:rPr lang="en-US" sz="1400" i="1" dirty="0"/>
              <a:t>Retrospective but can be summary and/or in comparison to other data.</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b="1" dirty="0">
                <a:solidFill>
                  <a:schemeClr val="accent6"/>
                </a:solidFill>
              </a:rPr>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cxnSp>
        <p:nvCxnSpPr>
          <p:cNvPr id="8" name="Straight Connector 7"/>
          <p:cNvCxnSpPr/>
          <p:nvPr/>
        </p:nvCxnSpPr>
        <p:spPr>
          <a:xfrm>
            <a:off x="4143375" y="1514474"/>
            <a:ext cx="0" cy="41148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297893C1-45B5-F74F-B028-71A9CB8F589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5146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22</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4374C914-28D9-5442-A38A-12DDD36EEE7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9176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a:xfrm>
            <a:off x="215153" y="365126"/>
            <a:ext cx="8300197" cy="591477"/>
          </a:xfrm>
        </p:spPr>
        <p:txBody>
          <a:bodyPr/>
          <a:lstStyle/>
          <a:p>
            <a:r>
              <a:rPr lang="en-US" dirty="0"/>
              <a:t>Supervised Learning: Classification &amp; Prediction</a:t>
            </a:r>
          </a:p>
        </p:txBody>
      </p:sp>
      <p:sp>
        <p:nvSpPr>
          <p:cNvPr id="4" name="Slide Number Placeholder 3"/>
          <p:cNvSpPr>
            <a:spLocks noGrp="1"/>
          </p:cNvSpPr>
          <p:nvPr>
            <p:ph type="sldNum" sz="quarter" idx="12"/>
          </p:nvPr>
        </p:nvSpPr>
        <p:spPr/>
        <p:txBody>
          <a:bodyPr/>
          <a:lstStyle/>
          <a:p>
            <a:fld id="{37290FF7-652B-4475-AEAB-8B1A5D23AE09}" type="slidenum">
              <a:rPr lang="en-US" smtClean="0"/>
              <a:t>23</a:t>
            </a:fld>
            <a:endParaRPr lang="en-US"/>
          </a:p>
        </p:txBody>
      </p:sp>
      <p:sp>
        <p:nvSpPr>
          <p:cNvPr id="6" name="Shape 278"/>
          <p:cNvSpPr txBox="1"/>
          <p:nvPr/>
        </p:nvSpPr>
        <p:spPr>
          <a:xfrm>
            <a:off x="206000" y="1107533"/>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Inferring a function from labeled data.</a:t>
            </a:r>
          </a:p>
        </p:txBody>
      </p:sp>
      <p:sp>
        <p:nvSpPr>
          <p:cNvPr id="7" name="Shape 279"/>
          <p:cNvSpPr txBox="1"/>
          <p:nvPr/>
        </p:nvSpPr>
        <p:spPr>
          <a:xfrm>
            <a:off x="206100" y="1557009"/>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telling”, “Look at my data and I will tell you what to predict”</a:t>
            </a:r>
          </a:p>
        </p:txBody>
      </p:sp>
      <p:grpSp>
        <p:nvGrpSpPr>
          <p:cNvPr id="8" name="Shape 280"/>
          <p:cNvGrpSpPr/>
          <p:nvPr/>
        </p:nvGrpSpPr>
        <p:grpSpPr>
          <a:xfrm>
            <a:off x="325016" y="3206413"/>
            <a:ext cx="980217" cy="916620"/>
            <a:chOff x="4044175" y="930800"/>
            <a:chExt cx="806099" cy="730199"/>
          </a:xfrm>
        </p:grpSpPr>
        <p:sp>
          <p:nvSpPr>
            <p:cNvPr id="9" name="Shape 281"/>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0" name="Shape 282"/>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83"/>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8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sp>
        <p:nvSpPr>
          <p:cNvPr id="13" name="Shape 285"/>
          <p:cNvSpPr txBox="1"/>
          <p:nvPr/>
        </p:nvSpPr>
        <p:spPr>
          <a:xfrm>
            <a:off x="395900" y="231969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14" name="Shape 286"/>
          <p:cNvSpPr txBox="1"/>
          <p:nvPr/>
        </p:nvSpPr>
        <p:spPr>
          <a:xfrm>
            <a:off x="2488677" y="2319692"/>
            <a:ext cx="11843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Method</a:t>
            </a:r>
          </a:p>
        </p:txBody>
      </p:sp>
      <p:sp>
        <p:nvSpPr>
          <p:cNvPr id="15" name="Shape 287"/>
          <p:cNvSpPr txBox="1"/>
          <p:nvPr/>
        </p:nvSpPr>
        <p:spPr>
          <a:xfrm>
            <a:off x="0" y="4507849"/>
            <a:ext cx="1985963" cy="1764363"/>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 </a:t>
            </a:r>
          </a:p>
          <a:p>
            <a:endParaRPr lang="en" sz="1200" b="1" i="1" u="sng" dirty="0">
              <a:latin typeface="Open Sans"/>
              <a:ea typeface="Open Sans"/>
              <a:cs typeface="Open Sans"/>
              <a:sym typeface="Open Sans"/>
            </a:endParaRPr>
          </a:p>
          <a:p>
            <a:r>
              <a:rPr lang="en" sz="1200" b="1" i="1" u="sng" dirty="0">
                <a:latin typeface="Open Sans"/>
                <a:ea typeface="Open Sans"/>
                <a:cs typeface="Open Sans"/>
                <a:sym typeface="Open Sans"/>
              </a:rPr>
              <a:t>One column is the outcome, y or target attribute.</a:t>
            </a:r>
          </a:p>
        </p:txBody>
      </p:sp>
      <p:sp>
        <p:nvSpPr>
          <p:cNvPr id="16" name="Shape 288"/>
          <p:cNvSpPr txBox="1"/>
          <p:nvPr/>
        </p:nvSpPr>
        <p:spPr>
          <a:xfrm>
            <a:off x="2209942" y="450785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Modeling e.g. K-NN, linear regression,  decision tree, random forest etc.</a:t>
            </a:r>
          </a:p>
        </p:txBody>
      </p:sp>
      <p:sp>
        <p:nvSpPr>
          <p:cNvPr id="17" name="Shape 289"/>
          <p:cNvSpPr txBox="1"/>
          <p:nvPr/>
        </p:nvSpPr>
        <p:spPr>
          <a:xfrm>
            <a:off x="7154613" y="4507850"/>
            <a:ext cx="1564199" cy="735664"/>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Use the model to make predictions for the target label on the new data.  </a:t>
            </a:r>
          </a:p>
        </p:txBody>
      </p:sp>
      <p:sp>
        <p:nvSpPr>
          <p:cNvPr id="18" name="Shape 290"/>
          <p:cNvSpPr txBox="1"/>
          <p:nvPr/>
        </p:nvSpPr>
        <p:spPr>
          <a:xfrm>
            <a:off x="7133564" y="2319692"/>
            <a:ext cx="1606296"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20" name="Shape 292"/>
          <p:cNvSpPr txBox="1"/>
          <p:nvPr/>
        </p:nvSpPr>
        <p:spPr>
          <a:xfrm>
            <a:off x="4073209" y="231969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21" name="Shape 293"/>
          <p:cNvSpPr txBox="1"/>
          <p:nvPr/>
        </p:nvSpPr>
        <p:spPr>
          <a:xfrm>
            <a:off x="4117909" y="3061733"/>
            <a:ext cx="2620199" cy="508639"/>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-Will a customer buy yes or no? How much will a customer spend?</a:t>
            </a:r>
          </a:p>
        </p:txBody>
      </p:sp>
      <p:sp>
        <p:nvSpPr>
          <p:cNvPr id="22" name="Shape 294"/>
          <p:cNvSpPr txBox="1"/>
          <p:nvPr/>
        </p:nvSpPr>
        <p:spPr>
          <a:xfrm>
            <a:off x="4117909" y="3468946"/>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 Will an applicant default?  When will a machine break?</a:t>
            </a:r>
          </a:p>
        </p:txBody>
      </p:sp>
      <p:sp>
        <p:nvSpPr>
          <p:cNvPr id="24" name="Shape 296"/>
          <p:cNvSpPr/>
          <p:nvPr/>
        </p:nvSpPr>
        <p:spPr>
          <a:xfrm>
            <a:off x="1444187" y="3206513"/>
            <a:ext cx="165900" cy="916500"/>
          </a:xfrm>
          <a:prstGeom prst="rect">
            <a:avLst/>
          </a:prstGeom>
          <a:solidFill>
            <a:srgbClr val="FF00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pic>
        <p:nvPicPr>
          <p:cNvPr id="25" name="Shape 297"/>
          <p:cNvPicPr preferRelativeResize="0"/>
          <p:nvPr/>
        </p:nvPicPr>
        <p:blipFill>
          <a:blip r:embed="rId2">
            <a:alphaModFix/>
          </a:blip>
          <a:stretch>
            <a:fillRect/>
          </a:stretch>
        </p:blipFill>
        <p:spPr>
          <a:xfrm>
            <a:off x="1350849" y="3347602"/>
            <a:ext cx="488781" cy="525600"/>
          </a:xfrm>
          <a:prstGeom prst="rect">
            <a:avLst/>
          </a:prstGeom>
          <a:noFill/>
          <a:ln>
            <a:noFill/>
          </a:ln>
        </p:spPr>
      </p:pic>
      <p:pic>
        <p:nvPicPr>
          <p:cNvPr id="26" name="Shape 298"/>
          <p:cNvPicPr preferRelativeResize="0"/>
          <p:nvPr/>
        </p:nvPicPr>
        <p:blipFill>
          <a:blip r:embed="rId3">
            <a:alphaModFix/>
          </a:blip>
          <a:stretch>
            <a:fillRect/>
          </a:stretch>
        </p:blipFill>
        <p:spPr>
          <a:xfrm>
            <a:off x="2206246" y="3125850"/>
            <a:ext cx="1571590" cy="1239449"/>
          </a:xfrm>
          <a:prstGeom prst="rect">
            <a:avLst/>
          </a:prstGeom>
          <a:noFill/>
          <a:ln>
            <a:noFill/>
          </a:ln>
        </p:spPr>
      </p:pic>
      <p:grpSp>
        <p:nvGrpSpPr>
          <p:cNvPr id="27" name="Shape 299"/>
          <p:cNvGrpSpPr/>
          <p:nvPr/>
        </p:nvGrpSpPr>
        <p:grpSpPr>
          <a:xfrm>
            <a:off x="7001844" y="2971801"/>
            <a:ext cx="1869736" cy="1124344"/>
            <a:chOff x="7143751" y="2114551"/>
            <a:chExt cx="1869736" cy="1124344"/>
          </a:xfrm>
        </p:grpSpPr>
        <p:grpSp>
          <p:nvGrpSpPr>
            <p:cNvPr id="28" name="Shape 300"/>
            <p:cNvGrpSpPr/>
            <p:nvPr/>
          </p:nvGrpSpPr>
          <p:grpSpPr>
            <a:xfrm>
              <a:off x="7775499" y="2322154"/>
              <a:ext cx="980207" cy="916741"/>
              <a:chOff x="4044183" y="930773"/>
              <a:chExt cx="806091" cy="730296"/>
            </a:xfrm>
          </p:grpSpPr>
          <p:sp>
            <p:nvSpPr>
              <p:cNvPr id="32" name="Shape 301"/>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3" name="Shape 302"/>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4" name="Shape 303"/>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35" name="Shape 304"/>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29" name="Shape 305"/>
            <p:cNvPicPr preferRelativeResize="0"/>
            <p:nvPr/>
          </p:nvPicPr>
          <p:blipFill>
            <a:blip r:embed="rId3">
              <a:alphaModFix/>
            </a:blip>
            <a:stretch>
              <a:fillRect/>
            </a:stretch>
          </p:blipFill>
          <p:spPr>
            <a:xfrm>
              <a:off x="7143751" y="2114551"/>
              <a:ext cx="860362" cy="638998"/>
            </a:xfrm>
            <a:prstGeom prst="rect">
              <a:avLst/>
            </a:prstGeom>
            <a:noFill/>
            <a:ln>
              <a:noFill/>
            </a:ln>
          </p:spPr>
        </p:pic>
        <p:cxnSp>
          <p:nvCxnSpPr>
            <p:cNvPr id="30" name="Shape 306"/>
            <p:cNvCxnSpPr>
              <a:endCxn id="31" idx="1"/>
            </p:cNvCxnSpPr>
            <p:nvPr/>
          </p:nvCxnSpPr>
          <p:spPr>
            <a:xfrm>
              <a:off x="7937387" y="2631113"/>
              <a:ext cx="910200" cy="149400"/>
            </a:xfrm>
            <a:prstGeom prst="straightConnector1">
              <a:avLst/>
            </a:prstGeom>
            <a:noFill/>
            <a:ln w="9525" cap="flat" cmpd="sng">
              <a:solidFill>
                <a:schemeClr val="dk2"/>
              </a:solidFill>
              <a:prstDash val="solid"/>
              <a:round/>
              <a:headEnd type="none" w="lg" len="lg"/>
              <a:tailEnd type="triangle" w="lg" len="lg"/>
            </a:ln>
          </p:spPr>
        </p:cxnSp>
        <p:sp>
          <p:nvSpPr>
            <p:cNvPr id="31" name="Shape 307"/>
            <p:cNvSpPr/>
            <p:nvPr/>
          </p:nvSpPr>
          <p:spPr>
            <a:xfrm>
              <a:off x="8847587" y="2322263"/>
              <a:ext cx="165900" cy="916500"/>
            </a:xfrm>
            <a:prstGeom prst="rect">
              <a:avLst/>
            </a:prstGeom>
            <a:solidFill>
              <a:srgbClr val="3C8ACA"/>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cxnSp>
        <p:nvCxnSpPr>
          <p:cNvPr id="36" name="Shape 308"/>
          <p:cNvCxnSpPr/>
          <p:nvPr/>
        </p:nvCxnSpPr>
        <p:spPr>
          <a:xfrm>
            <a:off x="334750" y="4499899"/>
            <a:ext cx="8220600" cy="0"/>
          </a:xfrm>
          <a:prstGeom prst="straightConnector1">
            <a:avLst/>
          </a:prstGeom>
          <a:noFill/>
          <a:ln w="9525" cap="flat" cmpd="sng">
            <a:solidFill>
              <a:schemeClr val="accent6"/>
            </a:solidFill>
            <a:prstDash val="solid"/>
            <a:round/>
            <a:headEnd type="none" w="lg" len="lg"/>
            <a:tailEnd type="triangle" w="lg" len="lg"/>
          </a:ln>
        </p:spPr>
      </p:cxnSp>
      <p:sp>
        <p:nvSpPr>
          <p:cNvPr id="37" name="Footer Placeholder 4">
            <a:extLst>
              <a:ext uri="{FF2B5EF4-FFF2-40B4-BE49-F238E27FC236}">
                <a16:creationId xmlns:a16="http://schemas.microsoft.com/office/drawing/2014/main" id="{AF5BB282-784A-9545-A223-B1D6B89564E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71214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8"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24</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person that calls accept the credit card offer?</a:t>
            </a:r>
          </a:p>
          <a:p>
            <a:pPr algn="ctr"/>
            <a:r>
              <a:rPr lang="en-US" sz="1200" dirty="0"/>
              <a:t>The outcome is 1 = yes, 0=no, they will accept.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b="1" dirty="0">
                <a:solidFill>
                  <a:schemeClr val="accent6"/>
                </a:solidFill>
              </a:rPr>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29E6DD82-5E9B-6445-82CF-374E50C2F2F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98811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25</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 the next patron purchase </a:t>
            </a:r>
            <a:r>
              <a:rPr lang="en-US" dirty="0" err="1"/>
              <a:t>ProductA</a:t>
            </a:r>
            <a:r>
              <a:rPr lang="en-US" dirty="0"/>
              <a:t>, </a:t>
            </a:r>
            <a:r>
              <a:rPr lang="en-US" dirty="0" err="1"/>
              <a:t>ProductB</a:t>
            </a:r>
            <a:r>
              <a:rPr lang="en-US" dirty="0"/>
              <a:t> or </a:t>
            </a:r>
            <a:r>
              <a:rPr lang="en-US" dirty="0" err="1"/>
              <a:t>ProductC</a:t>
            </a:r>
            <a:r>
              <a:rPr lang="en-US" dirty="0"/>
              <a:t>?</a:t>
            </a:r>
          </a:p>
          <a:p>
            <a:pPr algn="ctr"/>
            <a:r>
              <a:rPr lang="en-US" sz="1200" dirty="0"/>
              <a:t>The outcome is one of three classes, A, B, C.</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b="1" dirty="0">
                <a:solidFill>
                  <a:schemeClr val="accent6"/>
                </a:solidFill>
              </a:rPr>
              <a:t>Supervised</a:t>
            </a:r>
            <a:r>
              <a:rPr lang="en-US" dirty="0"/>
              <a:t> </a:t>
            </a:r>
            <a:r>
              <a:rPr lang="en-US" b="1" dirty="0">
                <a:solidFill>
                  <a:schemeClr val="accent6"/>
                </a:solidFill>
              </a:rPr>
              <a:t>Learning</a:t>
            </a:r>
          </a:p>
          <a:p>
            <a:pPr marL="1657350" lvl="3" indent="-285750">
              <a:buFont typeface="Arial" panose="020B0604020202020204" pitchFamily="34" charset="0"/>
              <a:buChar char="•"/>
            </a:pPr>
            <a:r>
              <a:rPr lang="en-US" b="1" dirty="0">
                <a:solidFill>
                  <a:schemeClr val="accent6"/>
                </a:solidFill>
              </a:rPr>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b="1" dirty="0">
                <a:solidFill>
                  <a:schemeClr val="accent6"/>
                </a:solidFill>
              </a:rPr>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55206795-7457-9342-9CCB-542094A014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208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26</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many ice cream cones will we sell on an 85 degree, Saturday?</a:t>
            </a:r>
          </a:p>
          <a:p>
            <a:pPr algn="ctr"/>
            <a:r>
              <a:rPr lang="en-US" sz="1200" dirty="0"/>
              <a:t>(the outcome is a continuous 0 to some number of cones)</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b="1" dirty="0">
                <a:solidFill>
                  <a:schemeClr val="accent6"/>
                </a:solidFill>
              </a:rPr>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b="1" dirty="0">
                <a:solidFill>
                  <a:schemeClr val="accent6"/>
                </a:solidFill>
              </a:rPr>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E71DCEBC-56D6-C14B-8846-BF85E6DAA36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84192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27</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 much corn meal will we need for our corn dogs this month?</a:t>
            </a:r>
          </a:p>
          <a:p>
            <a:pPr algn="ctr"/>
            <a:r>
              <a:rPr lang="en-US" sz="1200" dirty="0"/>
              <a:t>(there is an outcome, and the data is time related)</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b="1" dirty="0">
                <a:solidFill>
                  <a:schemeClr val="accent6"/>
                </a:solidFill>
              </a:rPr>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3A81940B-C469-1545-8884-4B03DB1968FF}"/>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93052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28</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 our customer database be grouped in some meaningful way?</a:t>
            </a:r>
          </a:p>
          <a:p>
            <a:pPr algn="ctr"/>
            <a:r>
              <a:rPr lang="en-US" sz="1200" dirty="0"/>
              <a:t>(there is no clear outcome to predict, we can observe and explore the clusters within the customer </a:t>
            </a:r>
            <a:r>
              <a:rPr lang="en-US" sz="1200" dirty="0" err="1"/>
              <a:t>db</a:t>
            </a:r>
            <a:r>
              <a:rPr lang="en-US" sz="1200" dirty="0"/>
              <a:t>)</a:t>
            </a:r>
          </a:p>
        </p:txBody>
      </p:sp>
      <p:sp>
        <p:nvSpPr>
          <p:cNvPr id="10" name="TextBox 9"/>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b="1" dirty="0">
                <a:solidFill>
                  <a:schemeClr val="accent6"/>
                </a:solidFill>
              </a:rPr>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9" name="Footer Placeholder 4">
            <a:extLst>
              <a:ext uri="{FF2B5EF4-FFF2-40B4-BE49-F238E27FC236}">
                <a16:creationId xmlns:a16="http://schemas.microsoft.com/office/drawing/2014/main" id="{3F4B94F9-D9DB-4D46-8210-180290309D2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0186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259" y="365126"/>
            <a:ext cx="8327091" cy="591477"/>
          </a:xfrm>
        </p:spPr>
        <p:txBody>
          <a:bodyPr/>
          <a:lstStyle/>
          <a:p>
            <a:r>
              <a:rPr lang="en-US" dirty="0"/>
              <a:t>Unsupervised Learning: Find meaningful groups</a:t>
            </a:r>
          </a:p>
        </p:txBody>
      </p:sp>
      <p:sp>
        <p:nvSpPr>
          <p:cNvPr id="4" name="Date Placeholder 3"/>
          <p:cNvSpPr>
            <a:spLocks noGrp="1"/>
          </p:cNvSpPr>
          <p:nvPr>
            <p:ph type="dt" sz="half" idx="10"/>
          </p:nvPr>
        </p:nvSpPr>
        <p:spPr/>
        <p:txBody>
          <a:bodyPr/>
          <a:lstStyle/>
          <a:p>
            <a:fld id="{D753EFC8-4232-4598-94F6-94C0EBAFC469}" type="datetime1">
              <a:rPr lang="en-US" smtClean="0"/>
              <a:t>5/26/25</a:t>
            </a:fld>
            <a:endParaRPr lang="en-US"/>
          </a:p>
        </p:txBody>
      </p:sp>
      <p:sp>
        <p:nvSpPr>
          <p:cNvPr id="5" name="Slide Number Placeholder 4"/>
          <p:cNvSpPr>
            <a:spLocks noGrp="1"/>
          </p:cNvSpPr>
          <p:nvPr>
            <p:ph type="sldNum" sz="quarter" idx="12"/>
          </p:nvPr>
        </p:nvSpPr>
        <p:spPr/>
        <p:txBody>
          <a:bodyPr/>
          <a:lstStyle/>
          <a:p>
            <a:fld id="{37290FF7-652B-4475-AEAB-8B1A5D23AE09}" type="slidenum">
              <a:rPr lang="en-US" smtClean="0"/>
              <a:t>29</a:t>
            </a:fld>
            <a:endParaRPr lang="en-US"/>
          </a:p>
        </p:txBody>
      </p:sp>
      <p:sp>
        <p:nvSpPr>
          <p:cNvPr id="7" name="Shape 239"/>
          <p:cNvSpPr txBox="1"/>
          <p:nvPr/>
        </p:nvSpPr>
        <p:spPr>
          <a:xfrm>
            <a:off x="206000" y="1136109"/>
            <a:ext cx="8778300" cy="525600"/>
          </a:xfrm>
          <a:prstGeom prst="rect">
            <a:avLst/>
          </a:prstGeom>
          <a:solidFill>
            <a:schemeClr val="accent2"/>
          </a:solidFill>
          <a:ln>
            <a:noFill/>
          </a:ln>
        </p:spPr>
        <p:txBody>
          <a:bodyPr lIns="91425" tIns="91425" rIns="91425" bIns="91425" anchor="t" anchorCtr="0">
            <a:noAutofit/>
          </a:bodyPr>
          <a:lstStyle/>
          <a:p>
            <a:r>
              <a:rPr lang="en" sz="2400">
                <a:solidFill>
                  <a:srgbClr val="FFFFFF"/>
                </a:solidFill>
                <a:latin typeface="Open Sans"/>
                <a:ea typeface="Open Sans"/>
                <a:cs typeface="Open Sans"/>
                <a:sym typeface="Open Sans"/>
              </a:rPr>
              <a:t>Trying to find hidden structure in unlabelled data.</a:t>
            </a:r>
          </a:p>
        </p:txBody>
      </p:sp>
      <p:sp>
        <p:nvSpPr>
          <p:cNvPr id="8" name="Shape 240"/>
          <p:cNvSpPr txBox="1"/>
          <p:nvPr/>
        </p:nvSpPr>
        <p:spPr>
          <a:xfrm>
            <a:off x="206100" y="1585585"/>
            <a:ext cx="8778300" cy="246299"/>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“Learn from observing”, “Look at my data and tell me about it”</a:t>
            </a:r>
          </a:p>
        </p:txBody>
      </p:sp>
      <p:grpSp>
        <p:nvGrpSpPr>
          <p:cNvPr id="9" name="Shape 231"/>
          <p:cNvGrpSpPr/>
          <p:nvPr/>
        </p:nvGrpSpPr>
        <p:grpSpPr>
          <a:xfrm>
            <a:off x="7286625" y="3000376"/>
            <a:ext cx="1220007" cy="1095796"/>
            <a:chOff x="4044183" y="930773"/>
            <a:chExt cx="806091" cy="730296"/>
          </a:xfrm>
        </p:grpSpPr>
        <p:sp>
          <p:nvSpPr>
            <p:cNvPr id="10" name="Shape 232"/>
            <p:cNvSpPr/>
            <p:nvPr/>
          </p:nvSpPr>
          <p:spPr>
            <a:xfrm>
              <a:off x="4044183" y="1376474"/>
              <a:ext cx="136499" cy="284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1" name="Shape 233"/>
            <p:cNvSpPr/>
            <p:nvPr/>
          </p:nvSpPr>
          <p:spPr>
            <a:xfrm>
              <a:off x="4267373" y="930773"/>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2" name="Shape 234"/>
            <p:cNvSpPr/>
            <p:nvPr/>
          </p:nvSpPr>
          <p:spPr>
            <a:xfrm>
              <a:off x="4490585" y="1190669"/>
              <a:ext cx="136499" cy="4704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3" name="Shape 23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grpSp>
        <p:nvGrpSpPr>
          <p:cNvPr id="14" name="Shape 241"/>
          <p:cNvGrpSpPr/>
          <p:nvPr/>
        </p:nvGrpSpPr>
        <p:grpSpPr>
          <a:xfrm>
            <a:off x="325016" y="2971800"/>
            <a:ext cx="1218034" cy="1151233"/>
            <a:chOff x="4044175" y="930800"/>
            <a:chExt cx="806099" cy="730199"/>
          </a:xfrm>
        </p:grpSpPr>
        <p:sp>
          <p:nvSpPr>
            <p:cNvPr id="15" name="Shape 242"/>
            <p:cNvSpPr/>
            <p:nvPr/>
          </p:nvSpPr>
          <p:spPr>
            <a:xfrm>
              <a:off x="4044175" y="1017125"/>
              <a:ext cx="136499" cy="6437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6" name="Shape 243"/>
            <p:cNvSpPr/>
            <p:nvPr/>
          </p:nvSpPr>
          <p:spPr>
            <a:xfrm>
              <a:off x="4267375" y="1300350"/>
              <a:ext cx="136499" cy="3606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7" name="Shape 244"/>
            <p:cNvSpPr/>
            <p:nvPr/>
          </p:nvSpPr>
          <p:spPr>
            <a:xfrm>
              <a:off x="4490575" y="930800"/>
              <a:ext cx="136499" cy="7301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18" name="Shape 245"/>
            <p:cNvSpPr/>
            <p:nvPr/>
          </p:nvSpPr>
          <p:spPr>
            <a:xfrm>
              <a:off x="4713775" y="1070600"/>
              <a:ext cx="136499" cy="590399"/>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grpSp>
      <p:pic>
        <p:nvPicPr>
          <p:cNvPr id="19" name="Shape 246"/>
          <p:cNvPicPr preferRelativeResize="0"/>
          <p:nvPr/>
        </p:nvPicPr>
        <p:blipFill>
          <a:blip r:embed="rId2">
            <a:alphaModFix/>
          </a:blip>
          <a:stretch>
            <a:fillRect/>
          </a:stretch>
        </p:blipFill>
        <p:spPr>
          <a:xfrm>
            <a:off x="387710" y="3093304"/>
            <a:ext cx="1580884" cy="1718199"/>
          </a:xfrm>
          <a:prstGeom prst="rect">
            <a:avLst/>
          </a:prstGeom>
          <a:noFill/>
          <a:ln>
            <a:noFill/>
          </a:ln>
        </p:spPr>
      </p:pic>
      <p:sp>
        <p:nvSpPr>
          <p:cNvPr id="20" name="Shape 247"/>
          <p:cNvSpPr txBox="1"/>
          <p:nvPr/>
        </p:nvSpPr>
        <p:spPr>
          <a:xfrm>
            <a:off x="395900" y="2276832"/>
            <a:ext cx="1184400"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Data Setup</a:t>
            </a:r>
          </a:p>
        </p:txBody>
      </p:sp>
      <p:sp>
        <p:nvSpPr>
          <p:cNvPr id="22" name="Shape 249"/>
          <p:cNvSpPr txBox="1"/>
          <p:nvPr/>
        </p:nvSpPr>
        <p:spPr>
          <a:xfrm>
            <a:off x="2436563" y="2276831"/>
            <a:ext cx="1135312" cy="432599"/>
          </a:xfrm>
          <a:prstGeom prst="rect">
            <a:avLst/>
          </a:prstGeom>
          <a:noFill/>
          <a:ln>
            <a:noFill/>
          </a:ln>
        </p:spPr>
        <p:txBody>
          <a:bodyPr lIns="91425" tIns="91425" rIns="91425" bIns="91425" anchor="t" anchorCtr="0">
            <a:noAutofit/>
          </a:bodyPr>
          <a:lstStyle/>
          <a:p>
            <a:pPr algn="ctr"/>
            <a:r>
              <a:rPr lang="en" u="sng">
                <a:latin typeface="Open Sans"/>
                <a:ea typeface="Open Sans"/>
                <a:cs typeface="Open Sans"/>
                <a:sym typeface="Open Sans"/>
              </a:rPr>
              <a:t>Method</a:t>
            </a:r>
          </a:p>
        </p:txBody>
      </p:sp>
      <p:grpSp>
        <p:nvGrpSpPr>
          <p:cNvPr id="23" name="Shape 250"/>
          <p:cNvGrpSpPr/>
          <p:nvPr/>
        </p:nvGrpSpPr>
        <p:grpSpPr>
          <a:xfrm>
            <a:off x="2282220" y="2893485"/>
            <a:ext cx="1461105" cy="1248962"/>
            <a:chOff x="2006350" y="2235900"/>
            <a:chExt cx="829924" cy="709425"/>
          </a:xfrm>
        </p:grpSpPr>
        <p:sp>
          <p:nvSpPr>
            <p:cNvPr id="24" name="Shape 251"/>
            <p:cNvSpPr/>
            <p:nvPr/>
          </p:nvSpPr>
          <p:spPr>
            <a:xfrm>
              <a:off x="2253075" y="2462250"/>
              <a:ext cx="364199" cy="364199"/>
            </a:xfrm>
            <a:prstGeom prst="ellipse">
              <a:avLst/>
            </a:prstGeom>
            <a:solidFill>
              <a:schemeClr val="lt2"/>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5" name="Shape 252"/>
            <p:cNvSpPr/>
            <p:nvPr/>
          </p:nvSpPr>
          <p:spPr>
            <a:xfrm>
              <a:off x="2006350" y="2235900"/>
              <a:ext cx="218999" cy="218999"/>
            </a:xfrm>
            <a:prstGeom prst="ellipse">
              <a:avLst/>
            </a:prstGeom>
            <a:solidFill>
              <a:srgbClr val="3C8ACA"/>
            </a:solidFill>
            <a:ln w="9525" cap="flat" cmpd="sng">
              <a:solidFill>
                <a:srgbClr val="D55F27"/>
              </a:solidFill>
              <a:prstDash val="solid"/>
              <a:round/>
              <a:headEnd type="none" w="med" len="med"/>
              <a:tailEnd type="none" w="med" len="med"/>
            </a:ln>
          </p:spPr>
          <p:txBody>
            <a:bodyPr lIns="91425" tIns="91425" rIns="91425" bIns="91425" anchor="ctr" anchorCtr="0">
              <a:noAutofit/>
            </a:bodyPr>
            <a:lstStyle/>
            <a:p>
              <a:endParaRPr/>
            </a:p>
          </p:txBody>
        </p:sp>
        <p:sp>
          <p:nvSpPr>
            <p:cNvPr id="26" name="Shape 253"/>
            <p:cNvSpPr/>
            <p:nvPr/>
          </p:nvSpPr>
          <p:spPr>
            <a:xfrm>
              <a:off x="2391850" y="2264237"/>
              <a:ext cx="162299" cy="162299"/>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27" name="Shape 254"/>
            <p:cNvSpPr/>
            <p:nvPr/>
          </p:nvSpPr>
          <p:spPr>
            <a:xfrm>
              <a:off x="2657825" y="2412575"/>
              <a:ext cx="162299" cy="162299"/>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28" name="Shape 255"/>
            <p:cNvSpPr/>
            <p:nvPr/>
          </p:nvSpPr>
          <p:spPr>
            <a:xfrm>
              <a:off x="2017468" y="2567425"/>
              <a:ext cx="102899" cy="102899"/>
            </a:xfrm>
            <a:prstGeom prst="ellipse">
              <a:avLst/>
            </a:prstGeom>
            <a:solidFill>
              <a:srgbClr val="9E9E9E"/>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sp>
          <p:nvSpPr>
            <p:cNvPr id="29" name="Shape 256"/>
            <p:cNvSpPr/>
            <p:nvPr/>
          </p:nvSpPr>
          <p:spPr>
            <a:xfrm>
              <a:off x="2617275" y="2713725"/>
              <a:ext cx="218999" cy="218999"/>
            </a:xfrm>
            <a:prstGeom prst="ellipse">
              <a:avLst/>
            </a:prstGeom>
            <a:solidFill>
              <a:srgbClr val="0F243E"/>
            </a:solidFill>
            <a:ln w="9525" cap="flat" cmpd="sng">
              <a:solidFill>
                <a:srgbClr val="3C8ACA"/>
              </a:solidFill>
              <a:prstDash val="solid"/>
              <a:round/>
              <a:headEnd type="none" w="med" len="med"/>
              <a:tailEnd type="none" w="med" len="med"/>
            </a:ln>
          </p:spPr>
          <p:txBody>
            <a:bodyPr lIns="91425" tIns="91425" rIns="91425" bIns="91425" anchor="ctr" anchorCtr="0">
              <a:noAutofit/>
            </a:bodyPr>
            <a:lstStyle/>
            <a:p>
              <a:endParaRPr/>
            </a:p>
          </p:txBody>
        </p:sp>
        <p:sp>
          <p:nvSpPr>
            <p:cNvPr id="30" name="Shape 257"/>
            <p:cNvSpPr/>
            <p:nvPr/>
          </p:nvSpPr>
          <p:spPr>
            <a:xfrm>
              <a:off x="2120385" y="2810325"/>
              <a:ext cx="135000" cy="135000"/>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grpSp>
      <p:sp>
        <p:nvSpPr>
          <p:cNvPr id="31" name="Shape 258"/>
          <p:cNvSpPr txBox="1"/>
          <p:nvPr/>
        </p:nvSpPr>
        <p:spPr>
          <a:xfrm>
            <a:off x="206001" y="4675490"/>
            <a:ext cx="1564199"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Flat “Excel” file.  Each row is a record or observation.  Each column is an attribute of the record.</a:t>
            </a:r>
          </a:p>
        </p:txBody>
      </p:sp>
      <p:sp>
        <p:nvSpPr>
          <p:cNvPr id="32" name="Shape 259"/>
          <p:cNvSpPr txBox="1"/>
          <p:nvPr/>
        </p:nvSpPr>
        <p:spPr>
          <a:xfrm>
            <a:off x="2092313" y="4675490"/>
            <a:ext cx="1564199" cy="942000"/>
          </a:xfrm>
          <a:prstGeom prst="rect">
            <a:avLst/>
          </a:prstGeom>
          <a:noFill/>
          <a:ln>
            <a:noFill/>
          </a:ln>
        </p:spPr>
        <p:txBody>
          <a:bodyPr lIns="91425" tIns="91425" rIns="91425" bIns="91425" anchor="t" anchorCtr="0">
            <a:noAutofit/>
          </a:bodyPr>
          <a:lstStyle/>
          <a:p>
            <a:r>
              <a:rPr lang="en" sz="1200" i="1">
                <a:latin typeface="Open Sans"/>
                <a:ea typeface="Open Sans"/>
                <a:cs typeface="Open Sans"/>
                <a:sym typeface="Open Sans"/>
              </a:rPr>
              <a:t>Clustering e.g. K-Means, Hierarchical Clustering etc</a:t>
            </a:r>
          </a:p>
        </p:txBody>
      </p:sp>
      <p:sp>
        <p:nvSpPr>
          <p:cNvPr id="33" name="Shape 260"/>
          <p:cNvSpPr txBox="1"/>
          <p:nvPr/>
        </p:nvSpPr>
        <p:spPr>
          <a:xfrm>
            <a:off x="6911400" y="4675490"/>
            <a:ext cx="2102087" cy="942000"/>
          </a:xfrm>
          <a:prstGeom prst="rect">
            <a:avLst/>
          </a:prstGeom>
          <a:noFill/>
          <a:ln>
            <a:noFill/>
          </a:ln>
        </p:spPr>
        <p:txBody>
          <a:bodyPr lIns="91425" tIns="91425" rIns="91425" bIns="91425" anchor="t" anchorCtr="0">
            <a:noAutofit/>
          </a:bodyPr>
          <a:lstStyle/>
          <a:p>
            <a:r>
              <a:rPr lang="en" sz="1200" i="1" dirty="0">
                <a:latin typeface="Open Sans"/>
                <a:ea typeface="Open Sans"/>
                <a:cs typeface="Open Sans"/>
                <a:sym typeface="Open Sans"/>
              </a:rPr>
              <a:t>In new data find the customers/observations that most likely are part of a particular cluster.</a:t>
            </a:r>
          </a:p>
        </p:txBody>
      </p:sp>
      <p:sp>
        <p:nvSpPr>
          <p:cNvPr id="34" name="Shape 261"/>
          <p:cNvSpPr txBox="1"/>
          <p:nvPr/>
        </p:nvSpPr>
        <p:spPr>
          <a:xfrm>
            <a:off x="7343775" y="2276832"/>
            <a:ext cx="1479812"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Application</a:t>
            </a:r>
          </a:p>
        </p:txBody>
      </p:sp>
      <p:sp>
        <p:nvSpPr>
          <p:cNvPr id="35" name="Shape 262"/>
          <p:cNvSpPr/>
          <p:nvPr/>
        </p:nvSpPr>
        <p:spPr>
          <a:xfrm>
            <a:off x="7882924" y="3398995"/>
            <a:ext cx="306554" cy="294405"/>
          </a:xfrm>
          <a:prstGeom prst="ellipse">
            <a:avLst/>
          </a:prstGeom>
          <a:solidFill>
            <a:srgbClr val="D55F27"/>
          </a:solidFill>
          <a:ln w="9525"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37" name="Shape 264"/>
          <p:cNvSpPr txBox="1"/>
          <p:nvPr/>
        </p:nvSpPr>
        <p:spPr>
          <a:xfrm>
            <a:off x="4201801" y="2276831"/>
            <a:ext cx="2709599" cy="432599"/>
          </a:xfrm>
          <a:prstGeom prst="rect">
            <a:avLst/>
          </a:prstGeom>
          <a:noFill/>
          <a:ln>
            <a:noFill/>
          </a:ln>
        </p:spPr>
        <p:txBody>
          <a:bodyPr lIns="91425" tIns="91425" rIns="91425" bIns="91425" anchor="t" anchorCtr="0">
            <a:noAutofit/>
          </a:bodyPr>
          <a:lstStyle/>
          <a:p>
            <a:pPr algn="ctr"/>
            <a:r>
              <a:rPr lang="en" u="sng" dirty="0">
                <a:latin typeface="Open Sans"/>
                <a:ea typeface="Open Sans"/>
                <a:cs typeface="Open Sans"/>
                <a:sym typeface="Open Sans"/>
              </a:rPr>
              <a:t>Business Examples</a:t>
            </a:r>
          </a:p>
        </p:txBody>
      </p:sp>
      <p:sp>
        <p:nvSpPr>
          <p:cNvPr id="38" name="Shape 265"/>
          <p:cNvSpPr txBox="1"/>
          <p:nvPr/>
        </p:nvSpPr>
        <p:spPr>
          <a:xfrm>
            <a:off x="4201801" y="2748906"/>
            <a:ext cx="2620199" cy="525600"/>
          </a:xfrm>
          <a:prstGeom prst="rect">
            <a:avLst/>
          </a:prstGeom>
          <a:noFill/>
          <a:ln>
            <a:noFill/>
          </a:ln>
        </p:spPr>
        <p:txBody>
          <a:bodyPr lIns="91425" tIns="91425" rIns="91425" bIns="91425" anchor="t" anchorCtr="0">
            <a:noAutofit/>
          </a:bodyPr>
          <a:lstStyle/>
          <a:p>
            <a:r>
              <a:rPr lang="en" sz="1100" b="1" dirty="0">
                <a:latin typeface="Open Sans"/>
                <a:ea typeface="Open Sans"/>
                <a:cs typeface="Open Sans"/>
                <a:sym typeface="Open Sans"/>
              </a:rPr>
              <a:t>Marketing</a:t>
            </a:r>
            <a:r>
              <a:rPr lang="en" sz="1100" dirty="0">
                <a:latin typeface="Open Sans"/>
                <a:ea typeface="Open Sans"/>
                <a:cs typeface="Open Sans"/>
                <a:sym typeface="Open Sans"/>
              </a:rPr>
              <a:t>-Find customer segments for specific marketing campaigns.</a:t>
            </a:r>
          </a:p>
        </p:txBody>
      </p:sp>
      <p:sp>
        <p:nvSpPr>
          <p:cNvPr id="39" name="Shape 266"/>
          <p:cNvSpPr txBox="1"/>
          <p:nvPr/>
        </p:nvSpPr>
        <p:spPr>
          <a:xfrm>
            <a:off x="4201801" y="3203743"/>
            <a:ext cx="2620199" cy="701699"/>
          </a:xfrm>
          <a:prstGeom prst="rect">
            <a:avLst/>
          </a:prstGeom>
          <a:noFill/>
          <a:ln>
            <a:noFill/>
          </a:ln>
        </p:spPr>
        <p:txBody>
          <a:bodyPr lIns="91425" tIns="91425" rIns="91425" bIns="91425" anchor="ctr" anchorCtr="0">
            <a:noAutofit/>
          </a:bodyPr>
          <a:lstStyle/>
          <a:p>
            <a:r>
              <a:rPr lang="en" sz="1100" b="1" dirty="0">
                <a:solidFill>
                  <a:schemeClr val="dk1"/>
                </a:solidFill>
                <a:latin typeface="Open Sans"/>
                <a:ea typeface="Open Sans"/>
                <a:cs typeface="Open Sans"/>
                <a:sym typeface="Open Sans"/>
              </a:rPr>
              <a:t>Operations</a:t>
            </a:r>
            <a:r>
              <a:rPr lang="en" sz="1100" dirty="0">
                <a:solidFill>
                  <a:schemeClr val="dk1"/>
                </a:solidFill>
                <a:latin typeface="Open Sans"/>
                <a:ea typeface="Open Sans"/>
                <a:cs typeface="Open Sans"/>
                <a:sym typeface="Open Sans"/>
              </a:rPr>
              <a:t>-Identify locations for cell towers based on population density and area characteristics.</a:t>
            </a:r>
          </a:p>
        </p:txBody>
      </p:sp>
      <p:sp>
        <p:nvSpPr>
          <p:cNvPr id="40" name="Shape 267"/>
          <p:cNvSpPr txBox="1"/>
          <p:nvPr/>
        </p:nvSpPr>
        <p:spPr>
          <a:xfrm>
            <a:off x="4201801" y="3787062"/>
            <a:ext cx="2620199" cy="701699"/>
          </a:xfrm>
          <a:prstGeom prst="rect">
            <a:avLst/>
          </a:prstGeom>
          <a:noFill/>
          <a:ln>
            <a:noFill/>
          </a:ln>
        </p:spPr>
        <p:txBody>
          <a:bodyPr lIns="91425" tIns="91425" rIns="91425" bIns="91425" anchor="ctr" anchorCtr="0">
            <a:noAutofit/>
          </a:bodyPr>
          <a:lstStyle/>
          <a:p>
            <a:r>
              <a:rPr lang="en" sz="1100" b="1">
                <a:solidFill>
                  <a:schemeClr val="dk1"/>
                </a:solidFill>
                <a:latin typeface="Open Sans"/>
                <a:ea typeface="Open Sans"/>
                <a:cs typeface="Open Sans"/>
                <a:sym typeface="Open Sans"/>
              </a:rPr>
              <a:t>Text Analysis</a:t>
            </a:r>
            <a:r>
              <a:rPr lang="en" sz="1100">
                <a:solidFill>
                  <a:schemeClr val="dk1"/>
                </a:solidFill>
                <a:latin typeface="Open Sans"/>
                <a:ea typeface="Open Sans"/>
                <a:cs typeface="Open Sans"/>
                <a:sym typeface="Open Sans"/>
              </a:rPr>
              <a:t>- Topic modeling of articles</a:t>
            </a:r>
          </a:p>
        </p:txBody>
      </p:sp>
      <p:sp>
        <p:nvSpPr>
          <p:cNvPr id="41" name="Shape 268"/>
          <p:cNvSpPr/>
          <p:nvPr/>
        </p:nvSpPr>
        <p:spPr>
          <a:xfrm>
            <a:off x="8082281" y="3636616"/>
            <a:ext cx="452924" cy="434975"/>
          </a:xfrm>
          <a:prstGeom prst="ellipse">
            <a:avLst/>
          </a:prstGeom>
          <a:solidFill>
            <a:srgbClr val="0F243E">
              <a:alpha val="74900"/>
            </a:srgbClr>
          </a:solidFill>
          <a:ln w="9525" cap="flat" cmpd="sng">
            <a:solidFill>
              <a:srgbClr val="AEAEAE"/>
            </a:solidFill>
            <a:prstDash val="solid"/>
            <a:round/>
            <a:headEnd type="none" w="med" len="med"/>
            <a:tailEnd type="none" w="med" len="med"/>
          </a:ln>
        </p:spPr>
        <p:txBody>
          <a:bodyPr lIns="91425" tIns="91425" rIns="91425" bIns="91425" anchor="ctr" anchorCtr="0">
            <a:noAutofit/>
          </a:bodyPr>
          <a:lstStyle/>
          <a:p>
            <a:endParaRPr/>
          </a:p>
        </p:txBody>
      </p:sp>
      <p:sp>
        <p:nvSpPr>
          <p:cNvPr id="42" name="Shape 269"/>
          <p:cNvSpPr/>
          <p:nvPr/>
        </p:nvSpPr>
        <p:spPr>
          <a:xfrm>
            <a:off x="7602393" y="3741422"/>
            <a:ext cx="239717" cy="230217"/>
          </a:xfrm>
          <a:prstGeom prst="ellipse">
            <a:avLst/>
          </a:prstGeom>
          <a:solidFill>
            <a:srgbClr val="3D89C9"/>
          </a:solidFill>
          <a:ln w="9525" cap="flat" cmpd="sng">
            <a:solidFill>
              <a:srgbClr val="0F243E"/>
            </a:solidFill>
            <a:prstDash val="solid"/>
            <a:round/>
            <a:headEnd type="none" w="med" len="med"/>
            <a:tailEnd type="none" w="med" len="med"/>
          </a:ln>
        </p:spPr>
        <p:txBody>
          <a:bodyPr lIns="91425" tIns="91425" rIns="91425" bIns="91425" anchor="ctr" anchorCtr="0">
            <a:noAutofit/>
          </a:bodyPr>
          <a:lstStyle/>
          <a:p>
            <a:endParaRPr/>
          </a:p>
        </p:txBody>
      </p:sp>
      <p:cxnSp>
        <p:nvCxnSpPr>
          <p:cNvPr id="43" name="Shape 270"/>
          <p:cNvCxnSpPr/>
          <p:nvPr/>
        </p:nvCxnSpPr>
        <p:spPr>
          <a:xfrm>
            <a:off x="334750" y="4499899"/>
            <a:ext cx="8220600" cy="0"/>
          </a:xfrm>
          <a:prstGeom prst="straightConnector1">
            <a:avLst/>
          </a:prstGeom>
          <a:noFill/>
          <a:ln w="9525" cap="flat" cmpd="sng">
            <a:solidFill>
              <a:schemeClr val="dk2"/>
            </a:solidFill>
            <a:prstDash val="solid"/>
            <a:round/>
            <a:headEnd type="none" w="lg" len="lg"/>
            <a:tailEnd type="triangle" w="lg" len="lg"/>
          </a:ln>
        </p:spPr>
      </p:cxnSp>
      <p:sp>
        <p:nvSpPr>
          <p:cNvPr id="44" name="Footer Placeholder 4">
            <a:extLst>
              <a:ext uri="{FF2B5EF4-FFF2-40B4-BE49-F238E27FC236}">
                <a16:creationId xmlns:a16="http://schemas.microsoft.com/office/drawing/2014/main" id="{FDDCA0BC-26A1-ED40-B313-94BD306FF15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753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2" grpId="0"/>
      <p:bldP spid="33" grpId="0"/>
      <p:bldP spid="34" grpId="0"/>
      <p:bldP spid="35" grpId="0" animBg="1"/>
      <p:bldP spid="37" grpId="0"/>
      <p:bldP spid="38" grpId="0"/>
      <p:bldP spid="39" grpId="0"/>
      <p:bldP spid="40" grpId="0"/>
      <p:bldP spid="41" grpId="0" animBg="1"/>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cxnSp>
        <p:nvCxnSpPr>
          <p:cNvPr id="8" name="Straight Connector 7"/>
          <p:cNvCxnSpPr>
            <a:cxnSpLocks/>
          </p:cNvCxnSpPr>
          <p:nvPr/>
        </p:nvCxnSpPr>
        <p:spPr>
          <a:xfrm flipV="1">
            <a:off x="6124194" y="1852800"/>
            <a:ext cx="0" cy="3550175"/>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pic>
        <p:nvPicPr>
          <p:cNvPr id="9" name="Google Shape;593;p75">
            <a:extLst>
              <a:ext uri="{FF2B5EF4-FFF2-40B4-BE49-F238E27FC236}">
                <a16:creationId xmlns:a16="http://schemas.microsoft.com/office/drawing/2014/main" id="{ADF3A57E-380F-F34D-9136-8D06E329AE64}"/>
              </a:ext>
            </a:extLst>
          </p:cNvPr>
          <p:cNvPicPr preferRelativeResize="0"/>
          <p:nvPr/>
        </p:nvPicPr>
        <p:blipFill>
          <a:blip r:embed="rId3">
            <a:alphaModFix/>
          </a:blip>
          <a:stretch>
            <a:fillRect/>
          </a:stretch>
        </p:blipFill>
        <p:spPr>
          <a:xfrm>
            <a:off x="7240575" y="1852800"/>
            <a:ext cx="1218000" cy="1218000"/>
          </a:xfrm>
          <a:prstGeom prst="ellipse">
            <a:avLst/>
          </a:prstGeom>
          <a:noFill/>
          <a:ln>
            <a:noFill/>
          </a:ln>
        </p:spPr>
      </p:pic>
      <p:sp>
        <p:nvSpPr>
          <p:cNvPr id="11" name="Google Shape;595;p75">
            <a:extLst>
              <a:ext uri="{FF2B5EF4-FFF2-40B4-BE49-F238E27FC236}">
                <a16:creationId xmlns:a16="http://schemas.microsoft.com/office/drawing/2014/main" id="{9AC14319-727D-1142-B1EC-7C606B3CF260}"/>
              </a:ext>
            </a:extLst>
          </p:cNvPr>
          <p:cNvSpPr txBox="1"/>
          <p:nvPr/>
        </p:nvSpPr>
        <p:spPr>
          <a:xfrm>
            <a:off x="6349575" y="3207625"/>
            <a:ext cx="3000000" cy="539400"/>
          </a:xfrm>
          <a:prstGeom prst="rect">
            <a:avLst/>
          </a:prstGeom>
          <a:noFill/>
          <a:ln>
            <a:noFill/>
          </a:ln>
        </p:spPr>
        <p:txBody>
          <a:bodyPr spcFirstLastPara="1" wrap="square" lIns="91425" tIns="91425" rIns="91425" bIns="91425" anchor="t" anchorCtr="0">
            <a:noAutofit/>
          </a:bodyPr>
          <a:lstStyle/>
          <a:p>
            <a:pPr marL="115887" algn="ctr">
              <a:lnSpc>
                <a:spcPct val="110000"/>
              </a:lnSpc>
            </a:pPr>
            <a:r>
              <a:rPr lang="en">
                <a:latin typeface="Roboto Light"/>
                <a:ea typeface="Roboto Light"/>
                <a:cs typeface="Roboto Light"/>
                <a:sym typeface="Roboto Light"/>
              </a:rPr>
              <a:t>Loretta Ibanez, Ph.D.</a:t>
            </a:r>
            <a:br>
              <a:rPr lang="en" sz="1200">
                <a:latin typeface="Roboto Light"/>
                <a:ea typeface="Roboto Light"/>
                <a:cs typeface="Roboto Light"/>
                <a:sym typeface="Roboto Light"/>
              </a:rPr>
            </a:br>
            <a:r>
              <a:rPr lang="en" sz="900">
                <a:latin typeface="Roboto Medium"/>
                <a:ea typeface="Roboto Medium"/>
                <a:cs typeface="Roboto Medium"/>
                <a:sym typeface="Roboto Medium"/>
              </a:rPr>
              <a:t>Innovation Senior Director</a:t>
            </a:r>
            <a:endParaRPr sz="900">
              <a:latin typeface="Roboto Medium"/>
              <a:ea typeface="Roboto Medium"/>
              <a:cs typeface="Roboto Medium"/>
              <a:sym typeface="Roboto Medium"/>
            </a:endParaRPr>
          </a:p>
        </p:txBody>
      </p:sp>
      <p:pic>
        <p:nvPicPr>
          <p:cNvPr id="12" name="Google Shape;596;p75">
            <a:extLst>
              <a:ext uri="{FF2B5EF4-FFF2-40B4-BE49-F238E27FC236}">
                <a16:creationId xmlns:a16="http://schemas.microsoft.com/office/drawing/2014/main" id="{68C7265F-E64A-3845-B953-1DE838497F7F}"/>
              </a:ext>
            </a:extLst>
          </p:cNvPr>
          <p:cNvPicPr preferRelativeResize="0"/>
          <p:nvPr/>
        </p:nvPicPr>
        <p:blipFill>
          <a:blip r:embed="rId4">
            <a:alphaModFix/>
          </a:blip>
          <a:stretch>
            <a:fillRect/>
          </a:stretch>
        </p:blipFill>
        <p:spPr>
          <a:xfrm>
            <a:off x="7139639" y="4196359"/>
            <a:ext cx="1419867" cy="504050"/>
          </a:xfrm>
          <a:prstGeom prst="rect">
            <a:avLst/>
          </a:prstGeom>
          <a:noFill/>
          <a:ln>
            <a:noFill/>
          </a:ln>
        </p:spPr>
      </p:pic>
      <p:sp>
        <p:nvSpPr>
          <p:cNvPr id="13" name="Google Shape;592;p75">
            <a:extLst>
              <a:ext uri="{FF2B5EF4-FFF2-40B4-BE49-F238E27FC236}">
                <a16:creationId xmlns:a16="http://schemas.microsoft.com/office/drawing/2014/main" id="{3C452B83-3FFC-A445-9504-E0D941216EEB}"/>
              </a:ext>
            </a:extLst>
          </p:cNvPr>
          <p:cNvSpPr txBox="1"/>
          <p:nvPr/>
        </p:nvSpPr>
        <p:spPr>
          <a:xfrm>
            <a:off x="362550" y="1700400"/>
            <a:ext cx="5447100" cy="3000000"/>
          </a:xfrm>
          <a:prstGeom prst="rect">
            <a:avLst/>
          </a:prstGeom>
          <a:noFill/>
          <a:ln>
            <a:noFill/>
          </a:ln>
        </p:spPr>
        <p:txBody>
          <a:bodyPr spcFirstLastPara="1" wrap="square" lIns="91425" tIns="91425" rIns="91425" bIns="91425" anchor="ctr" anchorCtr="0">
            <a:noAutofit/>
          </a:bodyPr>
          <a:lstStyle/>
          <a:p>
            <a:r>
              <a:rPr lang="en" sz="2050" i="1" dirty="0">
                <a:solidFill>
                  <a:srgbClr val="222222"/>
                </a:solidFill>
              </a:rPr>
              <a:t>"Where a human-being has to make a </a:t>
            </a:r>
            <a:r>
              <a:rPr lang="en" sz="2450" b="1" i="1" dirty="0">
                <a:solidFill>
                  <a:schemeClr val="accent1"/>
                </a:solidFill>
              </a:rPr>
              <a:t>judgement call or decision</a:t>
            </a:r>
            <a:r>
              <a:rPr lang="en" sz="2050" i="1" dirty="0">
                <a:solidFill>
                  <a:srgbClr val="222222"/>
                </a:solidFill>
              </a:rPr>
              <a:t> about something, where there is a </a:t>
            </a:r>
            <a:r>
              <a:rPr lang="en" sz="2450" b="1" i="1" dirty="0">
                <a:solidFill>
                  <a:schemeClr val="accent1"/>
                </a:solidFill>
              </a:rPr>
              <a:t>long history of that type of decision being made</a:t>
            </a:r>
            <a:r>
              <a:rPr lang="en" sz="2450" i="1" dirty="0">
                <a:solidFill>
                  <a:schemeClr val="accent1"/>
                </a:solidFill>
              </a:rPr>
              <a:t>, </a:t>
            </a:r>
            <a:r>
              <a:rPr lang="en" sz="2450" b="1" i="1" dirty="0">
                <a:solidFill>
                  <a:schemeClr val="accent1"/>
                </a:solidFill>
              </a:rPr>
              <a:t>is an opportunity</a:t>
            </a:r>
            <a:r>
              <a:rPr lang="en" sz="2050" i="1" dirty="0">
                <a:solidFill>
                  <a:srgbClr val="222222"/>
                </a:solidFill>
              </a:rPr>
              <a:t> to look at to see if</a:t>
            </a:r>
            <a:r>
              <a:rPr lang="en" sz="2450" b="1" i="1" dirty="0">
                <a:solidFill>
                  <a:schemeClr val="accent1"/>
                </a:solidFill>
              </a:rPr>
              <a:t> you can apply artificial intelligence</a:t>
            </a:r>
            <a:r>
              <a:rPr lang="en" sz="2050" i="1" dirty="0">
                <a:solidFill>
                  <a:srgbClr val="222222"/>
                </a:solidFill>
              </a:rPr>
              <a:t>.” </a:t>
            </a:r>
            <a:endParaRPr sz="1300" i="1" dirty="0"/>
          </a:p>
        </p:txBody>
      </p:sp>
      <p:sp>
        <p:nvSpPr>
          <p:cNvPr id="16" name="Footer Placeholder 4">
            <a:extLst>
              <a:ext uri="{FF2B5EF4-FFF2-40B4-BE49-F238E27FC236}">
                <a16:creationId xmlns:a16="http://schemas.microsoft.com/office/drawing/2014/main" id="{E7108984-BC7D-BF41-9A5D-97660BD6F06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438948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Types of Problems</a:t>
            </a:r>
          </a:p>
        </p:txBody>
      </p:sp>
      <p:sp>
        <p:nvSpPr>
          <p:cNvPr id="4" name="Slide Number Placeholder 3"/>
          <p:cNvSpPr>
            <a:spLocks noGrp="1"/>
          </p:cNvSpPr>
          <p:nvPr>
            <p:ph type="sldNum" sz="quarter" idx="12"/>
          </p:nvPr>
        </p:nvSpPr>
        <p:spPr/>
        <p:txBody>
          <a:bodyPr/>
          <a:lstStyle/>
          <a:p>
            <a:fld id="{37290FF7-652B-4475-AEAB-8B1A5D23AE09}" type="slidenum">
              <a:rPr lang="en-US" smtClean="0"/>
              <a:t>30</a:t>
            </a:fld>
            <a:endParaRPr lang="en-US"/>
          </a:p>
        </p:txBody>
      </p:sp>
      <p:sp>
        <p:nvSpPr>
          <p:cNvPr id="7" name="Rectangle 6"/>
          <p:cNvSpPr/>
          <p:nvPr/>
        </p:nvSpPr>
        <p:spPr>
          <a:xfrm>
            <a:off x="4640239" y="1801504"/>
            <a:ext cx="3794077" cy="8734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 yourself is there an outcome variable that we want to predict.</a:t>
            </a:r>
          </a:p>
        </p:txBody>
      </p:sp>
      <p:sp>
        <p:nvSpPr>
          <p:cNvPr id="8" name="Rectangle 7"/>
          <p:cNvSpPr/>
          <p:nvPr/>
        </p:nvSpPr>
        <p:spPr>
          <a:xfrm>
            <a:off x="4642513" y="2759122"/>
            <a:ext cx="3794077" cy="2222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should we offer customers that bought the corn dog?</a:t>
            </a:r>
          </a:p>
          <a:p>
            <a:pPr algn="ctr"/>
            <a:r>
              <a:rPr lang="en-US" sz="1200" dirty="0"/>
              <a:t>(There is not really a distinct outcome, only observed data similar to the unsupervised example.  Should we offer additional dogs, condiments, orange soda, red wine, steak etc.  Among all choices, how are items associated based on purchase history?)</a:t>
            </a:r>
          </a:p>
        </p:txBody>
      </p:sp>
      <p:sp>
        <p:nvSpPr>
          <p:cNvPr id="9" name="TextBox 8"/>
          <p:cNvSpPr txBox="1"/>
          <p:nvPr/>
        </p:nvSpPr>
        <p:spPr>
          <a:xfrm>
            <a:off x="504967" y="1883391"/>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b="1" dirty="0">
                <a:solidFill>
                  <a:schemeClr val="accent6"/>
                </a:solidFill>
              </a:rPr>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b="1" dirty="0">
                <a:solidFill>
                  <a:schemeClr val="accent6"/>
                </a:solidFill>
              </a:rPr>
              <a:t>Associative System</a:t>
            </a:r>
          </a:p>
          <a:p>
            <a:pPr marL="285750" indent="-285750">
              <a:buFont typeface="Arial" panose="020B0604020202020204" pitchFamily="34" charset="0"/>
              <a:buChar char="•"/>
            </a:pPr>
            <a:endParaRPr lang="en-US" dirty="0"/>
          </a:p>
        </p:txBody>
      </p:sp>
      <p:sp>
        <p:nvSpPr>
          <p:cNvPr id="10" name="Footer Placeholder 4">
            <a:extLst>
              <a:ext uri="{FF2B5EF4-FFF2-40B4-BE49-F238E27FC236}">
                <a16:creationId xmlns:a16="http://schemas.microsoft.com/office/drawing/2014/main" id="{D6529D40-A3DD-E541-9CBA-BB1B76825678}"/>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49323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31</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Will the Mystics (pro basketball team) win the game?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Washington Mystics - Wikipedia">
            <a:extLst>
              <a:ext uri="{FF2B5EF4-FFF2-40B4-BE49-F238E27FC236}">
                <a16:creationId xmlns:a16="http://schemas.microsoft.com/office/drawing/2014/main" id="{3E28FB1B-6011-A948-9DD6-0C915ABD7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961" y="2931457"/>
            <a:ext cx="2493421" cy="212750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F43B6E1-0A78-BA41-9D43-D57319E18788}"/>
              </a:ext>
            </a:extLst>
          </p:cNvPr>
          <p:cNvSpPr/>
          <p:nvPr/>
        </p:nvSpPr>
        <p:spPr>
          <a:xfrm>
            <a:off x="5654565" y="527805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Binary Classification</a:t>
            </a:r>
          </a:p>
        </p:txBody>
      </p:sp>
      <p:sp>
        <p:nvSpPr>
          <p:cNvPr id="12" name="Footer Placeholder 4">
            <a:extLst>
              <a:ext uri="{FF2B5EF4-FFF2-40B4-BE49-F238E27FC236}">
                <a16:creationId xmlns:a16="http://schemas.microsoft.com/office/drawing/2014/main" id="{D8D19C53-EE4A-FD48-8F0F-26F18F1A0ED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261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32</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did same stores sales change year over year?</a:t>
            </a:r>
          </a:p>
        </p:txBody>
      </p:sp>
      <p:sp>
        <p:nvSpPr>
          <p:cNvPr id="8" name="Rectangle 7"/>
          <p:cNvSpPr/>
          <p:nvPr/>
        </p:nvSpPr>
        <p:spPr>
          <a:xfrm>
            <a:off x="4580102"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2050" name="Picture 2" descr="Image result for sa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6154" y="3099842"/>
            <a:ext cx="4397864" cy="234552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DAD58E0-1625-7B47-B2ED-947BEF6E4749}"/>
              </a:ext>
            </a:extLst>
          </p:cNvPr>
          <p:cNvSpPr/>
          <p:nvPr/>
        </p:nvSpPr>
        <p:spPr>
          <a:xfrm>
            <a:off x="5654565" y="5497975"/>
            <a:ext cx="2280213"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Descriptive or Retrospective</a:t>
            </a:r>
          </a:p>
        </p:txBody>
      </p:sp>
      <p:sp>
        <p:nvSpPr>
          <p:cNvPr id="12" name="Footer Placeholder 4">
            <a:extLst>
              <a:ext uri="{FF2B5EF4-FFF2-40B4-BE49-F238E27FC236}">
                <a16:creationId xmlns:a16="http://schemas.microsoft.com/office/drawing/2014/main" id="{2A3C9166-9ED3-C945-B2FF-9763FED2BC0D}"/>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0858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33</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should we place next to the cheese in the grocery cooler?</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3074" name="Picture 2" descr="Image result for chees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880" y="2831489"/>
            <a:ext cx="2737582" cy="29932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E01E582-1061-3B4B-AB0C-BEFB0EAF66B8}"/>
              </a:ext>
            </a:extLst>
          </p:cNvPr>
          <p:cNvSpPr/>
          <p:nvPr/>
        </p:nvSpPr>
        <p:spPr>
          <a:xfrm>
            <a:off x="5654565" y="5845216"/>
            <a:ext cx="2280213" cy="381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Association</a:t>
            </a:r>
          </a:p>
        </p:txBody>
      </p:sp>
      <p:sp>
        <p:nvSpPr>
          <p:cNvPr id="12" name="Footer Placeholder 4">
            <a:extLst>
              <a:ext uri="{FF2B5EF4-FFF2-40B4-BE49-F238E27FC236}">
                <a16:creationId xmlns:a16="http://schemas.microsoft.com/office/drawing/2014/main" id="{3CB4C234-4899-D748-A561-75D30A9C257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484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34</a:t>
            </a:fld>
            <a:endParaRPr lang="en-US"/>
          </a:p>
        </p:txBody>
      </p:sp>
      <p:sp>
        <p:nvSpPr>
          <p:cNvPr id="5" name="Footer Placeholder 4"/>
          <p:cNvSpPr>
            <a:spLocks noGrp="1"/>
          </p:cNvSpPr>
          <p:nvPr>
            <p:ph type="ftr" sz="quarter" idx="3"/>
          </p:nvPr>
        </p:nvSpPr>
        <p:spPr/>
        <p:txBody>
          <a:bodyPr/>
          <a:lstStyle/>
          <a:p>
            <a:r>
              <a:rPr lang="en-US" dirty="0"/>
              <a:t>Kwartler </a:t>
            </a:r>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patients should we expect in the urgent care tomorrow?</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4098" name="Picture 2" descr="Image result for urgent care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102" y="2720974"/>
            <a:ext cx="2991139" cy="297644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D0B6B43-15E6-8142-A180-46419B412F3C}"/>
              </a:ext>
            </a:extLst>
          </p:cNvPr>
          <p:cNvSpPr/>
          <p:nvPr/>
        </p:nvSpPr>
        <p:spPr>
          <a:xfrm>
            <a:off x="5535758" y="5752619"/>
            <a:ext cx="2517826"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Predictive | Continuous or Forecasting</a:t>
            </a:r>
          </a:p>
        </p:txBody>
      </p:sp>
    </p:spTree>
    <p:extLst>
      <p:ext uri="{BB962C8B-B14F-4D97-AF65-F5344CB8AC3E}">
        <p14:creationId xmlns:p14="http://schemas.microsoft.com/office/powerpoint/2010/main" val="136480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35</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runs will the Chennai </a:t>
            </a:r>
            <a:r>
              <a:rPr lang="en-US" dirty="0" err="1"/>
              <a:t>SuperKings</a:t>
            </a:r>
            <a:r>
              <a:rPr lang="en-US" dirty="0"/>
              <a:t> make?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5122" name="Picture 2" descr="Image result for chennai super kin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1382" y="2760785"/>
            <a:ext cx="3266579" cy="26976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38DF6D16-A24C-FB47-AC3C-E7127E9E679B}"/>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Continuous</a:t>
            </a:r>
          </a:p>
        </p:txBody>
      </p:sp>
      <p:sp>
        <p:nvSpPr>
          <p:cNvPr id="12" name="Footer Placeholder 4">
            <a:extLst>
              <a:ext uri="{FF2B5EF4-FFF2-40B4-BE49-F238E27FC236}">
                <a16:creationId xmlns:a16="http://schemas.microsoft.com/office/drawing/2014/main" id="{E51E6979-3FF9-2C42-B7F7-026A84E031B9}"/>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517417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36</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What are our customer personas and how are they similar by account attribute?</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6146" name="Picture 2" descr="Image result for customer me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06" y="2966485"/>
            <a:ext cx="3029931" cy="23178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B6F969A-2AC8-1B44-A7BB-833A6536DF94}"/>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Unsupervised</a:t>
            </a:r>
          </a:p>
        </p:txBody>
      </p:sp>
      <p:sp>
        <p:nvSpPr>
          <p:cNvPr id="12" name="Footer Placeholder 4">
            <a:extLst>
              <a:ext uri="{FF2B5EF4-FFF2-40B4-BE49-F238E27FC236}">
                <a16:creationId xmlns:a16="http://schemas.microsoft.com/office/drawing/2014/main" id="{1A8D7CCA-74CF-BF49-A7D5-261A0D6466C4}"/>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945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Your turn…</a:t>
            </a:r>
          </a:p>
        </p:txBody>
      </p:sp>
      <p:sp>
        <p:nvSpPr>
          <p:cNvPr id="4" name="Slide Number Placeholder 3"/>
          <p:cNvSpPr>
            <a:spLocks noGrp="1"/>
          </p:cNvSpPr>
          <p:nvPr>
            <p:ph type="sldNum" sz="quarter" idx="12"/>
          </p:nvPr>
        </p:nvSpPr>
        <p:spPr/>
        <p:txBody>
          <a:bodyPr/>
          <a:lstStyle/>
          <a:p>
            <a:fld id="{37290FF7-652B-4475-AEAB-8B1A5D23AE09}" type="slidenum">
              <a:rPr lang="en-US" smtClean="0"/>
              <a:t>37</a:t>
            </a:fld>
            <a:endParaRPr lang="en-US"/>
          </a:p>
        </p:txBody>
      </p:sp>
      <p:sp>
        <p:nvSpPr>
          <p:cNvPr id="6" name="TextBox 5"/>
          <p:cNvSpPr txBox="1"/>
          <p:nvPr/>
        </p:nvSpPr>
        <p:spPr>
          <a:xfrm>
            <a:off x="492398" y="2036939"/>
            <a:ext cx="3358612" cy="3693319"/>
          </a:xfrm>
          <a:prstGeom prst="rect">
            <a:avLst/>
          </a:prstGeom>
          <a:noFill/>
        </p:spPr>
        <p:txBody>
          <a:bodyPr wrap="none" rtlCol="0">
            <a:spAutoFit/>
          </a:bodyPr>
          <a:lstStyle/>
          <a:p>
            <a:pPr marL="285750" indent="-285750">
              <a:buFont typeface="Arial" panose="020B0604020202020204" pitchFamily="34" charset="0"/>
              <a:buChar char="•"/>
            </a:pPr>
            <a:r>
              <a:rPr lang="en-US" dirty="0"/>
              <a:t>Retrospective</a:t>
            </a:r>
          </a:p>
          <a:p>
            <a:pPr marL="285750" indent="-285750">
              <a:buFont typeface="Arial" panose="020B0604020202020204" pitchFamily="34" charset="0"/>
              <a:buChar char="•"/>
            </a:pPr>
            <a:r>
              <a:rPr lang="en-US" dirty="0"/>
              <a:t>Descriptive</a:t>
            </a:r>
          </a:p>
          <a:p>
            <a:pPr marL="285750" indent="-285750">
              <a:buFont typeface="Arial" panose="020B0604020202020204" pitchFamily="34" charset="0"/>
              <a:buChar char="•"/>
            </a:pPr>
            <a:r>
              <a:rPr lang="en-US" dirty="0"/>
              <a:t>Data Science</a:t>
            </a:r>
          </a:p>
          <a:p>
            <a:pPr marL="742950" lvl="1" indent="-285750">
              <a:buFont typeface="Arial" panose="020B0604020202020204" pitchFamily="34" charset="0"/>
              <a:buChar char="•"/>
            </a:pPr>
            <a:r>
              <a:rPr lang="en-US" dirty="0"/>
              <a:t>Predictive</a:t>
            </a:r>
          </a:p>
          <a:p>
            <a:pPr marL="1200150" lvl="2" indent="-285750">
              <a:buFont typeface="Arial" panose="020B0604020202020204" pitchFamily="34" charset="0"/>
              <a:buChar char="•"/>
            </a:pPr>
            <a:r>
              <a:rPr lang="en-US" dirty="0"/>
              <a:t>Supervised Learning</a:t>
            </a:r>
          </a:p>
          <a:p>
            <a:pPr marL="1657350" lvl="3" indent="-285750">
              <a:buFont typeface="Arial" panose="020B0604020202020204" pitchFamily="34" charset="0"/>
              <a:buChar char="•"/>
            </a:pPr>
            <a:r>
              <a:rPr lang="en-US" dirty="0"/>
              <a:t>Classification</a:t>
            </a:r>
          </a:p>
          <a:p>
            <a:pPr marL="2114550" lvl="4" indent="-285750">
              <a:buFont typeface="Arial" panose="020B0604020202020204" pitchFamily="34" charset="0"/>
              <a:buChar char="•"/>
            </a:pPr>
            <a:r>
              <a:rPr lang="en-US" dirty="0"/>
              <a:t>Binary</a:t>
            </a:r>
          </a:p>
          <a:p>
            <a:pPr marL="2114550" lvl="4" indent="-285750">
              <a:buFont typeface="Arial" panose="020B0604020202020204" pitchFamily="34" charset="0"/>
              <a:buChar char="•"/>
            </a:pPr>
            <a:r>
              <a:rPr lang="en-US" dirty="0"/>
              <a:t>Multi-Class</a:t>
            </a:r>
          </a:p>
          <a:p>
            <a:pPr marL="1657350" lvl="3" indent="-285750">
              <a:buFont typeface="Arial" panose="020B0604020202020204" pitchFamily="34" charset="0"/>
              <a:buChar char="•"/>
            </a:pPr>
            <a:r>
              <a:rPr lang="en-US" dirty="0"/>
              <a:t>Continuous</a:t>
            </a:r>
          </a:p>
          <a:p>
            <a:pPr marL="742950" lvl="1" indent="-285750">
              <a:buFont typeface="Arial" panose="020B0604020202020204" pitchFamily="34" charset="0"/>
              <a:buChar char="•"/>
            </a:pPr>
            <a:r>
              <a:rPr lang="en-US" dirty="0"/>
              <a:t>Forecasting</a:t>
            </a:r>
          </a:p>
          <a:p>
            <a:pPr marL="742950" lvl="2" indent="-285750">
              <a:buFont typeface="Arial" panose="020B0604020202020204" pitchFamily="34" charset="0"/>
              <a:buChar char="•"/>
            </a:pPr>
            <a:r>
              <a:rPr lang="en-US" dirty="0"/>
              <a:t>Unsupervised Learning</a:t>
            </a:r>
          </a:p>
          <a:p>
            <a:pPr marL="742950" lvl="1" indent="-285750">
              <a:buFont typeface="Arial" panose="020B0604020202020204" pitchFamily="34" charset="0"/>
              <a:buChar char="•"/>
            </a:pPr>
            <a:r>
              <a:rPr lang="en-US" dirty="0"/>
              <a:t>Associative System</a:t>
            </a:r>
          </a:p>
          <a:p>
            <a:pPr marL="285750" indent="-285750">
              <a:buFont typeface="Arial" panose="020B0604020202020204" pitchFamily="34" charset="0"/>
              <a:buChar char="•"/>
            </a:pPr>
            <a:endParaRPr lang="en-US" dirty="0"/>
          </a:p>
        </p:txBody>
      </p:sp>
      <p:sp>
        <p:nvSpPr>
          <p:cNvPr id="7" name="TextBox 6"/>
          <p:cNvSpPr txBox="1"/>
          <p:nvPr/>
        </p:nvSpPr>
        <p:spPr>
          <a:xfrm>
            <a:off x="4522319" y="2036939"/>
            <a:ext cx="4544705" cy="646331"/>
          </a:xfrm>
          <a:prstGeom prst="rect">
            <a:avLst/>
          </a:prstGeom>
          <a:noFill/>
        </p:spPr>
        <p:txBody>
          <a:bodyPr wrap="square" rtlCol="0">
            <a:spAutoFit/>
          </a:bodyPr>
          <a:lstStyle/>
          <a:p>
            <a:r>
              <a:rPr lang="en-US" dirty="0"/>
              <a:t>How many fish did each vessel catch yesterday?</a:t>
            </a:r>
          </a:p>
        </p:txBody>
      </p:sp>
      <p:sp>
        <p:nvSpPr>
          <p:cNvPr id="8" name="Rectangle 7"/>
          <p:cNvSpPr/>
          <p:nvPr/>
        </p:nvSpPr>
        <p:spPr>
          <a:xfrm>
            <a:off x="4598448" y="1319213"/>
            <a:ext cx="4392447"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Scenarios</a:t>
            </a:r>
          </a:p>
        </p:txBody>
      </p:sp>
      <p:sp>
        <p:nvSpPr>
          <p:cNvPr id="9" name="Rectangle 8"/>
          <p:cNvSpPr/>
          <p:nvPr/>
        </p:nvSpPr>
        <p:spPr>
          <a:xfrm>
            <a:off x="114304" y="1319213"/>
            <a:ext cx="4114800" cy="5572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Methods</a:t>
            </a:r>
          </a:p>
        </p:txBody>
      </p:sp>
      <p:pic>
        <p:nvPicPr>
          <p:cNvPr id="7170" name="Picture 2" descr="Image result for fish me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086" y="2902042"/>
            <a:ext cx="3621171" cy="239009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411DF2A-5E31-D747-A1AF-92E9D4BFF117}"/>
              </a:ext>
            </a:extLst>
          </p:cNvPr>
          <p:cNvSpPr/>
          <p:nvPr/>
        </p:nvSpPr>
        <p:spPr>
          <a:xfrm>
            <a:off x="5167070" y="5497975"/>
            <a:ext cx="3255202" cy="532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Retrospective/Descriptive</a:t>
            </a:r>
          </a:p>
        </p:txBody>
      </p:sp>
      <p:sp>
        <p:nvSpPr>
          <p:cNvPr id="12" name="Footer Placeholder 4">
            <a:extLst>
              <a:ext uri="{FF2B5EF4-FFF2-40B4-BE49-F238E27FC236}">
                <a16:creationId xmlns:a16="http://schemas.microsoft.com/office/drawing/2014/main" id="{0A1AD037-CB50-4E4B-AB82-BB1B2B8A916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6271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Quiz!</a:t>
            </a:r>
          </a:p>
        </p:txBody>
      </p:sp>
      <p:sp>
        <p:nvSpPr>
          <p:cNvPr id="4" name="Slide Number Placeholder 3"/>
          <p:cNvSpPr>
            <a:spLocks noGrp="1"/>
          </p:cNvSpPr>
          <p:nvPr>
            <p:ph type="sldNum" sz="quarter" idx="12"/>
          </p:nvPr>
        </p:nvSpPr>
        <p:spPr/>
        <p:txBody>
          <a:bodyPr/>
          <a:lstStyle/>
          <a:p>
            <a:fld id="{37290FF7-652B-4475-AEAB-8B1A5D23AE09}" type="slidenum">
              <a:rPr lang="en-US" smtClean="0"/>
              <a:t>38</a:t>
            </a:fld>
            <a:endParaRPr lang="en-US"/>
          </a:p>
        </p:txBody>
      </p:sp>
      <p:sp>
        <p:nvSpPr>
          <p:cNvPr id="6" name="Shape 325"/>
          <p:cNvSpPr txBox="1">
            <a:spLocks/>
          </p:cNvSpPr>
          <p:nvPr/>
        </p:nvSpPr>
        <p:spPr>
          <a:xfrm>
            <a:off x="499051" y="1538700"/>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 dirty="0"/>
              <a:t>Is there a target variable in unsupervised learning?</a:t>
            </a:r>
          </a:p>
        </p:txBody>
      </p:sp>
      <p:sp>
        <p:nvSpPr>
          <p:cNvPr id="7" name="Shape 328"/>
          <p:cNvSpPr txBox="1"/>
          <p:nvPr/>
        </p:nvSpPr>
        <p:spPr>
          <a:xfrm>
            <a:off x="441900" y="2697550"/>
            <a:ext cx="8222100" cy="518100"/>
          </a:xfrm>
          <a:prstGeom prst="rect">
            <a:avLst/>
          </a:prstGeom>
          <a:noFill/>
          <a:ln>
            <a:noFill/>
          </a:ln>
        </p:spPr>
        <p:txBody>
          <a:bodyPr lIns="91425" tIns="91425" rIns="91425" bIns="91425" anchor="ctr" anchorCtr="0">
            <a:noAutofit/>
          </a:bodyPr>
          <a:lstStyle/>
          <a:p>
            <a:r>
              <a:rPr lang="en" dirty="0">
                <a:latin typeface="Open Sans"/>
                <a:ea typeface="Open Sans"/>
                <a:cs typeface="Open Sans"/>
                <a:sym typeface="Open Sans"/>
              </a:rPr>
              <a:t>True or False? Data Science is defined as the study of information with the goal of extracting  meaningful insights and creating actionable recommendations.</a:t>
            </a:r>
          </a:p>
        </p:txBody>
      </p:sp>
      <p:sp>
        <p:nvSpPr>
          <p:cNvPr id="8" name="Shape 329"/>
          <p:cNvSpPr txBox="1">
            <a:spLocks/>
          </p:cNvSpPr>
          <p:nvPr/>
        </p:nvSpPr>
        <p:spPr>
          <a:xfrm>
            <a:off x="441901" y="3439775"/>
            <a:ext cx="8149799" cy="391800"/>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Data scientists need what type of skills?</a:t>
            </a:r>
          </a:p>
        </p:txBody>
      </p:sp>
      <p:sp>
        <p:nvSpPr>
          <p:cNvPr id="9" name="Shape 330"/>
          <p:cNvSpPr txBox="1">
            <a:spLocks/>
          </p:cNvSpPr>
          <p:nvPr/>
        </p:nvSpPr>
        <p:spPr>
          <a:xfrm>
            <a:off x="441901" y="4055701"/>
            <a:ext cx="8149799" cy="590399"/>
          </a:xfrm>
          <a:prstGeom prst="rect">
            <a:avLst/>
          </a:prstGeom>
        </p:spPr>
        <p:txBody>
          <a:bodyPr vert="horz" lIns="91425" tIns="91425" rIns="91425" bIns="91425"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spcBef>
                <a:spcPts val="0"/>
              </a:spcBef>
              <a:buFont typeface="Arial" panose="020B0604020202020204" pitchFamily="34" charset="0"/>
              <a:buNone/>
            </a:pPr>
            <a:r>
              <a:rPr lang="en" dirty="0"/>
              <a:t>What is an example of a supervised learning business question?  </a:t>
            </a:r>
          </a:p>
          <a:p>
            <a:pPr>
              <a:spcBef>
                <a:spcPts val="0"/>
              </a:spcBef>
              <a:buFont typeface="Arial" panose="020B0604020202020204" pitchFamily="34" charset="0"/>
              <a:buNone/>
            </a:pPr>
            <a:r>
              <a:rPr lang="en" dirty="0"/>
              <a:t>	Name three data attributes would you need for that example.</a:t>
            </a:r>
          </a:p>
        </p:txBody>
      </p:sp>
      <p:sp>
        <p:nvSpPr>
          <p:cNvPr id="10" name="Footer Placeholder 4">
            <a:extLst>
              <a:ext uri="{FF2B5EF4-FFF2-40B4-BE49-F238E27FC236}">
                <a16:creationId xmlns:a16="http://schemas.microsoft.com/office/drawing/2014/main" id="{FC5579CC-372B-9347-A93F-826EC220ED1B}"/>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030147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9469500"/>
              </p:ext>
            </p:extLst>
          </p:nvPr>
        </p:nvGraphicFramePr>
        <p:xfrm>
          <a:off x="614363" y="1111250"/>
          <a:ext cx="7915275" cy="2377440"/>
        </p:xfrm>
        <a:graphic>
          <a:graphicData uri="http://schemas.openxmlformats.org/drawingml/2006/table">
            <a:tbl>
              <a:tblPr firstRow="1" bandRow="1">
                <a:tableStyleId>{F5AB1C69-6EDB-4FF4-983F-18BD219EF322}</a:tableStyleId>
              </a:tblPr>
              <a:tblGrid>
                <a:gridCol w="1242805">
                  <a:extLst>
                    <a:ext uri="{9D8B030D-6E8A-4147-A177-3AD203B41FA5}">
                      <a16:colId xmlns:a16="http://schemas.microsoft.com/office/drawing/2014/main" val="20000"/>
                    </a:ext>
                  </a:extLst>
                </a:gridCol>
                <a:gridCol w="861296">
                  <a:extLst>
                    <a:ext uri="{9D8B030D-6E8A-4147-A177-3AD203B41FA5}">
                      <a16:colId xmlns:a16="http://schemas.microsoft.com/office/drawing/2014/main" val="20001"/>
                    </a:ext>
                  </a:extLst>
                </a:gridCol>
                <a:gridCol w="5811174">
                  <a:extLst>
                    <a:ext uri="{9D8B030D-6E8A-4147-A177-3AD203B41FA5}">
                      <a16:colId xmlns:a16="http://schemas.microsoft.com/office/drawing/2014/main" val="20002"/>
                    </a:ext>
                  </a:extLst>
                </a:gridCol>
              </a:tblGrid>
              <a:tr h="370840">
                <a:tc>
                  <a:txBody>
                    <a:bodyPr/>
                    <a:lstStyle/>
                    <a:p>
                      <a:pPr algn="ctr"/>
                      <a:r>
                        <a:rPr lang="en-US" sz="2000" dirty="0"/>
                        <a:t>Start</a:t>
                      </a:r>
                    </a:p>
                  </a:txBody>
                  <a:tcPr/>
                </a:tc>
                <a:tc>
                  <a:txBody>
                    <a:bodyPr/>
                    <a:lstStyle/>
                    <a:p>
                      <a:pPr algn="ctr"/>
                      <a:r>
                        <a:rPr lang="en-US" sz="2000" dirty="0"/>
                        <a:t>End</a:t>
                      </a:r>
                    </a:p>
                  </a:txBody>
                  <a:tcPr/>
                </a:tc>
                <a:tc>
                  <a:txBody>
                    <a:bodyPr/>
                    <a:lstStyle/>
                    <a:p>
                      <a:r>
                        <a:rPr lang="en-US" sz="2000" dirty="0"/>
                        <a:t>Item</a:t>
                      </a:r>
                    </a:p>
                  </a:txBody>
                  <a:tcPr/>
                </a:tc>
                <a:extLst>
                  <a:ext uri="{0D108BD9-81ED-4DB2-BD59-A6C34878D82A}">
                    <a16:rowId xmlns:a16="http://schemas.microsoft.com/office/drawing/2014/main" val="10000"/>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Core Concepts in Data Mining</a:t>
                      </a:r>
                    </a:p>
                  </a:txBody>
                  <a:tcPr/>
                </a:tc>
                <a:extLst>
                  <a:ext uri="{0D108BD9-81ED-4DB2-BD59-A6C34878D82A}">
                    <a16:rowId xmlns:a16="http://schemas.microsoft.com/office/drawing/2014/main" val="10001"/>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r>
                        <a:rPr lang="en-US" sz="2000" kern="1200" baseline="0" dirty="0">
                          <a:solidFill>
                            <a:schemeClr val="dk1"/>
                          </a:solidFill>
                          <a:latin typeface="+mn-lt"/>
                          <a:ea typeface="+mn-ea"/>
                          <a:cs typeface="+mn-cs"/>
                        </a:rPr>
                        <a:t>Break</a:t>
                      </a:r>
                    </a:p>
                  </a:txBody>
                  <a:tcPr/>
                </a:tc>
                <a:extLst>
                  <a:ext uri="{0D108BD9-81ED-4DB2-BD59-A6C34878D82A}">
                    <a16:rowId xmlns:a16="http://schemas.microsoft.com/office/drawing/2014/main" val="10002"/>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kern="1200" baseline="0" dirty="0">
                          <a:solidFill>
                            <a:schemeClr val="dk1"/>
                          </a:solidFill>
                          <a:latin typeface="+mn-lt"/>
                          <a:ea typeface="+mn-ea"/>
                          <a:cs typeface="+mn-cs"/>
                        </a:rPr>
                        <a:t>More R learning &amp; EDA</a:t>
                      </a:r>
                    </a:p>
                  </a:txBody>
                  <a:tcPr/>
                </a:tc>
                <a:extLst>
                  <a:ext uri="{0D108BD9-81ED-4DB2-BD59-A6C34878D82A}">
                    <a16:rowId xmlns:a16="http://schemas.microsoft.com/office/drawing/2014/main" val="10003"/>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algn="ctr"/>
                      <a:endParaRPr lang="en-US" sz="2000" kern="1200" baseline="0" dirty="0">
                        <a:solidFill>
                          <a:schemeClr val="dk1"/>
                        </a:solidFill>
                        <a:latin typeface="+mn-lt"/>
                        <a:ea typeface="+mn-ea"/>
                        <a:cs typeface="+mn-cs"/>
                      </a:endParaRPr>
                    </a:p>
                  </a:txBody>
                  <a:tcPr/>
                </a:tc>
                <a:tc>
                  <a:txBody>
                    <a:bodyPr/>
                    <a:lstStyle/>
                    <a:p>
                      <a:pPr algn="ctr"/>
                      <a:endParaRPr lang="en-US" sz="2000" kern="1200" baseline="0" dirty="0">
                        <a:solidFill>
                          <a:schemeClr val="dk1"/>
                        </a:solidFill>
                        <a:latin typeface="+mn-lt"/>
                        <a:ea typeface="+mn-ea"/>
                        <a:cs typeface="+mn-cs"/>
                      </a:endParaRPr>
                    </a:p>
                  </a:txBody>
                  <a:tcPr/>
                </a:tc>
                <a:tc>
                  <a:txBody>
                    <a:bodyPr/>
                    <a:lstStyle/>
                    <a:p>
                      <a:endParaRPr lang="en-US" sz="2000" kern="1200" baseline="0" dirty="0">
                        <a:solidFill>
                          <a:schemeClr val="dk1"/>
                        </a:solidFill>
                        <a:latin typeface="+mn-lt"/>
                        <a:ea typeface="+mn-ea"/>
                        <a:cs typeface="+mn-cs"/>
                      </a:endParaRPr>
                    </a:p>
                  </a:txBody>
                  <a:tcPr/>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9B19E99B-5349-415A-8E56-8E989211A366}" type="datetime1">
              <a:rPr lang="en-US" smtClean="0"/>
              <a:t>5/26/25</a:t>
            </a:fld>
            <a:endParaRPr lang="en-US"/>
          </a:p>
        </p:txBody>
      </p:sp>
      <p:sp>
        <p:nvSpPr>
          <p:cNvPr id="7" name="Slide Number Placeholder 6"/>
          <p:cNvSpPr>
            <a:spLocks noGrp="1"/>
          </p:cNvSpPr>
          <p:nvPr>
            <p:ph type="sldNum" sz="quarter" idx="12"/>
          </p:nvPr>
        </p:nvSpPr>
        <p:spPr/>
        <p:txBody>
          <a:bodyPr/>
          <a:lstStyle/>
          <a:p>
            <a:fld id="{37290FF7-652B-4475-AEAB-8B1A5D23AE09}" type="slidenum">
              <a:rPr lang="en-US" smtClean="0"/>
              <a:t>39</a:t>
            </a:fld>
            <a:endParaRPr lang="en-US"/>
          </a:p>
        </p:txBody>
      </p:sp>
      <p:sp>
        <p:nvSpPr>
          <p:cNvPr id="8" name="Footer Placeholder 4">
            <a:extLst>
              <a:ext uri="{FF2B5EF4-FFF2-40B4-BE49-F238E27FC236}">
                <a16:creationId xmlns:a16="http://schemas.microsoft.com/office/drawing/2014/main" id="{D9CEEE6C-8E0E-8948-A8BE-4C5C57B2A9D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36402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a:xfrm>
            <a:off x="81481" y="365126"/>
            <a:ext cx="8433869" cy="591477"/>
          </a:xfrm>
        </p:spPr>
        <p:txBody>
          <a:bodyPr/>
          <a:lstStyle/>
          <a:p>
            <a:r>
              <a:rPr lang="en-US" dirty="0"/>
              <a:t>When can you embark on data-driven decisions?</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this course all use cases have these three components implied if not explicitly declared.</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869DA46-8DBE-6549-975B-BBC62163C770}"/>
              </a:ext>
            </a:extLst>
          </p:cNvPr>
          <p:cNvSpPr/>
          <p:nvPr/>
        </p:nvSpPr>
        <p:spPr>
          <a:xfrm>
            <a:off x="231607" y="2302024"/>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Intelligent decision to be made (human or automated).</a:t>
            </a:r>
          </a:p>
        </p:txBody>
      </p:sp>
      <p:sp>
        <p:nvSpPr>
          <p:cNvPr id="13" name="Rectangle 12">
            <a:extLst>
              <a:ext uri="{FF2B5EF4-FFF2-40B4-BE49-F238E27FC236}">
                <a16:creationId xmlns:a16="http://schemas.microsoft.com/office/drawing/2014/main" id="{4BF313F0-35A6-CC40-A9A8-9E7DF629C8EF}"/>
              </a:ext>
            </a:extLst>
          </p:cNvPr>
          <p:cNvSpPr/>
          <p:nvPr/>
        </p:nvSpPr>
        <p:spPr>
          <a:xfrm>
            <a:off x="3370334" y="2302023"/>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Historical results of the decision &amp; outcome</a:t>
            </a:r>
          </a:p>
        </p:txBody>
      </p:sp>
      <p:sp>
        <p:nvSpPr>
          <p:cNvPr id="14" name="Rectangle 13">
            <a:extLst>
              <a:ext uri="{FF2B5EF4-FFF2-40B4-BE49-F238E27FC236}">
                <a16:creationId xmlns:a16="http://schemas.microsoft.com/office/drawing/2014/main" id="{63D66513-DFF9-8241-9E27-DD2DB0860348}"/>
              </a:ext>
            </a:extLst>
          </p:cNvPr>
          <p:cNvSpPr/>
          <p:nvPr/>
        </p:nvSpPr>
        <p:spPr>
          <a:xfrm>
            <a:off x="6385112" y="2302022"/>
            <a:ext cx="2403331" cy="22090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Available data for exploration, explanation or prediction purposes.</a:t>
            </a:r>
          </a:p>
        </p:txBody>
      </p:sp>
      <p:sp>
        <p:nvSpPr>
          <p:cNvPr id="16" name="Oval 15">
            <a:extLst>
              <a:ext uri="{FF2B5EF4-FFF2-40B4-BE49-F238E27FC236}">
                <a16:creationId xmlns:a16="http://schemas.microsoft.com/office/drawing/2014/main" id="{08A7606E-C199-114A-B1B4-04F74341CF71}"/>
              </a:ext>
            </a:extLst>
          </p:cNvPr>
          <p:cNvSpPr/>
          <p:nvPr/>
        </p:nvSpPr>
        <p:spPr>
          <a:xfrm>
            <a:off x="148816" y="1757906"/>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1</a:t>
            </a:r>
          </a:p>
        </p:txBody>
      </p:sp>
      <p:sp>
        <p:nvSpPr>
          <p:cNvPr id="17" name="Oval 16">
            <a:extLst>
              <a:ext uri="{FF2B5EF4-FFF2-40B4-BE49-F238E27FC236}">
                <a16:creationId xmlns:a16="http://schemas.microsoft.com/office/drawing/2014/main" id="{D31AD1C0-94AC-F248-BDC4-D442905327CF}"/>
              </a:ext>
            </a:extLst>
          </p:cNvPr>
          <p:cNvSpPr/>
          <p:nvPr/>
        </p:nvSpPr>
        <p:spPr>
          <a:xfrm>
            <a:off x="3246385" y="1744822"/>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2</a:t>
            </a:r>
          </a:p>
        </p:txBody>
      </p:sp>
      <p:sp>
        <p:nvSpPr>
          <p:cNvPr id="18" name="Oval 17">
            <a:extLst>
              <a:ext uri="{FF2B5EF4-FFF2-40B4-BE49-F238E27FC236}">
                <a16:creationId xmlns:a16="http://schemas.microsoft.com/office/drawing/2014/main" id="{F20AA4E7-B270-224E-8CA1-5E112BA6A601}"/>
              </a:ext>
            </a:extLst>
          </p:cNvPr>
          <p:cNvSpPr/>
          <p:nvPr/>
        </p:nvSpPr>
        <p:spPr>
          <a:xfrm>
            <a:off x="6276504" y="1744821"/>
            <a:ext cx="959667" cy="9596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3</a:t>
            </a:r>
          </a:p>
        </p:txBody>
      </p:sp>
      <p:sp>
        <p:nvSpPr>
          <p:cNvPr id="19" name="Footer Placeholder 4">
            <a:extLst>
              <a:ext uri="{FF2B5EF4-FFF2-40B4-BE49-F238E27FC236}">
                <a16:creationId xmlns:a16="http://schemas.microsoft.com/office/drawing/2014/main" id="{DFE33990-A29B-B24E-843A-52BC1ED81911}"/>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168603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Practice!</a:t>
            </a:r>
          </a:p>
        </p:txBody>
      </p:sp>
      <p:sp>
        <p:nvSpPr>
          <p:cNvPr id="4" name="Slide Number Placeholder 3"/>
          <p:cNvSpPr>
            <a:spLocks noGrp="1"/>
          </p:cNvSpPr>
          <p:nvPr>
            <p:ph type="sldNum" sz="quarter" idx="12"/>
          </p:nvPr>
        </p:nvSpPr>
        <p:spPr/>
        <p:txBody>
          <a:bodyPr/>
          <a:lstStyle/>
          <a:p>
            <a:fld id="{37290FF7-652B-4475-AEAB-8B1A5D23AE09}" type="slidenum">
              <a:rPr lang="en-US" smtClean="0"/>
              <a:t>40</a:t>
            </a:fld>
            <a:endParaRPr lang="en-US"/>
          </a:p>
        </p:txBody>
      </p:sp>
      <p:sp>
        <p:nvSpPr>
          <p:cNvPr id="6" name="TextBox 5"/>
          <p:cNvSpPr txBox="1"/>
          <p:nvPr/>
        </p:nvSpPr>
        <p:spPr>
          <a:xfrm>
            <a:off x="573206" y="1145888"/>
            <a:ext cx="4982839" cy="1077218"/>
          </a:xfrm>
          <a:prstGeom prst="rect">
            <a:avLst/>
          </a:prstGeom>
          <a:noFill/>
        </p:spPr>
        <p:txBody>
          <a:bodyPr wrap="none" rtlCol="0">
            <a:spAutoFit/>
          </a:bodyPr>
          <a:lstStyle/>
          <a:p>
            <a:r>
              <a:rPr lang="en-US" sz="3200" dirty="0"/>
              <a:t>Open:</a:t>
            </a:r>
          </a:p>
          <a:p>
            <a:r>
              <a:rPr lang="en-US" sz="3200" dirty="0" err="1"/>
              <a:t>C_Functions_basicEDA_Viz.R</a:t>
            </a:r>
            <a:endParaRPr lang="en-US" sz="3200" dirty="0"/>
          </a:p>
        </p:txBody>
      </p:sp>
      <p:sp>
        <p:nvSpPr>
          <p:cNvPr id="7" name="Rectangle 6"/>
          <p:cNvSpPr/>
          <p:nvPr/>
        </p:nvSpPr>
        <p:spPr>
          <a:xfrm>
            <a:off x="228600" y="5672137"/>
            <a:ext cx="8686800" cy="61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the script, get familiar with libraries, reading data, functions applied to objects &amp; making visuals.</a:t>
            </a:r>
          </a:p>
        </p:txBody>
      </p:sp>
      <p:cxnSp>
        <p:nvCxnSpPr>
          <p:cNvPr id="8" name="Straight Connector 7"/>
          <p:cNvCxnSpPr/>
          <p:nvPr/>
        </p:nvCxnSpPr>
        <p:spPr>
          <a:xfrm>
            <a:off x="228600" y="5543567"/>
            <a:ext cx="8558213" cy="0"/>
          </a:xfrm>
          <a:prstGeom prst="line">
            <a:avLst/>
          </a:prstGeom>
          <a:ln>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2373924"/>
            <a:ext cx="1474571" cy="2585323"/>
          </a:xfrm>
          <a:prstGeom prst="rect">
            <a:avLst/>
          </a:prstGeom>
          <a:noFill/>
        </p:spPr>
        <p:txBody>
          <a:bodyPr wrap="none" rtlCol="0">
            <a:spAutoFit/>
          </a:bodyPr>
          <a:lstStyle/>
          <a:p>
            <a:pPr marL="285750" indent="-285750">
              <a:buFont typeface="Arial" panose="020B0604020202020204" pitchFamily="34" charset="0"/>
              <a:buChar char="•"/>
            </a:pPr>
            <a:r>
              <a:rPr lang="en-US" dirty="0"/>
              <a:t>read.csv</a:t>
            </a:r>
          </a:p>
          <a:p>
            <a:pPr marL="285750" indent="-285750">
              <a:buFont typeface="Arial" panose="020B0604020202020204" pitchFamily="34" charset="0"/>
              <a:buChar char="•"/>
            </a:pPr>
            <a:r>
              <a:rPr lang="en-US" dirty="0"/>
              <a:t>dim()</a:t>
            </a:r>
          </a:p>
          <a:p>
            <a:pPr marL="285750" indent="-285750">
              <a:buFont typeface="Arial" panose="020B0604020202020204" pitchFamily="34" charset="0"/>
              <a:buChar char="•"/>
            </a:pPr>
            <a:r>
              <a:rPr lang="en-US" dirty="0"/>
              <a:t>table()</a:t>
            </a:r>
          </a:p>
          <a:p>
            <a:pPr marL="285750" indent="-285750">
              <a:buFont typeface="Arial" panose="020B0604020202020204" pitchFamily="34" charset="0"/>
              <a:buChar char="•"/>
            </a:pPr>
            <a:r>
              <a:rPr lang="en-US" dirty="0"/>
              <a:t>indexing</a:t>
            </a:r>
          </a:p>
          <a:p>
            <a:pPr marL="285750" indent="-285750">
              <a:buFont typeface="Arial" panose="020B0604020202020204" pitchFamily="34" charset="0"/>
              <a:buChar char="•"/>
            </a:pPr>
            <a:r>
              <a:rPr lang="en-US" dirty="0"/>
              <a:t>subset()</a:t>
            </a:r>
          </a:p>
          <a:p>
            <a:pPr marL="285750" indent="-285750">
              <a:buFont typeface="Arial" panose="020B0604020202020204" pitchFamily="34" charset="0"/>
              <a:buChar char="•"/>
            </a:pPr>
            <a:r>
              <a:rPr lang="en-US" dirty="0"/>
              <a:t>sample()</a:t>
            </a:r>
          </a:p>
          <a:p>
            <a:pPr marL="285750" indent="-285750">
              <a:buFont typeface="Arial" panose="020B0604020202020204" pitchFamily="34" charset="0"/>
              <a:buChar char="•"/>
            </a:pPr>
            <a:r>
              <a:rPr lang="en-US" dirty="0" err="1"/>
              <a:t>as.matrix</a:t>
            </a:r>
            <a:r>
              <a:rPr lang="en-US" dirty="0"/>
              <a:t>()</a:t>
            </a:r>
          </a:p>
          <a:p>
            <a:pPr marL="285750" indent="-285750">
              <a:buFont typeface="Arial" panose="020B0604020202020204" pitchFamily="34" charset="0"/>
              <a:buChar char="•"/>
            </a:pPr>
            <a:r>
              <a:rPr lang="en-US" dirty="0" err="1"/>
              <a:t>barplot</a:t>
            </a:r>
            <a:r>
              <a:rPr lang="en-US" dirty="0"/>
              <a:t>()</a:t>
            </a:r>
          </a:p>
          <a:p>
            <a:pPr marL="285750" indent="-285750">
              <a:buFont typeface="Arial" panose="020B0604020202020204" pitchFamily="34" charset="0"/>
              <a:buChar char="•"/>
            </a:pPr>
            <a:r>
              <a:rPr lang="en-US" dirty="0" err="1"/>
              <a:t>ggplot</a:t>
            </a:r>
            <a:r>
              <a:rPr lang="en-US" dirty="0"/>
              <a:t>()</a:t>
            </a:r>
          </a:p>
        </p:txBody>
      </p:sp>
      <p:sp>
        <p:nvSpPr>
          <p:cNvPr id="10" name="Footer Placeholder 4">
            <a:extLst>
              <a:ext uri="{FF2B5EF4-FFF2-40B4-BE49-F238E27FC236}">
                <a16:creationId xmlns:a16="http://schemas.microsoft.com/office/drawing/2014/main" id="{684023C1-6829-FC49-90A1-CC4275D6CE9C}"/>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82951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a:xfrm>
            <a:off x="0" y="107947"/>
            <a:ext cx="9144000" cy="591477"/>
          </a:xfrm>
        </p:spPr>
        <p:txBody>
          <a:bodyPr/>
          <a:lstStyle/>
          <a:p>
            <a:r>
              <a:rPr lang="en-US" dirty="0"/>
              <a:t>Data Mining &amp; Science is almost always missing business acumen.</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pic>
        <p:nvPicPr>
          <p:cNvPr id="7" name="Shape 204"/>
          <p:cNvPicPr preferRelativeResize="0"/>
          <p:nvPr/>
        </p:nvPicPr>
        <p:blipFill rotWithShape="1">
          <a:blip r:embed="rId2">
            <a:alphaModFix/>
          </a:blip>
          <a:srcRect l="4369" t="88613" r="8232" b="4232"/>
          <a:stretch/>
        </p:blipFill>
        <p:spPr>
          <a:xfrm>
            <a:off x="120150" y="5219850"/>
            <a:ext cx="4370098" cy="367925"/>
          </a:xfrm>
          <a:prstGeom prst="rect">
            <a:avLst/>
          </a:prstGeom>
          <a:noFill/>
          <a:ln>
            <a:noFill/>
          </a:ln>
        </p:spPr>
      </p:pic>
      <p:pic>
        <p:nvPicPr>
          <p:cNvPr id="8" name="Shape 205"/>
          <p:cNvPicPr preferRelativeResize="0"/>
          <p:nvPr/>
        </p:nvPicPr>
        <p:blipFill rotWithShape="1">
          <a:blip r:embed="rId2">
            <a:alphaModFix/>
          </a:blip>
          <a:srcRect l="10632" t="16637" r="12932" b="14382"/>
          <a:stretch/>
        </p:blipFill>
        <p:spPr>
          <a:xfrm>
            <a:off x="172675" y="1702000"/>
            <a:ext cx="3821976" cy="3547900"/>
          </a:xfrm>
          <a:prstGeom prst="rect">
            <a:avLst/>
          </a:prstGeom>
          <a:noFill/>
          <a:ln>
            <a:noFill/>
          </a:ln>
        </p:spPr>
      </p:pic>
      <p:sp>
        <p:nvSpPr>
          <p:cNvPr id="10" name="Shape 207"/>
          <p:cNvSpPr txBox="1"/>
          <p:nvPr/>
        </p:nvSpPr>
        <p:spPr>
          <a:xfrm>
            <a:off x="4490251" y="1201000"/>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Data Science</a:t>
            </a:r>
          </a:p>
        </p:txBody>
      </p:sp>
      <p:sp>
        <p:nvSpPr>
          <p:cNvPr id="13" name="Shape 210"/>
          <p:cNvSpPr txBox="1"/>
          <p:nvPr/>
        </p:nvSpPr>
        <p:spPr>
          <a:xfrm>
            <a:off x="4541326" y="1654612"/>
            <a:ext cx="4325099" cy="1717238"/>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The study of information with the goal of extracting  meaningful insights and creating actionable recommendations.</a:t>
            </a:r>
          </a:p>
          <a:p>
            <a:endParaRPr sz="2400" dirty="0">
              <a:solidFill>
                <a:schemeClr val="bg1"/>
              </a:solidFill>
              <a:latin typeface="Open Sans"/>
              <a:ea typeface="Open Sans"/>
              <a:cs typeface="Open Sans"/>
              <a:sym typeface="Open Sans"/>
            </a:endParaRPr>
          </a:p>
          <a:p>
            <a:r>
              <a:rPr lang="en" sz="1000" i="1" dirty="0">
                <a:solidFill>
                  <a:schemeClr val="bg1"/>
                </a:solidFill>
                <a:latin typeface="Open Sans"/>
                <a:ea typeface="Open Sans"/>
                <a:cs typeface="Open Sans"/>
                <a:sym typeface="Open Sans"/>
              </a:rPr>
              <a:t>*often does not require “big data” or extremely exotic approaches to have a business impact</a:t>
            </a:r>
          </a:p>
        </p:txBody>
      </p:sp>
      <p:sp>
        <p:nvSpPr>
          <p:cNvPr id="14" name="Shape 211"/>
          <p:cNvSpPr txBox="1"/>
          <p:nvPr/>
        </p:nvSpPr>
        <p:spPr>
          <a:xfrm>
            <a:off x="4467751" y="4059378"/>
            <a:ext cx="4325099" cy="1825374"/>
          </a:xfrm>
          <a:prstGeom prst="rect">
            <a:avLst/>
          </a:prstGeom>
          <a:solidFill>
            <a:schemeClr val="accent6"/>
          </a:solidFill>
          <a:ln>
            <a:noFill/>
          </a:ln>
        </p:spPr>
        <p:txBody>
          <a:bodyPr lIns="91425" tIns="91425" rIns="91425" bIns="91425" anchor="t" anchorCtr="0">
            <a:noAutofit/>
          </a:bodyPr>
          <a:lstStyle/>
          <a:p>
            <a:r>
              <a:rPr lang="en" dirty="0">
                <a:solidFill>
                  <a:schemeClr val="bg1"/>
                </a:solidFill>
                <a:latin typeface="Open Sans"/>
                <a:ea typeface="Open Sans"/>
                <a:cs typeface="Open Sans"/>
                <a:sym typeface="Open Sans"/>
              </a:rPr>
              <a:t>An outgrowth of artificial intelligence, machine learning is the set of tools, methodologies and techniques allowing a computer to “learn” about a specific situations represented with data. </a:t>
            </a:r>
          </a:p>
        </p:txBody>
      </p:sp>
      <p:sp>
        <p:nvSpPr>
          <p:cNvPr id="15" name="Rectangle 14"/>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Traditional View</a:t>
            </a:r>
          </a:p>
        </p:txBody>
      </p:sp>
      <p:sp>
        <p:nvSpPr>
          <p:cNvPr id="16" name="Shape 207"/>
          <p:cNvSpPr txBox="1"/>
          <p:nvPr/>
        </p:nvSpPr>
        <p:spPr>
          <a:xfrm>
            <a:off x="4414051" y="3610825"/>
            <a:ext cx="4325099" cy="413487"/>
          </a:xfrm>
          <a:prstGeom prst="rect">
            <a:avLst/>
          </a:prstGeom>
          <a:noFill/>
          <a:ln>
            <a:noFill/>
          </a:ln>
        </p:spPr>
        <p:txBody>
          <a:bodyPr lIns="91425" tIns="91425" rIns="91425" bIns="91425" anchor="t" anchorCtr="0">
            <a:noAutofit/>
          </a:bodyPr>
          <a:lstStyle/>
          <a:p>
            <a:r>
              <a:rPr lang="en" u="sng" dirty="0">
                <a:latin typeface="Open Sans"/>
                <a:ea typeface="Open Sans"/>
                <a:cs typeface="Open Sans"/>
                <a:sym typeface="Open Sans"/>
              </a:rPr>
              <a:t>Machine Learning</a:t>
            </a:r>
          </a:p>
        </p:txBody>
      </p:sp>
      <p:sp>
        <p:nvSpPr>
          <p:cNvPr id="17" name="Footer Placeholder 4">
            <a:extLst>
              <a:ext uri="{FF2B5EF4-FFF2-40B4-BE49-F238E27FC236}">
                <a16:creationId xmlns:a16="http://schemas.microsoft.com/office/drawing/2014/main" id="{050336ED-2008-8747-BD7E-21174BD1B422}"/>
              </a:ext>
            </a:extLst>
          </p:cNvPr>
          <p:cNvSpPr>
            <a:spLocks noGrp="1"/>
          </p:cNvSpPr>
          <p:nvPr>
            <p:ph type="ftr" sz="quarter" idx="3"/>
          </p:nvPr>
        </p:nvSpPr>
        <p:spPr>
          <a:xfrm>
            <a:off x="3028950" y="6356351"/>
            <a:ext cx="3086100" cy="365125"/>
          </a:xfrm>
        </p:spPr>
        <p:txBody>
          <a:bodyPr/>
          <a:lstStyle/>
          <a:p>
            <a:r>
              <a:rPr lang="en-US" dirty="0"/>
              <a:t>Kwartler </a:t>
            </a:r>
          </a:p>
        </p:txBody>
      </p:sp>
      <p:sp>
        <p:nvSpPr>
          <p:cNvPr id="5" name="TextBox 4">
            <a:extLst>
              <a:ext uri="{FF2B5EF4-FFF2-40B4-BE49-F238E27FC236}">
                <a16:creationId xmlns:a16="http://schemas.microsoft.com/office/drawing/2014/main" id="{1F55C55C-E07F-434D-B8A2-28203B704718}"/>
              </a:ext>
            </a:extLst>
          </p:cNvPr>
          <p:cNvSpPr txBox="1"/>
          <p:nvPr/>
        </p:nvSpPr>
        <p:spPr>
          <a:xfrm>
            <a:off x="13716000" y="38404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68500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animBg="1"/>
      <p:bldP spid="14"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a:xfrm>
            <a:off x="0" y="107947"/>
            <a:ext cx="9144000" cy="591477"/>
          </a:xfrm>
        </p:spPr>
        <p:txBody>
          <a:bodyPr/>
          <a:lstStyle/>
          <a:p>
            <a:r>
              <a:rPr lang="en-US" dirty="0"/>
              <a:t>Expertise is not confined to math or CS…but learning business implications.</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17" name="Shape 216"/>
          <p:cNvSpPr/>
          <p:nvPr/>
        </p:nvSpPr>
        <p:spPr>
          <a:xfrm>
            <a:off x="4467751" y="1932122"/>
            <a:ext cx="4370099" cy="1508700"/>
          </a:xfrm>
          <a:prstGeom prst="rect">
            <a:avLst/>
          </a:prstGeom>
          <a:solidFill>
            <a:srgbClr val="FFFFFF"/>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sp>
        <p:nvSpPr>
          <p:cNvPr id="18" name="Shape 217"/>
          <p:cNvSpPr txBox="1"/>
          <p:nvPr/>
        </p:nvSpPr>
        <p:spPr>
          <a:xfrm>
            <a:off x="4467751" y="1970523"/>
            <a:ext cx="4370099" cy="1470299"/>
          </a:xfrm>
          <a:prstGeom prst="rect">
            <a:avLst/>
          </a:prstGeom>
          <a:noFill/>
          <a:ln>
            <a:noFill/>
          </a:ln>
        </p:spPr>
        <p:txBody>
          <a:bodyPr lIns="91425" tIns="91425" rIns="91425" bIns="91425" anchor="ctr" anchorCtr="0">
            <a:noAutofit/>
          </a:bodyPr>
          <a:lstStyle/>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Data science takes creativity</a:t>
            </a:r>
          </a:p>
          <a:p>
            <a:pPr marL="914400" lvl="1" indent="-228600">
              <a:lnSpc>
                <a:spcPct val="90000"/>
              </a:lnSpc>
              <a:spcBef>
                <a:spcPts val="440"/>
              </a:spcBef>
              <a:buClr>
                <a:srgbClr val="000000"/>
              </a:buClr>
              <a:buFont typeface="Open Sans"/>
              <a:buChar char="+"/>
            </a:pPr>
            <a:r>
              <a:rPr lang="en">
                <a:latin typeface="Open Sans"/>
                <a:ea typeface="Open Sans"/>
                <a:cs typeface="Open Sans"/>
                <a:sym typeface="Open Sans"/>
              </a:rPr>
              <a:t>Art &amp; Science</a:t>
            </a:r>
          </a:p>
          <a:p>
            <a:pPr marL="457200">
              <a:lnSpc>
                <a:spcPct val="90000"/>
              </a:lnSpc>
              <a:spcBef>
                <a:spcPts val="440"/>
              </a:spcBef>
            </a:pPr>
            <a:endParaRPr>
              <a:latin typeface="Open Sans"/>
              <a:ea typeface="Open Sans"/>
              <a:cs typeface="Open Sans"/>
              <a:sym typeface="Open Sans"/>
            </a:endParaRPr>
          </a:p>
          <a:p>
            <a:pPr marL="457200" indent="-342900">
              <a:lnSpc>
                <a:spcPct val="90000"/>
              </a:lnSpc>
              <a:spcBef>
                <a:spcPts val="440"/>
              </a:spcBef>
              <a:buClr>
                <a:srgbClr val="000000"/>
              </a:buClr>
              <a:buSzPct val="100000"/>
              <a:buFont typeface="Open Sans"/>
              <a:buChar char="+"/>
            </a:pPr>
            <a:r>
              <a:rPr lang="en">
                <a:latin typeface="Open Sans"/>
                <a:ea typeface="Open Sans"/>
                <a:cs typeface="Open Sans"/>
                <a:sym typeface="Open Sans"/>
              </a:rPr>
              <a:t>A sprinkle of obsessive behavior to explain the data phenomenon </a:t>
            </a:r>
          </a:p>
        </p:txBody>
      </p:sp>
      <p:sp>
        <p:nvSpPr>
          <p:cNvPr id="19" name="Shape 218"/>
          <p:cNvSpPr/>
          <p:nvPr/>
        </p:nvSpPr>
        <p:spPr>
          <a:xfrm>
            <a:off x="4467751" y="1465922"/>
            <a:ext cx="4370099" cy="504600"/>
          </a:xfrm>
          <a:prstGeom prst="rect">
            <a:avLst/>
          </a:prstGeom>
          <a:solidFill>
            <a:srgbClr val="3D89C9"/>
          </a:solidFill>
          <a:ln w="19050" cap="flat" cmpd="sng">
            <a:solidFill>
              <a:srgbClr val="3D89C9"/>
            </a:solidFill>
            <a:prstDash val="solid"/>
            <a:round/>
            <a:headEnd type="none" w="med" len="med"/>
            <a:tailEnd type="none" w="med" len="med"/>
          </a:ln>
        </p:spPr>
        <p:txBody>
          <a:bodyPr lIns="91425" tIns="91425" rIns="91425" bIns="91425" anchor="ctr" anchorCtr="0">
            <a:noAutofit/>
          </a:bodyPr>
          <a:lstStyle/>
          <a:p>
            <a:endParaRPr/>
          </a:p>
        </p:txBody>
      </p:sp>
      <p:pic>
        <p:nvPicPr>
          <p:cNvPr id="20" name="Shape 219"/>
          <p:cNvPicPr preferRelativeResize="0"/>
          <p:nvPr/>
        </p:nvPicPr>
        <p:blipFill>
          <a:blip r:embed="rId2">
            <a:alphaModFix/>
          </a:blip>
          <a:stretch>
            <a:fillRect/>
          </a:stretch>
        </p:blipFill>
        <p:spPr>
          <a:xfrm>
            <a:off x="54376" y="1780941"/>
            <a:ext cx="3879099" cy="3702771"/>
          </a:xfrm>
          <a:prstGeom prst="rect">
            <a:avLst/>
          </a:prstGeom>
          <a:noFill/>
          <a:ln>
            <a:noFill/>
          </a:ln>
        </p:spPr>
      </p:pic>
      <p:sp>
        <p:nvSpPr>
          <p:cNvPr id="21" name="Shape 223"/>
          <p:cNvSpPr txBox="1"/>
          <p:nvPr/>
        </p:nvSpPr>
        <p:spPr>
          <a:xfrm>
            <a:off x="4467751" y="1465922"/>
            <a:ext cx="4370099" cy="504600"/>
          </a:xfrm>
          <a:prstGeom prst="rect">
            <a:avLst/>
          </a:prstGeom>
          <a:noFill/>
          <a:ln>
            <a:noFill/>
          </a:ln>
        </p:spPr>
        <p:txBody>
          <a:bodyPr lIns="91425" tIns="91425" rIns="91425" bIns="91425" anchor="t" anchorCtr="0">
            <a:noAutofit/>
          </a:bodyPr>
          <a:lstStyle/>
          <a:p>
            <a:pPr algn="ctr"/>
            <a:r>
              <a:rPr lang="en" sz="2400">
                <a:solidFill>
                  <a:srgbClr val="FFFFFF"/>
                </a:solidFill>
                <a:latin typeface="Open Sans"/>
                <a:ea typeface="Open Sans"/>
                <a:cs typeface="Open Sans"/>
                <a:sym typeface="Open Sans"/>
              </a:rPr>
              <a:t>Why hacking skills?</a:t>
            </a:r>
          </a:p>
        </p:txBody>
      </p:sp>
      <p:sp>
        <p:nvSpPr>
          <p:cNvPr id="22" name="Shape 224"/>
          <p:cNvSpPr txBox="1"/>
          <p:nvPr/>
        </p:nvSpPr>
        <p:spPr>
          <a:xfrm>
            <a:off x="4467751" y="3992986"/>
            <a:ext cx="4370099" cy="1079074"/>
          </a:xfrm>
          <a:prstGeom prst="rect">
            <a:avLst/>
          </a:prstGeom>
          <a:noFill/>
          <a:ln>
            <a:noFill/>
          </a:ln>
        </p:spPr>
        <p:txBody>
          <a:bodyPr lIns="91425" tIns="91425" rIns="91425" bIns="91425" anchor="t" anchorCtr="0">
            <a:noAutofit/>
          </a:bodyPr>
          <a:lstStyle/>
          <a:p>
            <a:pPr>
              <a:lnSpc>
                <a:spcPct val="90000"/>
              </a:lnSpc>
              <a:spcBef>
                <a:spcPts val="440"/>
              </a:spcBef>
            </a:pPr>
            <a:r>
              <a:rPr lang="en" sz="1600" dirty="0">
                <a:solidFill>
                  <a:schemeClr val="dk1"/>
                </a:solidFill>
                <a:latin typeface="Open Sans"/>
                <a:ea typeface="Open Sans"/>
                <a:cs typeface="Open Sans"/>
                <a:sym typeface="Open Sans"/>
              </a:rPr>
              <a:t>Both diagrams have expertise yet it is often overlooked.  Many data scientists are technically sound but lack business acumen or substantive expertise.</a:t>
            </a:r>
          </a:p>
        </p:txBody>
      </p:sp>
      <p:sp>
        <p:nvSpPr>
          <p:cNvPr id="23" name="Shape 226"/>
          <p:cNvSpPr txBox="1"/>
          <p:nvPr/>
        </p:nvSpPr>
        <p:spPr>
          <a:xfrm>
            <a:off x="4496326" y="3657597"/>
            <a:ext cx="4370099" cy="385763"/>
          </a:xfrm>
          <a:prstGeom prst="rect">
            <a:avLst/>
          </a:prstGeom>
          <a:solidFill>
            <a:schemeClr val="accent6"/>
          </a:solidFill>
          <a:ln>
            <a:noFill/>
          </a:ln>
        </p:spPr>
        <p:txBody>
          <a:bodyPr lIns="91425" tIns="91425" rIns="91425" bIns="91425" anchor="t" anchorCtr="0">
            <a:noAutofit/>
          </a:bodyPr>
          <a:lstStyle/>
          <a:p>
            <a:pPr algn="ctr"/>
            <a:r>
              <a:rPr lang="en" sz="1600" dirty="0">
                <a:solidFill>
                  <a:srgbClr val="FFFFFF"/>
                </a:solidFill>
                <a:latin typeface="Open Sans"/>
                <a:ea typeface="Open Sans"/>
                <a:cs typeface="Open Sans"/>
                <a:sym typeface="Open Sans"/>
              </a:rPr>
              <a:t>My $0.02 </a:t>
            </a:r>
            <a:endParaRPr lang="en" dirty="0">
              <a:solidFill>
                <a:srgbClr val="FFFFFF"/>
              </a:solidFill>
              <a:latin typeface="Open Sans"/>
              <a:ea typeface="Open Sans"/>
              <a:cs typeface="Open Sans"/>
              <a:sym typeface="Open Sans"/>
            </a:endParaRPr>
          </a:p>
        </p:txBody>
      </p:sp>
      <p:sp>
        <p:nvSpPr>
          <p:cNvPr id="24" name="Rectangle 23"/>
          <p:cNvSpPr/>
          <p:nvPr/>
        </p:nvSpPr>
        <p:spPr>
          <a:xfrm>
            <a:off x="300038" y="1271588"/>
            <a:ext cx="3586162" cy="400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Another Popular View</a:t>
            </a:r>
          </a:p>
        </p:txBody>
      </p:sp>
      <p:sp>
        <p:nvSpPr>
          <p:cNvPr id="14" name="Footer Placeholder 4">
            <a:extLst>
              <a:ext uri="{FF2B5EF4-FFF2-40B4-BE49-F238E27FC236}">
                <a16:creationId xmlns:a16="http://schemas.microsoft.com/office/drawing/2014/main" id="{763A09AA-8236-1E40-AD38-88BB78E6F08E}"/>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41292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Diagnosing &amp; Defining a data mining project</a:t>
            </a:r>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6" name="TextBox 5"/>
          <p:cNvSpPr txBox="1"/>
          <p:nvPr/>
        </p:nvSpPr>
        <p:spPr>
          <a:xfrm>
            <a:off x="352926" y="1395663"/>
            <a:ext cx="7190430" cy="1815882"/>
          </a:xfrm>
          <a:prstGeom prst="rect">
            <a:avLst/>
          </a:prstGeom>
          <a:noFill/>
        </p:spPr>
        <p:txBody>
          <a:bodyPr wrap="none" rtlCol="0">
            <a:spAutoFit/>
          </a:bodyPr>
          <a:lstStyle/>
          <a:p>
            <a:r>
              <a:rPr lang="en-US" sz="3600" u="sng" dirty="0"/>
              <a:t>Questions to Ask:</a:t>
            </a:r>
          </a:p>
          <a:p>
            <a:endParaRPr lang="en-US" sz="3600" u="sng" dirty="0"/>
          </a:p>
          <a:p>
            <a:pPr marL="285750" indent="-285750">
              <a:buFont typeface="Arial" panose="020B0604020202020204" pitchFamily="34" charset="0"/>
              <a:buChar char="•"/>
            </a:pPr>
            <a:r>
              <a:rPr lang="en-US" sz="2000" dirty="0"/>
              <a:t>Is this a data mining problem? If so, what data would be helpful?</a:t>
            </a:r>
          </a:p>
          <a:p>
            <a:pPr marL="285750" indent="-285750">
              <a:buFont typeface="Arial" panose="020B0604020202020204" pitchFamily="34" charset="0"/>
              <a:buChar char="•"/>
            </a:pPr>
            <a:endParaRPr lang="en-US" sz="2000" dirty="0"/>
          </a:p>
        </p:txBody>
      </p:sp>
      <p:sp>
        <p:nvSpPr>
          <p:cNvPr id="7" name="Rectangle 6">
            <a:extLst>
              <a:ext uri="{FF2B5EF4-FFF2-40B4-BE49-F238E27FC236}">
                <a16:creationId xmlns:a16="http://schemas.microsoft.com/office/drawing/2014/main" id="{7FB2F4E2-C9C1-C64B-8CA4-D29E9BB2234E}"/>
              </a:ext>
            </a:extLst>
          </p:cNvPr>
          <p:cNvSpPr/>
          <p:nvPr/>
        </p:nvSpPr>
        <p:spPr>
          <a:xfrm>
            <a:off x="352926" y="3085746"/>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the current state?</a:t>
            </a:r>
          </a:p>
        </p:txBody>
      </p:sp>
      <p:sp>
        <p:nvSpPr>
          <p:cNvPr id="8" name="Rectangle 7">
            <a:extLst>
              <a:ext uri="{FF2B5EF4-FFF2-40B4-BE49-F238E27FC236}">
                <a16:creationId xmlns:a16="http://schemas.microsoft.com/office/drawing/2014/main" id="{621AE1C3-29DF-AE43-B19A-577A735DF60B}"/>
              </a:ext>
            </a:extLst>
          </p:cNvPr>
          <p:cNvSpPr/>
          <p:nvPr/>
        </p:nvSpPr>
        <p:spPr>
          <a:xfrm>
            <a:off x="352926" y="3580200"/>
            <a:ext cx="7190429" cy="369332"/>
          </a:xfrm>
          <a:prstGeom prst="rect">
            <a:avLst/>
          </a:prstGeom>
        </p:spPr>
        <p:txBody>
          <a:bodyPr wrap="square">
            <a:spAutoFit/>
          </a:bodyPr>
          <a:lstStyle/>
          <a:p>
            <a:pPr marL="285750" indent="-285750">
              <a:buFont typeface="Arial" panose="020B0604020202020204" pitchFamily="34" charset="0"/>
              <a:buChar char="•"/>
            </a:pPr>
            <a:r>
              <a:rPr lang="en-US" dirty="0"/>
              <a:t>What are the possible outcomes of the business scenario?</a:t>
            </a:r>
          </a:p>
        </p:txBody>
      </p:sp>
      <p:sp>
        <p:nvSpPr>
          <p:cNvPr id="9" name="Rectangle 8">
            <a:extLst>
              <a:ext uri="{FF2B5EF4-FFF2-40B4-BE49-F238E27FC236}">
                <a16:creationId xmlns:a16="http://schemas.microsoft.com/office/drawing/2014/main" id="{96C511FA-47B8-FF4A-BF27-B63271B6EEF2}"/>
              </a:ext>
            </a:extLst>
          </p:cNvPr>
          <p:cNvSpPr/>
          <p:nvPr/>
        </p:nvSpPr>
        <p:spPr>
          <a:xfrm>
            <a:off x="352925" y="4183720"/>
            <a:ext cx="7190430" cy="369332"/>
          </a:xfrm>
          <a:prstGeom prst="rect">
            <a:avLst/>
          </a:prstGeom>
        </p:spPr>
        <p:txBody>
          <a:bodyPr wrap="square">
            <a:spAutoFit/>
          </a:bodyPr>
          <a:lstStyle/>
          <a:p>
            <a:pPr marL="285750" indent="-285750">
              <a:buFont typeface="Arial" panose="020B0604020202020204" pitchFamily="34" charset="0"/>
              <a:buChar char="•"/>
            </a:pPr>
            <a:r>
              <a:rPr lang="en-US" dirty="0"/>
              <a:t>How will the outcome of the data mining project be used?</a:t>
            </a:r>
          </a:p>
        </p:txBody>
      </p:sp>
      <p:sp>
        <p:nvSpPr>
          <p:cNvPr id="10" name="Rectangle 9">
            <a:extLst>
              <a:ext uri="{FF2B5EF4-FFF2-40B4-BE49-F238E27FC236}">
                <a16:creationId xmlns:a16="http://schemas.microsoft.com/office/drawing/2014/main" id="{0A9847B0-6ACD-E845-ABF3-34835F4D6809}"/>
              </a:ext>
            </a:extLst>
          </p:cNvPr>
          <p:cNvSpPr/>
          <p:nvPr/>
        </p:nvSpPr>
        <p:spPr>
          <a:xfrm>
            <a:off x="352925" y="4787240"/>
            <a:ext cx="7190430" cy="369332"/>
          </a:xfrm>
          <a:prstGeom prst="rect">
            <a:avLst/>
          </a:prstGeom>
        </p:spPr>
        <p:txBody>
          <a:bodyPr wrap="square">
            <a:spAutoFit/>
          </a:bodyPr>
          <a:lstStyle/>
          <a:p>
            <a:pPr marL="285750" indent="-285750">
              <a:buFont typeface="Arial" panose="020B0604020202020204" pitchFamily="34" charset="0"/>
              <a:buChar char="•"/>
            </a:pPr>
            <a:r>
              <a:rPr lang="en-US" dirty="0"/>
              <a:t>What is success for this project?</a:t>
            </a:r>
          </a:p>
        </p:txBody>
      </p:sp>
      <p:sp>
        <p:nvSpPr>
          <p:cNvPr id="11" name="Footer Placeholder 4">
            <a:extLst>
              <a:ext uri="{FF2B5EF4-FFF2-40B4-BE49-F238E27FC236}">
                <a16:creationId xmlns:a16="http://schemas.microsoft.com/office/drawing/2014/main" id="{30EC2097-8865-AC41-9575-561FDBC715C3}"/>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54095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Pitfalls</a:t>
            </a:r>
          </a:p>
        </p:txBody>
      </p:sp>
      <p:sp>
        <p:nvSpPr>
          <p:cNvPr id="4" name="Slide Number Placeholder 3"/>
          <p:cNvSpPr>
            <a:spLocks noGrp="1"/>
          </p:cNvSpPr>
          <p:nvPr>
            <p:ph type="sldNum" sz="quarter" idx="12"/>
          </p:nvPr>
        </p:nvSpPr>
        <p:spPr/>
        <p:txBody>
          <a:bodyPr/>
          <a:lstStyle/>
          <a:p>
            <a:fld id="{37290FF7-652B-4475-AEAB-8B1A5D23AE09}" type="slidenum">
              <a:rPr lang="en-US" smtClean="0"/>
              <a:t>8</a:t>
            </a:fld>
            <a:endParaRPr lang="en-US"/>
          </a:p>
        </p:txBody>
      </p:sp>
      <p:sp>
        <p:nvSpPr>
          <p:cNvPr id="6" name="TextBox 5"/>
          <p:cNvSpPr txBox="1"/>
          <p:nvPr/>
        </p:nvSpPr>
        <p:spPr>
          <a:xfrm>
            <a:off x="341836" y="1186927"/>
            <a:ext cx="8460329" cy="584775"/>
          </a:xfrm>
          <a:prstGeom prst="rect">
            <a:avLst/>
          </a:prstGeom>
          <a:noFill/>
        </p:spPr>
        <p:txBody>
          <a:bodyPr wrap="none" rtlCol="0">
            <a:spAutoFit/>
          </a:bodyPr>
          <a:lstStyle/>
          <a:p>
            <a:r>
              <a:rPr lang="en-US" sz="3200" b="1" dirty="0"/>
              <a:t>Without asking these questions your efforts will:</a:t>
            </a:r>
          </a:p>
        </p:txBody>
      </p:sp>
      <p:sp>
        <p:nvSpPr>
          <p:cNvPr id="7" name="TextBox 6"/>
          <p:cNvSpPr txBox="1"/>
          <p:nvPr/>
        </p:nvSpPr>
        <p:spPr>
          <a:xfrm>
            <a:off x="185737" y="2597568"/>
            <a:ext cx="5100637"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t>Have scope-creep or never end!</a:t>
            </a:r>
          </a:p>
          <a:p>
            <a:pPr marL="285750" indent="-285750">
              <a:buFont typeface="Arial" panose="020B0604020202020204" pitchFamily="34" charset="0"/>
              <a:buChar char="•"/>
            </a:pPr>
            <a:r>
              <a:rPr lang="en-US" sz="2800" dirty="0"/>
              <a:t>Be difficult to define success</a:t>
            </a:r>
          </a:p>
          <a:p>
            <a:pPr marL="285750" indent="-285750">
              <a:buFont typeface="Arial" panose="020B0604020202020204" pitchFamily="34" charset="0"/>
              <a:buChar char="•"/>
            </a:pPr>
            <a:r>
              <a:rPr lang="en-US" sz="2800" dirty="0"/>
              <a:t>Be difficult to implement or have a limited impact</a:t>
            </a:r>
          </a:p>
        </p:txBody>
      </p:sp>
      <p:pic>
        <p:nvPicPr>
          <p:cNvPr id="11266" name="Picture 2" descr="Image result for warning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9646" y="2143125"/>
            <a:ext cx="3461304" cy="2857499"/>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4">
            <a:extLst>
              <a:ext uri="{FF2B5EF4-FFF2-40B4-BE49-F238E27FC236}">
                <a16:creationId xmlns:a16="http://schemas.microsoft.com/office/drawing/2014/main" id="{4BABE2DF-7A7E-434A-BD12-DCF8F25F6032}"/>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3394580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5/26/25</a:t>
            </a:fld>
            <a:endParaRPr lang="en-US"/>
          </a:p>
        </p:txBody>
      </p:sp>
      <p:sp>
        <p:nvSpPr>
          <p:cNvPr id="3" name="Title 2"/>
          <p:cNvSpPr>
            <a:spLocks noGrp="1"/>
          </p:cNvSpPr>
          <p:nvPr>
            <p:ph type="title"/>
          </p:nvPr>
        </p:nvSpPr>
        <p:spPr/>
        <p:txBody>
          <a:bodyPr/>
          <a:lstStyle/>
          <a:p>
            <a:r>
              <a:rPr lang="en-US" dirty="0"/>
              <a:t>Let’s do this for real…</a:t>
            </a:r>
          </a:p>
        </p:txBody>
      </p:sp>
      <p:sp>
        <p:nvSpPr>
          <p:cNvPr id="4" name="Slide Number Placeholder 3"/>
          <p:cNvSpPr>
            <a:spLocks noGrp="1"/>
          </p:cNvSpPr>
          <p:nvPr>
            <p:ph type="sldNum" sz="quarter" idx="12"/>
          </p:nvPr>
        </p:nvSpPr>
        <p:spPr/>
        <p:txBody>
          <a:bodyPr/>
          <a:lstStyle/>
          <a:p>
            <a:fld id="{37290FF7-652B-4475-AEAB-8B1A5D23AE09}" type="slidenum">
              <a:rPr lang="en-US" smtClean="0"/>
              <a:t>9</a:t>
            </a:fld>
            <a:endParaRPr lang="en-US"/>
          </a:p>
        </p:txBody>
      </p:sp>
      <p:pic>
        <p:nvPicPr>
          <p:cNvPr id="15362" name="Picture 2" descr="Image result for worker bo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922" y="2133600"/>
            <a:ext cx="4762500"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41683" y="1475874"/>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 Dale </a:t>
            </a:r>
          </a:p>
        </p:txBody>
      </p:sp>
      <p:sp>
        <p:nvSpPr>
          <p:cNvPr id="7" name="TextBox 6"/>
          <p:cNvSpPr txBox="1"/>
          <p:nvPr/>
        </p:nvSpPr>
        <p:spPr>
          <a:xfrm>
            <a:off x="545431" y="2133600"/>
            <a:ext cx="2839453" cy="2585323"/>
          </a:xfrm>
          <a:prstGeom prst="rect">
            <a:avLst/>
          </a:prstGeom>
          <a:noFill/>
        </p:spPr>
        <p:txBody>
          <a:bodyPr wrap="square" rtlCol="0">
            <a:spAutoFit/>
          </a:bodyPr>
          <a:lstStyle/>
          <a:p>
            <a:pPr marL="112713" indent="-112713">
              <a:buFont typeface="Arial" panose="020B0604020202020204" pitchFamily="34" charset="0"/>
              <a:buChar char="•"/>
            </a:pPr>
            <a:r>
              <a:rPr lang="en-US" dirty="0"/>
              <a:t> Runs the analytics group at Busy-ness Corp a large conglomerate that makes, distributes corn dogs.</a:t>
            </a:r>
          </a:p>
          <a:p>
            <a:pPr marL="112713" indent="-112713">
              <a:buFont typeface="Arial" panose="020B0604020202020204" pitchFamily="34" charset="0"/>
              <a:buChar char="•"/>
            </a:pPr>
            <a:endParaRPr lang="en-US" dirty="0"/>
          </a:p>
          <a:p>
            <a:pPr marL="112713" indent="-112713">
              <a:buFont typeface="Arial" panose="020B0604020202020204" pitchFamily="34" charset="0"/>
              <a:buChar char="•"/>
            </a:pPr>
            <a:r>
              <a:rPr lang="en-US" dirty="0"/>
              <a:t>He looks miserable because senior leaders make his job harder than needed.  </a:t>
            </a:r>
          </a:p>
        </p:txBody>
      </p:sp>
      <p:sp>
        <p:nvSpPr>
          <p:cNvPr id="10" name="Rectangle 9"/>
          <p:cNvSpPr/>
          <p:nvPr/>
        </p:nvSpPr>
        <p:spPr>
          <a:xfrm>
            <a:off x="794083" y="5526505"/>
            <a:ext cx="7812505" cy="35292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Let’s help Dale add some structure to his data mining projects. </a:t>
            </a:r>
          </a:p>
        </p:txBody>
      </p:sp>
      <p:sp>
        <p:nvSpPr>
          <p:cNvPr id="11" name="Footer Placeholder 4">
            <a:extLst>
              <a:ext uri="{FF2B5EF4-FFF2-40B4-BE49-F238E27FC236}">
                <a16:creationId xmlns:a16="http://schemas.microsoft.com/office/drawing/2014/main" id="{185B095D-1809-FF43-80D9-38A89C3CAE10}"/>
              </a:ext>
            </a:extLst>
          </p:cNvPr>
          <p:cNvSpPr>
            <a:spLocks noGrp="1"/>
          </p:cNvSpPr>
          <p:nvPr>
            <p:ph type="ftr" sz="quarter" idx="3"/>
          </p:nvPr>
        </p:nvSpPr>
        <p:spPr>
          <a:xfrm>
            <a:off x="3028950" y="6356351"/>
            <a:ext cx="3086100" cy="365125"/>
          </a:xfrm>
        </p:spPr>
        <p:txBody>
          <a:bodyPr/>
          <a:lstStyle/>
          <a:p>
            <a:r>
              <a:rPr lang="en-US" dirty="0"/>
              <a:t>Kwartler </a:t>
            </a:r>
          </a:p>
        </p:txBody>
      </p:sp>
    </p:spTree>
    <p:extLst>
      <p:ext uri="{BB962C8B-B14F-4D97-AF65-F5344CB8AC3E}">
        <p14:creationId xmlns:p14="http://schemas.microsoft.com/office/powerpoint/2010/main" val="2305187420"/>
      </p:ext>
    </p:extLst>
  </p:cSld>
  <p:clrMapOvr>
    <a:masterClrMapping/>
  </p:clrMapOvr>
</p:sld>
</file>

<file path=ppt/theme/theme1.xml><?xml version="1.0" encoding="utf-8"?>
<a:theme xmlns:a="http://schemas.openxmlformats.org/drawingml/2006/main" name="Office Theme">
  <a:themeElements>
    <a:clrScheme name="Harvard">
      <a:dk1>
        <a:sysClr val="windowText" lastClr="000000"/>
      </a:dk1>
      <a:lt1>
        <a:sysClr val="window" lastClr="FFFFFF"/>
      </a:lt1>
      <a:dk2>
        <a:srgbClr val="44546A"/>
      </a:dk2>
      <a:lt2>
        <a:srgbClr val="E7E6E6"/>
      </a:lt2>
      <a:accent1>
        <a:srgbClr val="A51C30"/>
      </a:accent1>
      <a:accent2>
        <a:srgbClr val="8C8179"/>
      </a:accent2>
      <a:accent3>
        <a:srgbClr val="293352"/>
      </a:accent3>
      <a:accent4>
        <a:srgbClr val="8996A0"/>
      </a:accent4>
      <a:accent5>
        <a:srgbClr val="BAC5C6"/>
      </a:accent5>
      <a:accent6>
        <a:srgbClr val="4E84C4"/>
      </a:accent6>
      <a:hlink>
        <a:srgbClr val="52854C"/>
      </a:hlink>
      <a:folHlink>
        <a:srgbClr val="E87D1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26126</TotalTime>
  <Words>2515</Words>
  <Application>Microsoft Macintosh PowerPoint</Application>
  <PresentationFormat>On-screen Show (4:3)</PresentationFormat>
  <Paragraphs>614</Paragraphs>
  <Slides>40</Slides>
  <Notes>32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Open Sans</vt:lpstr>
      <vt:lpstr>Roboto Light</vt:lpstr>
      <vt:lpstr>Roboto Medium</vt:lpstr>
      <vt:lpstr>Office Theme</vt:lpstr>
      <vt:lpstr>Agenda</vt:lpstr>
      <vt:lpstr>Data Mining in this course </vt:lpstr>
      <vt:lpstr>PowerPoint Presentation</vt:lpstr>
      <vt:lpstr>When can you embark on data-driven decisions?</vt:lpstr>
      <vt:lpstr>Data Mining &amp; Science is almost always missing business acumen.</vt:lpstr>
      <vt:lpstr>Expertise is not confined to math or CS…but learning business implications.</vt:lpstr>
      <vt:lpstr>Diagnosing &amp; Defining a data mining project</vt:lpstr>
      <vt:lpstr>Pitfalls</vt:lpstr>
      <vt:lpstr>Let’s do this for real…</vt:lpstr>
      <vt:lpstr>Let’s do this for real</vt:lpstr>
      <vt:lpstr>Let’s do this for real</vt:lpstr>
      <vt:lpstr>Let’s do this for real</vt:lpstr>
      <vt:lpstr>Let’s do this for real</vt:lpstr>
      <vt:lpstr>Let’s do this for real</vt:lpstr>
      <vt:lpstr>Let’s do this for real</vt:lpstr>
      <vt:lpstr>Let’s call Dale to tell him what we learned.</vt:lpstr>
      <vt:lpstr>My framework, learned from 15yrs in the space, but not exhaustive Examples below.</vt:lpstr>
      <vt:lpstr>Tools and methods for the action</vt:lpstr>
      <vt:lpstr>Types of Problems</vt:lpstr>
      <vt:lpstr>Types of Problems</vt:lpstr>
      <vt:lpstr>Types of Problems</vt:lpstr>
      <vt:lpstr>Types of Problems</vt:lpstr>
      <vt:lpstr>Supervised Learning: Classification &amp; Prediction</vt:lpstr>
      <vt:lpstr>Types of Problems</vt:lpstr>
      <vt:lpstr>Types of Problems</vt:lpstr>
      <vt:lpstr>Types of Problems</vt:lpstr>
      <vt:lpstr>Types of Problems</vt:lpstr>
      <vt:lpstr>Types of Problems</vt:lpstr>
      <vt:lpstr>Unsupervised Learning: Find meaningful groups</vt:lpstr>
      <vt:lpstr>Types of Problems</vt:lpstr>
      <vt:lpstr>Your turn…</vt:lpstr>
      <vt:lpstr>Your turn…</vt:lpstr>
      <vt:lpstr>Your turn…</vt:lpstr>
      <vt:lpstr>Your turn…</vt:lpstr>
      <vt:lpstr>Your turn…</vt:lpstr>
      <vt:lpstr>Your turn…</vt:lpstr>
      <vt:lpstr>Your turn…</vt:lpstr>
      <vt:lpstr>Quiz!</vt:lpstr>
      <vt:lpstr>Agenda</vt:lpstr>
      <vt:lpstr>Let’s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Kwartler</dc:creator>
  <cp:lastModifiedBy>Ted Kwartler</cp:lastModifiedBy>
  <cp:revision>150</cp:revision>
  <cp:lastPrinted>2018-07-10T22:02:33Z</cp:lastPrinted>
  <dcterms:created xsi:type="dcterms:W3CDTF">2018-05-11T14:06:45Z</dcterms:created>
  <dcterms:modified xsi:type="dcterms:W3CDTF">2025-05-26T22:46:33Z</dcterms:modified>
</cp:coreProperties>
</file>