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565" r:id="rId3"/>
    <p:sldId id="349" r:id="rId4"/>
    <p:sldId id="444" r:id="rId5"/>
    <p:sldId id="834" r:id="rId6"/>
    <p:sldId id="394" r:id="rId7"/>
    <p:sldId id="395" r:id="rId8"/>
    <p:sldId id="582" r:id="rId9"/>
    <p:sldId id="445" r:id="rId10"/>
    <p:sldId id="397" r:id="rId11"/>
    <p:sldId id="447" r:id="rId12"/>
    <p:sldId id="400" r:id="rId13"/>
    <p:sldId id="406" r:id="rId14"/>
    <p:sldId id="298" r:id="rId15"/>
    <p:sldId id="299" r:id="rId16"/>
    <p:sldId id="350" r:id="rId17"/>
    <p:sldId id="383" r:id="rId18"/>
    <p:sldId id="384" r:id="rId19"/>
    <p:sldId id="385" r:id="rId20"/>
    <p:sldId id="387" r:id="rId21"/>
    <p:sldId id="388" r:id="rId22"/>
    <p:sldId id="389" r:id="rId23"/>
    <p:sldId id="391" r:id="rId24"/>
    <p:sldId id="390" r:id="rId25"/>
    <p:sldId id="448" r:id="rId26"/>
    <p:sldId id="449" r:id="rId27"/>
    <p:sldId id="392" r:id="rId28"/>
    <p:sldId id="450" r:id="rId29"/>
    <p:sldId id="405" r:id="rId30"/>
    <p:sldId id="407" r:id="rId31"/>
    <p:sldId id="408" r:id="rId32"/>
    <p:sldId id="386" r:id="rId33"/>
    <p:sldId id="3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9" autoAdjust="0"/>
    <p:restoredTop sz="94162" autoAdjust="0"/>
  </p:normalViewPr>
  <p:slideViewPr>
    <p:cSldViewPr snapToGrid="0">
      <p:cViewPr varScale="1">
        <p:scale>
          <a:sx n="102" d="100"/>
          <a:sy n="102" d="100"/>
        </p:scale>
        <p:origin x="19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891"/>
          <c:y val="6.6157925209539031E-2"/>
          <c:w val="0.777551795232578"/>
          <c:h val="0.7582716043247197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04-457B-9C26-7CB189637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614680"/>
        <c:axId val="389618992"/>
      </c:scatterChart>
      <c:valAx>
        <c:axId val="389614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9618992"/>
        <c:crosses val="autoZero"/>
        <c:crossBetween val="midCat"/>
      </c:valAx>
      <c:valAx>
        <c:axId val="3896189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45E-2"/>
              <c:y val="0.3689576598224303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961468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189D838-71A1-4615-8F96-C31ABAB85E01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592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good model?</a:t>
            </a:r>
          </a:p>
          <a:p>
            <a:r>
              <a:rPr lang="en-US" dirty="0"/>
              <a:t>18 + -18 cancel each other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38F2CF-F941-4458-88EA-D525D13A94C6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15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90C366-52D6-4EF7-AF20-EF2D72A63B4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19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did carat to diamond prices</a:t>
            </a:r>
          </a:p>
          <a:p>
            <a:r>
              <a:rPr lang="en-US" dirty="0"/>
              <a:t>Now let’s add more than 1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good model?</a:t>
            </a:r>
          </a:p>
          <a:p>
            <a:r>
              <a:rPr lang="en-US" dirty="0"/>
              <a:t>18 + -18 cancel each other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4/23/20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4/23/20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4/23/20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4/23/20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4/23/20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Overfitting -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test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16BA2CBA-E188-9046-874C-3E46C0B8D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4658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Overfitting -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6F89562-CBB1-E44D-8238-F62E5861C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78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2175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14ED30B5-3962-294C-824D-CC04CDFC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8945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914400" y="16002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Franklin Gothic Book" pitchFamily="34" charset="0"/>
              </a:rPr>
              <a:t>Data Mining:</a:t>
            </a:r>
          </a:p>
          <a:p>
            <a:pPr lvl="1"/>
            <a:r>
              <a:rPr lang="en-US" altLang="en-US" sz="2100" dirty="0">
                <a:latin typeface="Franklin Gothic Book" pitchFamily="34" charset="0"/>
              </a:rPr>
              <a:t>Supervised - Classification &amp; Prediction</a:t>
            </a:r>
          </a:p>
          <a:p>
            <a:pPr lvl="1"/>
            <a:r>
              <a:rPr lang="en-US" altLang="en-US" sz="2100" dirty="0">
                <a:latin typeface="Franklin Gothic Book" pitchFamily="34" charset="0"/>
              </a:rPr>
              <a:t>Unsupervised-  Association Rules, Data Reduction, Data Exploration &amp; Visualization</a:t>
            </a:r>
          </a:p>
          <a:p>
            <a:r>
              <a:rPr lang="en-US" altLang="en-US" sz="2400" dirty="0">
                <a:latin typeface="Franklin Gothic Book" pitchFamily="34" charset="0"/>
              </a:rPr>
              <a:t>Before algorithms can be applied, data must be explored then pre-processed (treated)</a:t>
            </a:r>
          </a:p>
          <a:p>
            <a:r>
              <a:rPr lang="en-US" altLang="en-US" sz="2400" dirty="0">
                <a:latin typeface="Franklin Gothic Book" pitchFamily="34" charset="0"/>
              </a:rPr>
              <a:t>To evaluate performance and to avoid overfitting, data partitioning is used</a:t>
            </a:r>
          </a:p>
          <a:p>
            <a:r>
              <a:rPr lang="en-US" altLang="en-US" sz="2400" dirty="0">
                <a:latin typeface="Franklin Gothic Book" pitchFamily="34" charset="0"/>
              </a:rPr>
              <a:t>Models are fit to the training partition and assessed on the validation and test partitions</a:t>
            </a: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771" y="5453149"/>
            <a:ext cx="8046720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Today’s lesson explores partitioning and simple prediction.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6033828-A9F3-F84B-8E44-FCE10CDB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046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Supervised Learning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Franklin Gothic Book" pitchFamily="34" charset="0"/>
              </a:rPr>
              <a:t>Goal: Predict a single “target” or “outcome” variable </a:t>
            </a:r>
          </a:p>
          <a:p>
            <a:pPr eaLnBrk="1" hangingPunct="1"/>
            <a:endParaRPr lang="en-US" altLang="en-US" dirty="0">
              <a:latin typeface="Franklin Gothic Book" pitchFamily="34" charset="0"/>
            </a:endParaRPr>
          </a:p>
          <a:p>
            <a:pPr eaLnBrk="1" hangingPunct="1"/>
            <a:r>
              <a:rPr lang="en-US" altLang="en-US" dirty="0">
                <a:latin typeface="Franklin Gothic Book" pitchFamily="34" charset="0"/>
              </a:rPr>
              <a:t>Training data, where target value is known</a:t>
            </a:r>
          </a:p>
          <a:p>
            <a:pPr eaLnBrk="1" hangingPunct="1"/>
            <a:endParaRPr lang="en-US" altLang="en-US" dirty="0">
              <a:latin typeface="Franklin Gothic Book" pitchFamily="34" charset="0"/>
            </a:endParaRPr>
          </a:p>
          <a:p>
            <a:pPr eaLnBrk="1" hangingPunct="1"/>
            <a:r>
              <a:rPr lang="en-US" altLang="en-US" dirty="0">
                <a:latin typeface="Franklin Gothic Book" pitchFamily="34" charset="0"/>
              </a:rPr>
              <a:t>Score to data where value is not known</a:t>
            </a:r>
          </a:p>
          <a:p>
            <a:pPr eaLnBrk="1" hangingPunct="1"/>
            <a:endParaRPr lang="en-US" altLang="en-US" dirty="0">
              <a:latin typeface="Franklin Gothic Book" pitchFamily="34" charset="0"/>
            </a:endParaRPr>
          </a:p>
          <a:p>
            <a:pPr eaLnBrk="1" hangingPunct="1"/>
            <a:r>
              <a:rPr lang="en-US" altLang="en-US" dirty="0">
                <a:latin typeface="Franklin Gothic Book" pitchFamily="34" charset="0"/>
              </a:rPr>
              <a:t>Methods: Classification and </a:t>
            </a:r>
            <a:r>
              <a:rPr lang="en-US" altLang="en-US" u="sng" dirty="0">
                <a:latin typeface="Franklin Gothic Book" pitchFamily="34" charset="0"/>
              </a:rPr>
              <a:t>Prediction</a:t>
            </a:r>
          </a:p>
          <a:p>
            <a:pPr eaLnBrk="1" hangingPunct="1"/>
            <a:endParaRPr lang="en-US" altLang="en-US" dirty="0">
              <a:latin typeface="Franklin Gothic Book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4024948-E463-764F-B1B4-58E5D4C9D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53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8ACCC4AA-49A7-8A46-8872-BB55B839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0423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F763AB2-9B57-A642-868C-A8E20013A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49095" cy="591477"/>
          </a:xfrm>
        </p:spPr>
        <p:txBody>
          <a:bodyPr/>
          <a:lstStyle/>
          <a:p>
            <a:r>
              <a:rPr lang="en-US" dirty="0"/>
              <a:t>Linear Regression for continuous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032A7D9-C4FC-1146-9EEB-11337D39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D18A85C-83E2-9643-9A92-3F05F2D7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21" idx="2"/>
            <a:endCxn id="29" idx="0"/>
          </p:cNvCxnSpPr>
          <p:nvPr/>
        </p:nvCxnSpPr>
        <p:spPr>
          <a:xfrm>
            <a:off x="1521229" y="2676698"/>
            <a:ext cx="141310" cy="71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2261" y="1363287"/>
            <a:ext cx="2177935" cy="13134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Outcome:</a:t>
            </a:r>
          </a:p>
          <a:p>
            <a:pPr algn="ctr"/>
            <a:r>
              <a:rPr lang="en-US" dirty="0"/>
              <a:t>The “dependent”, “y” or “target”.</a:t>
            </a:r>
          </a:p>
          <a:p>
            <a:pPr algn="ctr"/>
            <a:r>
              <a:rPr lang="en-US" sz="1400" i="1" dirty="0"/>
              <a:t>Number of Ice Cream Cones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496284" y="3391593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F1D7D29-F21A-A843-A684-F1AA16570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974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477561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Regression in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Partitioning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Understanding Regression (simple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univariate)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Build &amp; Evaluate a Multiple Linear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Housekeeping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9509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stCxn id="21" idx="0"/>
            <a:endCxn id="23" idx="2"/>
          </p:cNvCxnSpPr>
          <p:nvPr/>
        </p:nvCxnSpPr>
        <p:spPr>
          <a:xfrm flipV="1">
            <a:off x="2128058" y="2859578"/>
            <a:ext cx="216125" cy="847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014" y="3707487"/>
            <a:ext cx="3192088" cy="1645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Constant:</a:t>
            </a:r>
          </a:p>
          <a:p>
            <a:pPr algn="ctr"/>
            <a:r>
              <a:rPr lang="en-US" dirty="0"/>
              <a:t>The “intercept” or “beta-naught” has no predictor associated with it. </a:t>
            </a:r>
          </a:p>
          <a:p>
            <a:pPr algn="ctr"/>
            <a:r>
              <a:rPr lang="en-US" sz="1400" i="1" dirty="0"/>
              <a:t>Avg. Number of Ice Cream Cones expected to sell if predictors were all 0.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77928" y="2460567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C18B81C-DF86-194E-AC2D-8641713C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025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9509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>
            <a:stCxn id="21" idx="0"/>
            <a:endCxn id="31" idx="2"/>
          </p:cNvCxnSpPr>
          <p:nvPr/>
        </p:nvCxnSpPr>
        <p:spPr>
          <a:xfrm flipH="1" flipV="1">
            <a:off x="3341717" y="2859578"/>
            <a:ext cx="856211" cy="1064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0"/>
            <a:endCxn id="33" idx="2"/>
          </p:cNvCxnSpPr>
          <p:nvPr/>
        </p:nvCxnSpPr>
        <p:spPr>
          <a:xfrm flipV="1">
            <a:off x="4197928" y="2845723"/>
            <a:ext cx="144087" cy="107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36" idx="2"/>
          </p:cNvCxnSpPr>
          <p:nvPr/>
        </p:nvCxnSpPr>
        <p:spPr>
          <a:xfrm flipV="1">
            <a:off x="4197928" y="2829098"/>
            <a:ext cx="1906385" cy="1094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6204" y="3923619"/>
            <a:ext cx="2643447" cy="1645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Predictors:</a:t>
            </a:r>
          </a:p>
          <a:p>
            <a:pPr algn="ctr"/>
            <a:r>
              <a:rPr lang="en-US" dirty="0"/>
              <a:t>The “informative features”, “x” or “independent” variables.  </a:t>
            </a:r>
          </a:p>
          <a:p>
            <a:pPr algn="ctr"/>
            <a:r>
              <a:rPr lang="en-US" sz="1400" i="1" dirty="0"/>
              <a:t>Variables affecting sales in the data, temp, day, &amp; price. 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75462" y="2460567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175760" y="2446712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38058" y="2430087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2B20728-E4B2-324E-B66C-1C7B142AE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5951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9509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21" idx="0"/>
            <a:endCxn id="23" idx="2"/>
          </p:cNvCxnSpPr>
          <p:nvPr/>
        </p:nvCxnSpPr>
        <p:spPr>
          <a:xfrm flipH="1" flipV="1">
            <a:off x="3025837" y="2859578"/>
            <a:ext cx="1172091" cy="1064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0"/>
            <a:endCxn id="24" idx="2"/>
          </p:cNvCxnSpPr>
          <p:nvPr/>
        </p:nvCxnSpPr>
        <p:spPr>
          <a:xfrm flipH="1" flipV="1">
            <a:off x="4023352" y="2859578"/>
            <a:ext cx="174576" cy="1064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0"/>
            <a:endCxn id="25" idx="2"/>
          </p:cNvCxnSpPr>
          <p:nvPr/>
        </p:nvCxnSpPr>
        <p:spPr>
          <a:xfrm flipV="1">
            <a:off x="4197928" y="2862349"/>
            <a:ext cx="1540620" cy="106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6204" y="3923619"/>
            <a:ext cx="2643447" cy="1645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Coefficients:</a:t>
            </a:r>
          </a:p>
          <a:p>
            <a:pPr algn="ctr"/>
            <a:r>
              <a:rPr lang="en-US" dirty="0"/>
              <a:t>The “weight”, “betas” or “coefficients” multiplied with the specific “x” variable value. 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59582" y="2460567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57097" y="2460567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572293" y="2463338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763DC660-19FD-0F4D-BD02-7A08C623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5950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9509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stCxn id="21" idx="0"/>
            <a:endCxn id="16" idx="2"/>
          </p:cNvCxnSpPr>
          <p:nvPr/>
        </p:nvCxnSpPr>
        <p:spPr>
          <a:xfrm flipH="1" flipV="1">
            <a:off x="6749926" y="2859578"/>
            <a:ext cx="58198" cy="914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86400" y="3773990"/>
            <a:ext cx="2643447" cy="1645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Error:</a:t>
            </a:r>
          </a:p>
          <a:p>
            <a:pPr algn="ctr"/>
            <a:r>
              <a:rPr lang="en-US" dirty="0"/>
              <a:t>The “error” or “noise” represents the value the equation is wrong compared to the actual Y. 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83671" y="2460567"/>
            <a:ext cx="332509" cy="399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B17D141-E002-FB47-8314-0F77C200A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7797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6498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1629298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1553098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00898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3686698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3077098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2010298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2010298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2010298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2010298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2696098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2696098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2696098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269609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269609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6666" y="5386648"/>
            <a:ext cx="8470669" cy="5153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combinations of beta coefficients seeks to minimize the squared errors between the actual Y values and the equation.   </a:t>
            </a:r>
            <a:r>
              <a:rPr lang="en-US" b="1" dirty="0">
                <a:solidFill>
                  <a:schemeClr val="tx1"/>
                </a:solidFill>
              </a:rPr>
              <a:t>This combination manifests as the “best fit line”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83BAD3EC-AD62-D54C-A619-E2DE77F72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3514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7948366" cy="1884473"/>
            <a:chOff x="629493" y="1419881"/>
            <a:chExt cx="794836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 xmlns=""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92" b="-9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05492"/>
              </p:ext>
            </p:extLst>
          </p:nvPr>
        </p:nvGraphicFramePr>
        <p:xfrm>
          <a:off x="2089265" y="315929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Saturday_dummy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7CD9B0F-BAC7-9848-B6F6-BECF05BE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09181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7948366" cy="1884473"/>
            <a:chOff x="629493" y="1419881"/>
            <a:chExt cx="794836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 xmlns=""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92" b="-9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7A9D26-5911-402B-B52F-D0DC2E5F9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01177"/>
              </p:ext>
            </p:extLst>
          </p:nvPr>
        </p:nvGraphicFramePr>
        <p:xfrm>
          <a:off x="1524000" y="3968078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158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Fit Prediction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80DB6DC-FCE8-CE44-AE80-033C1388F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2779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934450" cy="591477"/>
          </a:xfrm>
        </p:spPr>
        <p:txBody>
          <a:bodyPr/>
          <a:lstStyle/>
          <a:p>
            <a:r>
              <a:rPr lang="en-US" sz="3200" dirty="0"/>
              <a:t>Minimizing the Sum of Ordinary Least Squared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53E33A6-CC58-6B42-8D94-6C61B704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934450" cy="591477"/>
          </a:xfrm>
        </p:spPr>
        <p:txBody>
          <a:bodyPr/>
          <a:lstStyle/>
          <a:p>
            <a:r>
              <a:rPr lang="en-US" sz="3200" dirty="0"/>
              <a:t>Big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4CDA995-4632-AD4B-9075-874D80C9B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really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between a prediction and actual.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some are negative and some are positive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77080" y="2219861"/>
            <a:ext cx="0" cy="27684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16518" y="2296482"/>
            <a:ext cx="9896" cy="1019212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48451" y="219588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55672" y="4530173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12897" y="4244340"/>
            <a:ext cx="9277" cy="299861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98EE999-AC42-3349-9B80-3ABD0906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Squared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532" y="1271849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750" y="1273235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4803" y="1360267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656" y="1360267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02993"/>
              </p:ext>
            </p:extLst>
          </p:nvPr>
        </p:nvGraphicFramePr>
        <p:xfrm>
          <a:off x="1270958" y="2156844"/>
          <a:ext cx="84967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38982"/>
              </p:ext>
            </p:extLst>
          </p:nvPr>
        </p:nvGraphicFramePr>
        <p:xfrm>
          <a:off x="5392273" y="2156844"/>
          <a:ext cx="94260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Prediction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78265"/>
              </p:ext>
            </p:extLst>
          </p:nvPr>
        </p:nvGraphicFramePr>
        <p:xfrm>
          <a:off x="7890233" y="2156844"/>
          <a:ext cx="84967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Error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91593" y="3158845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27768" y="2812481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7768" y="3144990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5265" y="5004270"/>
            <a:ext cx="79469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4350" y="5455519"/>
            <a:ext cx="6319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(18 +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6 +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-9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-68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31</a:t>
            </a:r>
            <a:r>
              <a:rPr lang="en-US" sz="2400" dirty="0"/>
              <a:t> +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-18</a:t>
            </a:r>
            <a:r>
              <a:rPr lang="en-US" sz="2400" b="1" dirty="0">
                <a:solidFill>
                  <a:schemeClr val="accent1"/>
                </a:solidFill>
              </a:rPr>
              <a:t> +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18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-15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-5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39)</a:t>
            </a:r>
            <a:r>
              <a:rPr lang="en-US" sz="2400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4035" y="5408823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4035" y="5741332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47459" y="5286895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-3</a:t>
            </a: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35097F8E-0B0D-F346-8CD8-D5AADD753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941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Squared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508" y="1273235"/>
            <a:ext cx="8478985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Without squaring the errors positive &amp; negative prediction errors cancel each other out.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428" y="2612573"/>
            <a:ext cx="558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(18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-9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-68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31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-18</a:t>
            </a:r>
            <a:r>
              <a:rPr lang="en-US" b="1" baseline="30000" dirty="0">
                <a:solidFill>
                  <a:schemeClr val="accent1"/>
                </a:solidFill>
                <a:latin typeface="Calibri" panose="020F0502020204030204" pitchFamily="34" charset="0"/>
              </a:rPr>
              <a:t>2</a:t>
            </a:r>
            <a:r>
              <a:rPr lang="en-US" b="1" baseline="30000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+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18</a:t>
            </a:r>
            <a:r>
              <a:rPr lang="en-US" b="1" baseline="30000" dirty="0">
                <a:solidFill>
                  <a:schemeClr val="accent1"/>
                </a:solidFill>
                <a:latin typeface="Calibri" panose="020F0502020204030204" pitchFamily="34" charset="0"/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-15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-5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39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82394" y="3995666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82394" y="4328175"/>
            <a:ext cx="864523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5155" y="5465620"/>
            <a:ext cx="8478985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Squaring the error means all errors have the same impact on the optimization function.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195" y="4058989"/>
            <a:ext cx="583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324 +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36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81+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4624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961 + 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324 +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324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225 +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1521</a:t>
            </a:r>
            <a:r>
              <a:rPr lang="en-US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2572" y="3857106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8445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793452" y="3158836"/>
            <a:ext cx="349135" cy="798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48618E73-0F32-2A4C-904C-C8544B900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7390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really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9172D24-5321-474F-ACEA-E42E86E7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764" y="1346662"/>
            <a:ext cx="388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Open C_Regression_v1.R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2D6A1ED-B4E3-0940-A125-9241151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296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Regression in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Partitioning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Understanding Regression (simple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univariate)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Build &amp; Evaluate a Multiple Linear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Housekeeping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3600"/>
              <a:t>The Problem of Overfitting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Franklin Gothic Book" pitchFamily="34" charset="0"/>
              </a:rPr>
              <a:t>Statistical models can produce highly complex explanations of relationships between variables</a:t>
            </a:r>
          </a:p>
          <a:p>
            <a:pPr eaLnBrk="1" hangingPunct="1"/>
            <a:r>
              <a:rPr lang="en-US" altLang="en-US" dirty="0">
                <a:latin typeface="Franklin Gothic Book" pitchFamily="34" charset="0"/>
              </a:rPr>
              <a:t>The “fit” may be excellent</a:t>
            </a:r>
          </a:p>
          <a:p>
            <a:pPr eaLnBrk="1" hangingPunct="1"/>
            <a:r>
              <a:rPr lang="en-US" altLang="en-US" dirty="0">
                <a:latin typeface="Franklin Gothic Book" pitchFamily="34" charset="0"/>
              </a:rPr>
              <a:t>When used with </a:t>
            </a:r>
            <a:r>
              <a:rPr lang="en-US" altLang="en-US" u="sng" dirty="0">
                <a:latin typeface="Franklin Gothic Book" pitchFamily="34" charset="0"/>
              </a:rPr>
              <a:t>new</a:t>
            </a:r>
            <a:r>
              <a:rPr lang="en-US" altLang="en-US" dirty="0">
                <a:latin typeface="Franklin Gothic Book" pitchFamily="34" charset="0"/>
              </a:rPr>
              <a:t> data, models of great complexity may do not do so well.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4B7D50C-0022-2E43-8754-3CBFEE1FB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494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100% fit – not useful for </a:t>
            </a:r>
            <a:r>
              <a:rPr lang="en-US" altLang="en-US" u="sng"/>
              <a:t>new</a:t>
            </a:r>
            <a:r>
              <a:rPr lang="en-US" altLang="en-US"/>
              <a:t>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F7973B9-1E6D-9746-A569-BB17FC50E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738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84F95-C2E8-5743-83EA-CA3C7972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B5E43-38DF-2945-B1B2-733E74D4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overfitting to a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F448-4515-1D4A-BA82-A3EB0EEF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67C3F-1517-C648-982A-F1A148DF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2158492"/>
            <a:ext cx="4737100" cy="3175000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9CD8A6A-0546-234C-8973-614ED403A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816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Overfitting, continued.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0075" y="1500188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Franklin Gothic Book" pitchFamily="34" charset="0"/>
              </a:rPr>
              <a:t>Causes:</a:t>
            </a:r>
          </a:p>
          <a:p>
            <a:pPr marL="742950" lvl="1" indent="-285750">
              <a:defRPr/>
            </a:pPr>
            <a:r>
              <a:rPr lang="en-US" sz="2200" dirty="0">
                <a:latin typeface="Franklin Gothic Book" pitchFamily="34" charset="0"/>
              </a:rPr>
              <a:t>Too many predictors start to inject noise not signal </a:t>
            </a:r>
          </a:p>
          <a:p>
            <a:pPr marL="742950" lvl="1" indent="-285750">
              <a:defRPr/>
            </a:pPr>
            <a:r>
              <a:rPr lang="en-US" sz="2200" dirty="0">
                <a:latin typeface="Franklin Gothic Book" pitchFamily="34" charset="0"/>
              </a:rPr>
              <a:t>Not adhering to a priori partitioning – </a:t>
            </a:r>
            <a:r>
              <a:rPr lang="en-US" sz="2200" i="1" dirty="0">
                <a:latin typeface="Franklin Gothic Book" pitchFamily="34" charset="0"/>
              </a:rPr>
              <a:t>up next</a:t>
            </a:r>
          </a:p>
          <a:p>
            <a:pPr marL="742950" lvl="1" indent="-285750">
              <a:defRPr/>
            </a:pPr>
            <a:r>
              <a:rPr lang="en-US" sz="2200" dirty="0">
                <a:latin typeface="Franklin Gothic Book" pitchFamily="34" charset="0"/>
              </a:rPr>
              <a:t>Lack of data knowledge &amp; problem understanding</a:t>
            </a:r>
          </a:p>
          <a:p>
            <a:pPr>
              <a:defRPr/>
            </a:pPr>
            <a:endParaRPr lang="en-US" dirty="0">
              <a:latin typeface="Franklin Gothic Book" pitchFamily="34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>
                <a:latin typeface="Franklin Gothic Book" pitchFamily="34" charset="0"/>
              </a:rPr>
              <a:t>Consequence:  Deployed model will not work as well as expected with completely new data.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1A5FB38-74F2-5D47-A775-AB0E0CCCA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40531366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5128</TotalTime>
  <Words>1598</Words>
  <Application>Microsoft Macintosh PowerPoint</Application>
  <PresentationFormat>On-screen Show (4:3)</PresentationFormat>
  <Paragraphs>366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Regression</vt:lpstr>
      <vt:lpstr>Agenda</vt:lpstr>
      <vt:lpstr>Let’s Practice</vt:lpstr>
      <vt:lpstr>PowerPoint Presentation</vt:lpstr>
      <vt:lpstr>Agenda</vt:lpstr>
      <vt:lpstr>The Problem of Overfitting</vt:lpstr>
      <vt:lpstr>100% fit – not useful for new data</vt:lpstr>
      <vt:lpstr>Another view of overfitting to a problem…</vt:lpstr>
      <vt:lpstr>Overfitting, continued.</vt:lpstr>
      <vt:lpstr>Minimize Overfitting - Partitioning</vt:lpstr>
      <vt:lpstr>Minimize Overfitting - Partitioning</vt:lpstr>
      <vt:lpstr>Best Practice </vt:lpstr>
      <vt:lpstr>Review</vt:lpstr>
      <vt:lpstr>Supervised Learning</vt:lpstr>
      <vt:lpstr>Supervised Learning</vt:lpstr>
      <vt:lpstr>Supervised Learning Example</vt:lpstr>
      <vt:lpstr>Linear Regression for continuous outcomes</vt:lpstr>
      <vt:lpstr>The linear combination equation captures information</vt:lpstr>
      <vt:lpstr>The linear combination equation captures information</vt:lpstr>
      <vt:lpstr>The linear combination equation captures information</vt:lpstr>
      <vt:lpstr>The linear combination equation captures information</vt:lpstr>
      <vt:lpstr>The linear combination equation captures information</vt:lpstr>
      <vt:lpstr>The linear combination equation captures information</vt:lpstr>
      <vt:lpstr>The linear combination equation captures information</vt:lpstr>
      <vt:lpstr>PowerPoint Presentation</vt:lpstr>
      <vt:lpstr>PowerPoint Presentation</vt:lpstr>
      <vt:lpstr>Minimizing the Sum of Ordinary Least Squared Errors</vt:lpstr>
      <vt:lpstr>Big Errors</vt:lpstr>
      <vt:lpstr>What’s really going on?</vt:lpstr>
      <vt:lpstr>Why Squared Error?</vt:lpstr>
      <vt:lpstr>Why Squared Error?</vt:lpstr>
      <vt:lpstr>So what is really going on?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265</cp:revision>
  <dcterms:created xsi:type="dcterms:W3CDTF">2018-05-23T17:24:59Z</dcterms:created>
  <dcterms:modified xsi:type="dcterms:W3CDTF">2020-04-23T15:20:35Z</dcterms:modified>
</cp:coreProperties>
</file>