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593" r:id="rId2"/>
    <p:sldId id="719" r:id="rId3"/>
    <p:sldId id="662" r:id="rId4"/>
    <p:sldId id="663" r:id="rId5"/>
    <p:sldId id="712" r:id="rId6"/>
    <p:sldId id="718" r:id="rId7"/>
    <p:sldId id="713" r:id="rId8"/>
    <p:sldId id="714" r:id="rId9"/>
    <p:sldId id="715" r:id="rId10"/>
    <p:sldId id="716" r:id="rId11"/>
    <p:sldId id="71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1557" autoAdjust="0"/>
  </p:normalViewPr>
  <p:slideViewPr>
    <p:cSldViewPr snapToGrid="0">
      <p:cViewPr varScale="1">
        <p:scale>
          <a:sx n="69" d="100"/>
          <a:sy n="69" d="100"/>
        </p:scale>
        <p:origin x="205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2/24/21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2/24/21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2/24/21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2/24/21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2/24/21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2/24/21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2/24/21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2/24/21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2/24/21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2/24/21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2/24/21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2/24/21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2/24/21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sz="3600" i="1" dirty="0"/>
              <a:t>TM Basics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2/24/21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dirty="0"/>
              <a:t>Kwartler</a:t>
            </a:r>
          </a:p>
        </p:txBody>
      </p:sp>
      <p:cxnSp>
        <p:nvCxnSpPr>
          <p:cNvPr id="7" name="Straight Connector 6">
            <a:extLst>
              <a:ext uri="{FF2B5EF4-FFF2-40B4-BE49-F238E27FC236}">
                <a16:creationId xmlns:a16="http://schemas.microsoft.com/office/drawing/2014/main" id="{54E1A1E5-D9C3-7442-A508-132F62BBC7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081B0B-78F0-4B46-BFDE-7CC697B037A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2/24/21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2879314"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 </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5125326" y="1792441"/>
            <a:ext cx="2753280" cy="923330"/>
          </a:xfrm>
          <a:prstGeom prst="rect">
            <a:avLst/>
          </a:prstGeom>
          <a:solidFill>
            <a:srgbClr val="FFC000"/>
          </a:solidFill>
        </p:spPr>
        <p:txBody>
          <a:bodyPr wrap="square" rtlCol="0">
            <a:spAutoFit/>
          </a:bodyPr>
          <a:lstStyle/>
          <a:p>
            <a:r>
              <a:rPr lang="en-US" dirty="0"/>
              <a:t>We will use in this course but </a:t>
            </a:r>
            <a:r>
              <a:rPr lang="en-US" dirty="0" err="1"/>
              <a:t>pg</a:t>
            </a:r>
            <a:r>
              <a:rPr lang="en-US" dirty="0"/>
              <a:t> 45 of the book has the </a:t>
            </a:r>
            <a:r>
              <a:rPr lang="en-US" dirty="0" err="1"/>
              <a:t>qdap</a:t>
            </a:r>
            <a:r>
              <a:rPr lang="en-US" dirty="0"/>
              <a:t> option</a:t>
            </a:r>
          </a:p>
        </p:txBody>
      </p:sp>
      <p:sp>
        <p:nvSpPr>
          <p:cNvPr id="11" name="TextBox 10"/>
          <p:cNvSpPr txBox="1"/>
          <p:nvPr/>
        </p:nvSpPr>
        <p:spPr>
          <a:xfrm>
            <a:off x="268015" y="3121573"/>
            <a:ext cx="8623738" cy="2031325"/>
          </a:xfrm>
          <a:prstGeom prst="rect">
            <a:avLst/>
          </a:prstGeom>
          <a:noFill/>
        </p:spPr>
        <p:txBody>
          <a:bodyPr wrap="square" rtlCol="0">
            <a:spAutoFit/>
          </a:bodyPr>
          <a:lstStyle/>
          <a:p>
            <a:pPr marL="342900" indent="-342900">
              <a:buFont typeface="+mj-lt"/>
              <a:buAutoNum type="arabicPeriod"/>
            </a:pPr>
            <a:r>
              <a:rPr lang="en-US" dirty="0"/>
              <a:t>Check the terms</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Organize the suggestions into a lexicon </a:t>
            </a:r>
          </a:p>
          <a:p>
            <a:pPr marL="342900" indent="-342900">
              <a:buFont typeface="+mj-lt"/>
              <a:buAutoNum type="arabicPeriod"/>
            </a:pPr>
            <a:endParaRPr lang="en-US" dirty="0"/>
          </a:p>
          <a:p>
            <a:pPr marL="342900" indent="-342900">
              <a:buFont typeface="+mj-lt"/>
              <a:buAutoNum type="arabicPeriod"/>
            </a:pPr>
            <a:r>
              <a:rPr lang="en-US" dirty="0"/>
              <a:t>Use a global substitution (</a:t>
            </a:r>
            <a:r>
              <a:rPr lang="en-US" dirty="0" err="1"/>
              <a:t>gsub</a:t>
            </a:r>
            <a:r>
              <a:rPr lang="en-US" dirty="0"/>
              <a:t>) to correct identified misspellings</a:t>
            </a:r>
          </a:p>
        </p:txBody>
      </p:sp>
      <p:sp>
        <p:nvSpPr>
          <p:cNvPr id="12" name="Rectangle 11">
            <a:extLst>
              <a:ext uri="{FF2B5EF4-FFF2-40B4-BE49-F238E27FC236}">
                <a16:creationId xmlns:a16="http://schemas.microsoft.com/office/drawing/2014/main" id="{CE6549BB-6AF5-468A-8D72-A45EED7452EF}"/>
              </a:ext>
            </a:extLst>
          </p:cNvPr>
          <p:cNvSpPr/>
          <p:nvPr/>
        </p:nvSpPr>
        <p:spPr>
          <a:xfrm>
            <a:off x="228600" y="5455587"/>
            <a:ext cx="8686800" cy="4722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Still uses the benefit of </a:t>
            </a:r>
            <a:r>
              <a:rPr lang="en-US" dirty="0" err="1">
                <a:solidFill>
                  <a:schemeClr val="bg1"/>
                </a:solidFill>
              </a:rPr>
              <a:t>hunspell</a:t>
            </a:r>
            <a:r>
              <a:rPr lang="en-US" dirty="0">
                <a:solidFill>
                  <a:schemeClr val="bg1"/>
                </a:solidFill>
              </a:rPr>
              <a:t> but is easier to interact with.  </a:t>
            </a:r>
          </a:p>
        </p:txBody>
      </p:sp>
      <p:cxnSp>
        <p:nvCxnSpPr>
          <p:cNvPr id="10" name="Straight Connector 9">
            <a:extLst>
              <a:ext uri="{FF2B5EF4-FFF2-40B4-BE49-F238E27FC236}">
                <a16:creationId xmlns:a16="http://schemas.microsoft.com/office/drawing/2014/main" id="{1E1D199A-FC2C-014D-961F-D31B0E03CD83}"/>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A832B3-A5A1-694E-A5A4-7A7B7724832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5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2/24/21</a:t>
            </a:fld>
            <a:endParaRPr lang="en-US"/>
          </a:p>
        </p:txBody>
      </p:sp>
      <p:sp>
        <p:nvSpPr>
          <p:cNvPr id="3" name="Title 2"/>
          <p:cNvSpPr>
            <a:spLocks noGrp="1"/>
          </p:cNvSpPr>
          <p:nvPr>
            <p:ph type="title"/>
          </p:nvPr>
        </p:nvSpPr>
        <p:spPr>
          <a:xfrm>
            <a:off x="0" y="318234"/>
            <a:ext cx="8515350" cy="591477"/>
          </a:xfrm>
        </p:spPr>
        <p:txBody>
          <a:bodyPr/>
          <a:lstStyle/>
          <a:p>
            <a:r>
              <a:rPr lang="en-US" sz="2800" dirty="0"/>
              <a:t>Too much coffee!</a:t>
            </a:r>
            <a:r>
              <a:rPr lang="en-US" sz="2800" b="1" dirty="0"/>
              <a:t> Open </a:t>
            </a:r>
            <a:r>
              <a:rPr lang="en-US" sz="2800" dirty="0"/>
              <a:t>﻿</a:t>
            </a:r>
            <a:r>
              <a:rPr lang="en-US" sz="2800" dirty="0" err="1"/>
              <a:t>C_spellCheck.R</a:t>
            </a:r>
            <a:br>
              <a:rPr lang="en-US" sz="2800" dirty="0"/>
            </a:b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err="1"/>
              <a:t>Kwartler</a:t>
            </a:r>
            <a:endParaRPr lang="en-US" dirty="0"/>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0BD4-6FFF-AF42-9A45-B1D783D62F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20F3C-5F28-1B4D-919B-9168B11B212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D58A779-0E36-1D48-BC17-FE82ED3E1FDB}"/>
              </a:ext>
            </a:extLst>
          </p:cNvPr>
          <p:cNvSpPr>
            <a:spLocks noGrp="1"/>
          </p:cNvSpPr>
          <p:nvPr>
            <p:ph type="dt" sz="half" idx="10"/>
          </p:nvPr>
        </p:nvSpPr>
        <p:spPr/>
        <p:txBody>
          <a:bodyPr/>
          <a:lstStyle/>
          <a:p>
            <a:fld id="{D753EFC8-4232-4598-94F6-94C0EBAFC469}" type="datetime1">
              <a:rPr lang="en-US" smtClean="0"/>
              <a:t>2/24/21</a:t>
            </a:fld>
            <a:endParaRPr lang="en-US"/>
          </a:p>
        </p:txBody>
      </p:sp>
      <p:sp>
        <p:nvSpPr>
          <p:cNvPr id="5" name="Slide Number Placeholder 4">
            <a:extLst>
              <a:ext uri="{FF2B5EF4-FFF2-40B4-BE49-F238E27FC236}">
                <a16:creationId xmlns:a16="http://schemas.microsoft.com/office/drawing/2014/main" id="{676D020C-585E-2240-94D3-278586C7F7C4}"/>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6" name="Footer Placeholder 5">
            <a:extLst>
              <a:ext uri="{FF2B5EF4-FFF2-40B4-BE49-F238E27FC236}">
                <a16:creationId xmlns:a16="http://schemas.microsoft.com/office/drawing/2014/main" id="{ED409CC0-C0E0-3A44-966C-A5F0E3C8BC7F}"/>
              </a:ext>
            </a:extLst>
          </p:cNvPr>
          <p:cNvSpPr>
            <a:spLocks noGrp="1"/>
          </p:cNvSpPr>
          <p:nvPr>
            <p:ph type="ftr" sz="quarter" idx="3"/>
          </p:nvPr>
        </p:nvSpPr>
        <p:spPr/>
        <p:txBody>
          <a:bodyPr/>
          <a:lstStyle/>
          <a:p>
            <a:r>
              <a:rPr lang="en-US"/>
              <a:t>Kwartler</a:t>
            </a:r>
            <a:endParaRPr lang="en-US" dirty="0"/>
          </a:p>
        </p:txBody>
      </p:sp>
      <p:pic>
        <p:nvPicPr>
          <p:cNvPr id="1026" name="Picture 2" descr="50+ Please take attendance ideas | attendance, teacher humor, teaching humor">
            <a:extLst>
              <a:ext uri="{FF2B5EF4-FFF2-40B4-BE49-F238E27FC236}">
                <a16:creationId xmlns:a16="http://schemas.microsoft.com/office/drawing/2014/main" id="{82C612BA-4E15-1449-AD96-FA4CD9B6C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260350"/>
            <a:ext cx="8940800"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13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Twitter Profanity</a:t>
            </a:r>
          </a:p>
        </p:txBody>
      </p:sp>
      <p:sp>
        <p:nvSpPr>
          <p:cNvPr id="10" name="Content Placeholder 2"/>
          <p:cNvSpPr txBox="1">
            <a:spLocks/>
          </p:cNvSpPr>
          <p:nvPr/>
        </p:nvSpPr>
        <p:spPr>
          <a:xfrm>
            <a:off x="228600" y="1219200"/>
            <a:ext cx="8686800" cy="4906963"/>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Avenir Light"/>
                <a:ea typeface="+mn-ea"/>
                <a:cs typeface="Avenir Light"/>
              </a:defRPr>
            </a:lvl1pPr>
            <a:lvl2pPr marL="742950" indent="-285750" algn="l" defTabSz="457200" rtl="0" eaLnBrk="1" latinLnBrk="0" hangingPunct="1">
              <a:spcBef>
                <a:spcPct val="20000"/>
              </a:spcBef>
              <a:buFont typeface="Arial"/>
              <a:buChar char="–"/>
              <a:defRPr sz="2800" b="0" i="0" kern="1200">
                <a:solidFill>
                  <a:schemeClr val="tx1"/>
                </a:solidFill>
                <a:latin typeface="Avenir Light"/>
                <a:ea typeface="+mn-ea"/>
                <a:cs typeface="Avenir Light"/>
              </a:defRPr>
            </a:lvl2pPr>
            <a:lvl3pPr marL="1143000" indent="-228600" algn="l" defTabSz="457200" rtl="0" eaLnBrk="1" latinLnBrk="0" hangingPunct="1">
              <a:spcBef>
                <a:spcPct val="20000"/>
              </a:spcBef>
              <a:buFont typeface="Arial"/>
              <a:buChar char="•"/>
              <a:defRPr sz="2400" b="0" i="0" kern="1200">
                <a:solidFill>
                  <a:schemeClr val="tx1"/>
                </a:solidFill>
                <a:latin typeface="Avenir Light"/>
                <a:ea typeface="+mn-ea"/>
                <a:cs typeface="Avenir Light"/>
              </a:defRPr>
            </a:lvl3pPr>
            <a:lvl4pPr marL="16002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prstClr val="black"/>
                </a:solidFill>
                <a:latin typeface="+mj-lt"/>
                <a:cs typeface="Arial Unicode MS" panose="020B0604020202020204" pitchFamily="34" charset="-128"/>
              </a:rPr>
              <a:t>Twitter demographics skew young and as a result have profanity that appear in the examples.  “Keyboard Courage” is rampant.</a:t>
            </a:r>
          </a:p>
          <a:p>
            <a:r>
              <a:rPr lang="en-US" sz="2800" b="1" dirty="0">
                <a:solidFill>
                  <a:prstClr val="black"/>
                </a:solidFill>
                <a:latin typeface="+mj-lt"/>
                <a:cs typeface="Arial Unicode MS" panose="020B0604020202020204" pitchFamily="34" charset="-128"/>
              </a:rPr>
              <a:t>It’s the easiest place to get a lot of messy text fast, if it is offensive feel free to talk to me and I will work to get you other texts for use on your own.  No offense is intended.</a:t>
            </a:r>
          </a:p>
          <a:p>
            <a:pPr marL="0" indent="0">
              <a:buFont typeface="Arial"/>
              <a:buNone/>
            </a:pPr>
            <a:endParaRPr lang="en-US" sz="2800" dirty="0">
              <a:solidFill>
                <a:prstClr val="black"/>
              </a:solidFill>
              <a:latin typeface="+mj-lt"/>
              <a:cs typeface="Arial Unicode MS" panose="020B0604020202020204" pitchFamily="34" charset="-128"/>
            </a:endParaRPr>
          </a:p>
        </p:txBody>
      </p:sp>
      <p:grpSp>
        <p:nvGrpSpPr>
          <p:cNvPr id="13" name="Group 12"/>
          <p:cNvGrpSpPr/>
          <p:nvPr/>
        </p:nvGrpSpPr>
        <p:grpSpPr>
          <a:xfrm>
            <a:off x="2581325" y="3881549"/>
            <a:ext cx="3981350" cy="1954320"/>
            <a:chOff x="1969548" y="3881549"/>
            <a:chExt cx="3981350" cy="1954320"/>
          </a:xfrm>
        </p:grpSpPr>
        <p:pic>
          <p:nvPicPr>
            <p:cNvPr id="11" name="Picture 10"/>
            <p:cNvPicPr>
              <a:picLocks noChangeAspect="1"/>
            </p:cNvPicPr>
            <p:nvPr/>
          </p:nvPicPr>
          <p:blipFill>
            <a:blip r:embed="rId2"/>
            <a:stretch>
              <a:fillRect/>
            </a:stretch>
          </p:blipFill>
          <p:spPr>
            <a:xfrm>
              <a:off x="1969548" y="4794863"/>
              <a:ext cx="1280448" cy="1041006"/>
            </a:xfrm>
            <a:prstGeom prst="rect">
              <a:avLst/>
            </a:prstGeom>
          </p:spPr>
        </p:pic>
        <p:sp>
          <p:nvSpPr>
            <p:cNvPr id="12" name="Oval Callout 11"/>
            <p:cNvSpPr/>
            <p:nvPr/>
          </p:nvSpPr>
          <p:spPr>
            <a:xfrm>
              <a:off x="3933123" y="3881549"/>
              <a:ext cx="2017775" cy="819324"/>
            </a:xfrm>
            <a:prstGeom prst="wedgeEllipseCallout">
              <a:avLst>
                <a:gd name="adj1" fmla="val -77686"/>
                <a:gd name="adj2" fmla="val 70000"/>
              </a:avLst>
            </a:prstGeom>
            <a:solidFill>
              <a:srgbClr val="BA2D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Arial Unicode MS" panose="020B0604020202020204" pitchFamily="34" charset="-128"/>
                </a:rPr>
                <a:t>#%@*!!!</a:t>
              </a:r>
            </a:p>
          </p:txBody>
        </p:sp>
      </p:grpSp>
      <p:sp>
        <p:nvSpPr>
          <p:cNvPr id="7" name="Date Placeholder 1"/>
          <p:cNvSpPr>
            <a:spLocks noGrp="1"/>
          </p:cNvSpPr>
          <p:nvPr>
            <p:ph type="dt" sz="half" idx="10"/>
          </p:nvPr>
        </p:nvSpPr>
        <p:spPr>
          <a:xfrm>
            <a:off x="628650" y="6327775"/>
            <a:ext cx="2057400" cy="365125"/>
          </a:xfrm>
        </p:spPr>
        <p:txBody>
          <a:bodyPr/>
          <a:lstStyle/>
          <a:p>
            <a:fld id="{6700A58B-DD98-43D0-B791-721480A02982}" type="datetime1">
              <a:rPr lang="en-US" smtClean="0"/>
              <a:t>2/24/21</a:t>
            </a:fld>
            <a:endParaRPr lang="en-US"/>
          </a:p>
        </p:txBody>
      </p:sp>
      <p:sp>
        <p:nvSpPr>
          <p:cNvPr id="9" name="Slide Number Placeholder 3"/>
          <p:cNvSpPr>
            <a:spLocks noGrp="1"/>
          </p:cNvSpPr>
          <p:nvPr>
            <p:ph type="sldNum" sz="quarter" idx="12"/>
          </p:nvPr>
        </p:nvSpPr>
        <p:spPr>
          <a:xfrm>
            <a:off x="6457950" y="6356351"/>
            <a:ext cx="857250" cy="365125"/>
          </a:xfrm>
        </p:spPr>
        <p:txBody>
          <a:bodyPr/>
          <a:lstStyle/>
          <a:p>
            <a:r>
              <a:rPr lang="en-US" dirty="0"/>
              <a:t>14</a:t>
            </a:r>
          </a:p>
        </p:txBody>
      </p:sp>
      <p:cxnSp>
        <p:nvCxnSpPr>
          <p:cNvPr id="15" name="Straight Connector 14">
            <a:extLst>
              <a:ext uri="{FF2B5EF4-FFF2-40B4-BE49-F238E27FC236}">
                <a16:creationId xmlns:a16="http://schemas.microsoft.com/office/drawing/2014/main" id="{02C1B58B-81B2-974D-95EA-120208E6095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F3FA6A-DBEA-4545-9339-04325980E65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Footer Placeholder 4">
            <a:extLst>
              <a:ext uri="{FF2B5EF4-FFF2-40B4-BE49-F238E27FC236}">
                <a16:creationId xmlns:a16="http://schemas.microsoft.com/office/drawing/2014/main" id="{D3539D32-BCC6-0E46-8A23-1D2F141A0F9C}"/>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29678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2/24/21</a:t>
            </a:fld>
            <a:endParaRPr lang="en-US"/>
          </a:p>
        </p:txBody>
      </p:sp>
      <p:sp>
        <p:nvSpPr>
          <p:cNvPr id="3" name="Title 2"/>
          <p:cNvSpPr>
            <a:spLocks noGrp="1"/>
          </p:cNvSpPr>
          <p:nvPr>
            <p:ph type="title"/>
          </p:nvPr>
        </p:nvSpPr>
        <p:spPr/>
        <p:txBody>
          <a:bodyPr/>
          <a:lstStyle/>
          <a:p>
            <a:r>
              <a:rPr lang="en-US" sz="3600" dirty="0"/>
              <a:t>Basic String Searching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6" name="TextBox 5"/>
          <p:cNvSpPr txBox="1"/>
          <p:nvPr/>
        </p:nvSpPr>
        <p:spPr>
          <a:xfrm>
            <a:off x="4184734" y="1285610"/>
            <a:ext cx="787596" cy="369332"/>
          </a:xfrm>
          <a:prstGeom prst="rect">
            <a:avLst/>
          </a:prstGeom>
          <a:noFill/>
        </p:spPr>
        <p:txBody>
          <a:bodyPr wrap="none" rtlCol="0">
            <a:spAutoFit/>
          </a:bodyPr>
          <a:lstStyle/>
          <a:p>
            <a:pPr defTabSz="457200"/>
            <a:r>
              <a:rPr lang="en-US" sz="1800" kern="12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Setup</a:t>
            </a:r>
          </a:p>
        </p:txBody>
      </p:sp>
      <p:grpSp>
        <p:nvGrpSpPr>
          <p:cNvPr id="7" name="Group 6"/>
          <p:cNvGrpSpPr/>
          <p:nvPr/>
        </p:nvGrpSpPr>
        <p:grpSpPr>
          <a:xfrm>
            <a:off x="397126" y="1443275"/>
            <a:ext cx="8426834" cy="805489"/>
            <a:chOff x="397126" y="881880"/>
            <a:chExt cx="5855599" cy="805489"/>
          </a:xfrm>
        </p:grpSpPr>
        <p:sp>
          <p:nvSpPr>
            <p:cNvPr id="8" name="Rectangle 7"/>
            <p:cNvSpPr/>
            <p:nvPr/>
          </p:nvSpPr>
          <p:spPr>
            <a:xfrm>
              <a:off x="473842" y="1337464"/>
              <a:ext cx="5778883" cy="34990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grepl</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9" name="TextBox 8"/>
            <p:cNvSpPr txBox="1"/>
            <p:nvPr/>
          </p:nvSpPr>
          <p:spPr>
            <a:xfrm>
              <a:off x="397126" y="881880"/>
              <a:ext cx="5357582"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grepl</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a vector of T/F if the pattern is present at least once</a:t>
              </a:r>
            </a:p>
          </p:txBody>
        </p:sp>
      </p:grpSp>
      <p:grpSp>
        <p:nvGrpSpPr>
          <p:cNvPr id="10" name="Group 9"/>
          <p:cNvGrpSpPr/>
          <p:nvPr/>
        </p:nvGrpSpPr>
        <p:grpSpPr>
          <a:xfrm>
            <a:off x="405650" y="3005334"/>
            <a:ext cx="8418310" cy="814012"/>
            <a:chOff x="405650" y="3096057"/>
            <a:chExt cx="5847075" cy="814012"/>
          </a:xfrm>
        </p:grpSpPr>
        <p:sp>
          <p:nvSpPr>
            <p:cNvPr id="11" name="Rectangle 10"/>
            <p:cNvSpPr/>
            <p:nvPr/>
          </p:nvSpPr>
          <p:spPr>
            <a:xfrm>
              <a:off x="473842" y="3593769"/>
              <a:ext cx="5778883" cy="316300"/>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12" name="TextBox 11"/>
            <p:cNvSpPr txBox="1"/>
            <p:nvPr/>
          </p:nvSpPr>
          <p:spPr>
            <a:xfrm>
              <a:off x="405650" y="3096057"/>
              <a:ext cx="4660250"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the position of the pattern in the document</a:t>
              </a:r>
            </a:p>
          </p:txBody>
        </p:sp>
      </p:grpSp>
      <p:sp>
        <p:nvSpPr>
          <p:cNvPr id="13" name="TextBox 12"/>
          <p:cNvSpPr txBox="1"/>
          <p:nvPr/>
        </p:nvSpPr>
        <p:spPr>
          <a:xfrm>
            <a:off x="431222" y="1164341"/>
            <a:ext cx="2749471"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Basic R Unix Commands</a:t>
            </a:r>
          </a:p>
        </p:txBody>
      </p:sp>
      <p:sp>
        <p:nvSpPr>
          <p:cNvPr id="14" name="TextBox 13"/>
          <p:cNvSpPr txBox="1"/>
          <p:nvPr/>
        </p:nvSpPr>
        <p:spPr>
          <a:xfrm>
            <a:off x="414174" y="4419586"/>
            <a:ext cx="2861818"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“library(</a:t>
            </a:r>
            <a:r>
              <a:rPr lang="en-US" sz="1800" u="sng" kern="1200" dirty="0" err="1">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stringi</a:t>
            </a:r>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 Functions</a:t>
            </a:r>
          </a:p>
        </p:txBody>
      </p:sp>
      <p:grpSp>
        <p:nvGrpSpPr>
          <p:cNvPr id="15" name="Group 14"/>
          <p:cNvGrpSpPr/>
          <p:nvPr/>
        </p:nvGrpSpPr>
        <p:grpSpPr>
          <a:xfrm>
            <a:off x="405650" y="4729257"/>
            <a:ext cx="8311630" cy="805489"/>
            <a:chOff x="405650" y="2078856"/>
            <a:chExt cx="5847075" cy="805489"/>
          </a:xfrm>
        </p:grpSpPr>
        <p:sp>
          <p:nvSpPr>
            <p:cNvPr id="16" name="Rectangle 15"/>
            <p:cNvSpPr/>
            <p:nvPr/>
          </p:nvSpPr>
          <p:spPr>
            <a:xfrm>
              <a:off x="473842" y="2546727"/>
              <a:ext cx="5778883" cy="33761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stri_count</a:t>
              </a:r>
              <a:r>
                <a:rPr lang="en-US" sz="1800" kern="1200" dirty="0">
                  <a:solidFill>
                    <a:prstClr val="white"/>
                  </a:solidFill>
                  <a:latin typeface="Consolas" panose="020B0609020204030204" pitchFamily="49" charset="0"/>
                  <a:cs typeface="Consolas" panose="020B0609020204030204" pitchFamily="49" charset="0"/>
                </a:rPr>
                <a:t>(searchable object, fixed=“pattern”)</a:t>
              </a:r>
            </a:p>
          </p:txBody>
        </p:sp>
        <p:sp>
          <p:nvSpPr>
            <p:cNvPr id="17" name="TextBox 16"/>
            <p:cNvSpPr txBox="1"/>
            <p:nvPr/>
          </p:nvSpPr>
          <p:spPr>
            <a:xfrm>
              <a:off x="405650" y="2078856"/>
              <a:ext cx="4621778"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stri_count</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counts the number of patterns in a document</a:t>
              </a:r>
            </a:p>
          </p:txBody>
        </p:sp>
      </p:grpSp>
      <p:pic>
        <p:nvPicPr>
          <p:cNvPr id="18" name="Picture 17" descr="Screen Shot 2015-05-26 at 9.2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2" y="2248764"/>
            <a:ext cx="8229600" cy="417524"/>
          </a:xfrm>
          <a:prstGeom prst="rect">
            <a:avLst/>
          </a:prstGeom>
        </p:spPr>
      </p:pic>
      <p:pic>
        <p:nvPicPr>
          <p:cNvPr id="19" name="Picture 18" descr="Screen Shot 2015-05-26 at 9.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42" y="3808176"/>
            <a:ext cx="3213100" cy="203200"/>
          </a:xfrm>
          <a:prstGeom prst="rect">
            <a:avLst/>
          </a:prstGeom>
        </p:spPr>
      </p:pic>
      <p:pic>
        <p:nvPicPr>
          <p:cNvPr id="20" name="Picture 19" descr="Screen Shot 2015-05-26 at 9.2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42" y="5638786"/>
            <a:ext cx="8229600" cy="361040"/>
          </a:xfrm>
          <a:prstGeom prst="rect">
            <a:avLst/>
          </a:prstGeom>
        </p:spPr>
      </p:pic>
      <p:cxnSp>
        <p:nvCxnSpPr>
          <p:cNvPr id="22" name="Straight Connector 21">
            <a:extLst>
              <a:ext uri="{FF2B5EF4-FFF2-40B4-BE49-F238E27FC236}">
                <a16:creationId xmlns:a16="http://schemas.microsoft.com/office/drawing/2014/main" id="{1C0141A8-EDED-514E-9805-3DF6EE6F8B2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490AF9-5A31-9E4D-A02D-E16E2C0D360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4">
            <a:extLst>
              <a:ext uri="{FF2B5EF4-FFF2-40B4-BE49-F238E27FC236}">
                <a16:creationId xmlns:a16="http://schemas.microsoft.com/office/drawing/2014/main" id="{13DFEE19-F123-1D44-9FB3-972F75739BD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41749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2/24/21</a:t>
            </a:fld>
            <a:endParaRPr lang="en-US"/>
          </a:p>
        </p:txBody>
      </p:sp>
      <p:sp>
        <p:nvSpPr>
          <p:cNvPr id="3" name="Title 2"/>
          <p:cNvSpPr>
            <a:spLocks noGrp="1"/>
          </p:cNvSpPr>
          <p:nvPr>
            <p:ph type="title"/>
          </p:nvPr>
        </p:nvSpPr>
        <p:spPr>
          <a:xfrm>
            <a:off x="147918" y="318234"/>
            <a:ext cx="8367432" cy="591477"/>
          </a:xfrm>
        </p:spPr>
        <p:txBody>
          <a:bodyPr/>
          <a:lstStyle/>
          <a:p>
            <a:r>
              <a:rPr lang="en-US" dirty="0"/>
              <a:t>Coffee!! </a:t>
            </a:r>
            <a:r>
              <a:rPr lang="en-US" b="1" dirty="0"/>
              <a:t>Open </a:t>
            </a:r>
            <a:r>
              <a:rPr lang="en-US" dirty="0"/>
              <a:t>﻿ ﻿</a:t>
            </a:r>
            <a:r>
              <a:rPr lang="en-US" dirty="0" err="1"/>
              <a:t>A_Strings.R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Start working with strings and related functions.</a:t>
            </a:r>
          </a:p>
        </p:txBody>
      </p:sp>
      <p:pic>
        <p:nvPicPr>
          <p:cNvPr id="1026" name="Picture 2" descr="Image result for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229" y="1810351"/>
            <a:ext cx="3265542" cy="3265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7478AD-4358-0046-9BAD-9BFEDF6713F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8F5B59-0855-594F-A633-EB432660FAB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131EE038-E49C-D146-A34E-7950F81764A5}"/>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41315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2/24/21</a:t>
            </a:fld>
            <a:endParaRPr lang="en-US"/>
          </a:p>
        </p:txBody>
      </p:sp>
      <p:sp>
        <p:nvSpPr>
          <p:cNvPr id="3" name="Title 2"/>
          <p:cNvSpPr>
            <a:spLocks noGrp="1"/>
          </p:cNvSpPr>
          <p:nvPr>
            <p:ph type="title"/>
          </p:nvPr>
        </p:nvSpPr>
        <p:spPr>
          <a:xfrm>
            <a:off x="0" y="318234"/>
            <a:ext cx="8515350" cy="591477"/>
          </a:xfrm>
        </p:spPr>
        <p:txBody>
          <a:bodyPr/>
          <a:lstStyle/>
          <a:p>
            <a:r>
              <a:rPr lang="en-US" sz="2800" dirty="0"/>
              <a:t>How about some additional strings?  Yippee!!</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FF571F-07A2-F544-B376-7CE08D7387A8}"/>
              </a:ext>
            </a:extLst>
          </p:cNvPr>
          <p:cNvSpPr txBox="1"/>
          <p:nvPr/>
        </p:nvSpPr>
        <p:spPr>
          <a:xfrm>
            <a:off x="296884" y="1603169"/>
            <a:ext cx="1839799" cy="369332"/>
          </a:xfrm>
          <a:prstGeom prst="rect">
            <a:avLst/>
          </a:prstGeom>
          <a:noFill/>
        </p:spPr>
        <p:txBody>
          <a:bodyPr wrap="none" rtlCol="0">
            <a:spAutoFit/>
          </a:bodyPr>
          <a:lstStyle/>
          <a:p>
            <a:r>
              <a:rPr lang="en-US" dirty="0" err="1"/>
              <a:t>B_more_strings.R</a:t>
            </a:r>
            <a:endParaRPr lang="en-US" dirty="0"/>
          </a:p>
        </p:txBody>
      </p:sp>
      <p:pic>
        <p:nvPicPr>
          <p:cNvPr id="6" name="Picture 5">
            <a:extLst>
              <a:ext uri="{FF2B5EF4-FFF2-40B4-BE49-F238E27FC236}">
                <a16:creationId xmlns:a16="http://schemas.microsoft.com/office/drawing/2014/main" id="{E69103CE-72B5-3248-B704-E3AD01645FF2}"/>
              </a:ext>
            </a:extLst>
          </p:cNvPr>
          <p:cNvPicPr>
            <a:picLocks noChangeAspect="1"/>
          </p:cNvPicPr>
          <p:nvPr/>
        </p:nvPicPr>
        <p:blipFill>
          <a:blip r:embed="rId2"/>
          <a:stretch>
            <a:fillRect/>
          </a:stretch>
        </p:blipFill>
        <p:spPr>
          <a:xfrm>
            <a:off x="862149" y="2635249"/>
            <a:ext cx="4979851" cy="3112407"/>
          </a:xfrm>
          <a:prstGeom prst="rect">
            <a:avLst/>
          </a:prstGeom>
        </p:spPr>
      </p:pic>
      <p:sp>
        <p:nvSpPr>
          <p:cNvPr id="12" name="Footer Placeholder 4">
            <a:extLst>
              <a:ext uri="{FF2B5EF4-FFF2-40B4-BE49-F238E27FC236}">
                <a16:creationId xmlns:a16="http://schemas.microsoft.com/office/drawing/2014/main" id="{0800008A-AEB6-1C48-ABED-B835A2564E4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73631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2/24/21</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31" y="1261241"/>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76952"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2/24/21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4145687"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qdap</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check_spelling_interactive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4855780" y="2002221"/>
            <a:ext cx="2320572" cy="369332"/>
          </a:xfrm>
          <a:prstGeom prst="rect">
            <a:avLst/>
          </a:prstGeom>
          <a:solidFill>
            <a:srgbClr val="FFC000"/>
          </a:solidFill>
        </p:spPr>
        <p:txBody>
          <a:bodyPr wrap="none" rtlCol="0">
            <a:spAutoFit/>
          </a:bodyPr>
          <a:lstStyle/>
          <a:p>
            <a:r>
              <a:rPr lang="en-US" dirty="0"/>
              <a:t>Crashes </a:t>
            </a:r>
            <a:r>
              <a:rPr lang="en-US" dirty="0" err="1"/>
              <a:t>Rstudio.cloud</a:t>
            </a:r>
            <a:r>
              <a:rPr lang="en-US" dirty="0"/>
              <a:t>!</a:t>
            </a:r>
          </a:p>
        </p:txBody>
      </p:sp>
      <p:sp>
        <p:nvSpPr>
          <p:cNvPr id="9" name="TextBox 8"/>
          <p:cNvSpPr txBox="1"/>
          <p:nvPr/>
        </p:nvSpPr>
        <p:spPr>
          <a:xfrm>
            <a:off x="236484" y="3499945"/>
            <a:ext cx="6769434" cy="2862322"/>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endParaRPr lang="en-US" dirty="0"/>
          </a:p>
        </p:txBody>
      </p:sp>
      <p:cxnSp>
        <p:nvCxnSpPr>
          <p:cNvPr id="10" name="Straight Connector 9">
            <a:extLst>
              <a:ext uri="{FF2B5EF4-FFF2-40B4-BE49-F238E27FC236}">
                <a16:creationId xmlns:a16="http://schemas.microsoft.com/office/drawing/2014/main" id="{596EA9A9-9099-D14B-8ECE-AD7A1CA7464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84C0C8-65B2-5E46-A2B6-B82A941EFAD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31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2/24/21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5883342"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 #https://hunspell.github.io</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6471151" y="1923393"/>
            <a:ext cx="1517723" cy="369332"/>
          </a:xfrm>
          <a:prstGeom prst="rect">
            <a:avLst/>
          </a:prstGeom>
          <a:solidFill>
            <a:srgbClr val="FFC000"/>
          </a:solidFill>
        </p:spPr>
        <p:txBody>
          <a:bodyPr wrap="none" rtlCol="0">
            <a:spAutoFit/>
          </a:bodyPr>
          <a:lstStyle/>
          <a:p>
            <a:r>
              <a:rPr lang="en-US" dirty="0"/>
              <a:t>Clunky to use!</a:t>
            </a:r>
          </a:p>
        </p:txBody>
      </p:sp>
      <p:sp>
        <p:nvSpPr>
          <p:cNvPr id="11" name="TextBox 10"/>
          <p:cNvSpPr txBox="1"/>
          <p:nvPr/>
        </p:nvSpPr>
        <p:spPr>
          <a:xfrm>
            <a:off x="236484" y="3499945"/>
            <a:ext cx="8623738" cy="1754326"/>
          </a:xfrm>
          <a:prstGeom prst="rect">
            <a:avLst/>
          </a:prstGeom>
          <a:noFill/>
        </p:spPr>
        <p:txBody>
          <a:bodyPr wrap="square" rtlCol="0">
            <a:spAutoFit/>
          </a:bodyPr>
          <a:lstStyle/>
          <a:p>
            <a:pPr marL="342900" indent="-342900">
              <a:buFont typeface="+mj-lt"/>
              <a:buAutoNum type="arabicPeriod"/>
            </a:pPr>
            <a:r>
              <a:rPr lang="en-US" dirty="0"/>
              <a:t>Check the terms (doesn’t always catch the terms as well as </a:t>
            </a:r>
            <a:r>
              <a:rPr lang="en-US" dirty="0" err="1"/>
              <a:t>qdap</a:t>
            </a:r>
            <a:r>
              <a:rPr lang="en-US" dirty="0"/>
              <a:t> in my </a:t>
            </a:r>
            <a:r>
              <a:rPr lang="en-US" dirty="0" err="1"/>
              <a:t>exp</a:t>
            </a:r>
            <a:r>
              <a:rPr lang="en-US" dirty="0"/>
              <a:t>)</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No way to get suggestions easily corrected and inserted!</a:t>
            </a:r>
          </a:p>
          <a:p>
            <a:endParaRPr lang="en-US" dirty="0"/>
          </a:p>
        </p:txBody>
      </p:sp>
      <p:sp>
        <p:nvSpPr>
          <p:cNvPr id="12" name="Rectangle 11">
            <a:extLst>
              <a:ext uri="{FF2B5EF4-FFF2-40B4-BE49-F238E27FC236}">
                <a16:creationId xmlns:a16="http://schemas.microsoft.com/office/drawing/2014/main" id="{CE6549BB-6AF5-468A-8D72-A45EED7452EF}"/>
              </a:ext>
            </a:extLst>
          </p:cNvPr>
          <p:cNvSpPr/>
          <p:nvPr/>
        </p:nvSpPr>
        <p:spPr>
          <a:xfrm>
            <a:off x="228600" y="5313693"/>
            <a:ext cx="8686800" cy="7065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Same spelling engine used for Chrome/Firefox etc.</a:t>
            </a:r>
          </a:p>
        </p:txBody>
      </p:sp>
      <p:cxnSp>
        <p:nvCxnSpPr>
          <p:cNvPr id="10" name="Straight Connector 9">
            <a:extLst>
              <a:ext uri="{FF2B5EF4-FFF2-40B4-BE49-F238E27FC236}">
                <a16:creationId xmlns:a16="http://schemas.microsoft.com/office/drawing/2014/main" id="{174C34CD-B5FB-1445-9557-03515CA0D2D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4CF92F-1761-7C44-9238-07CC444AB68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38105"/>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5747</TotalTime>
  <Words>518</Words>
  <Application>Microsoft Macintosh PowerPoint</Application>
  <PresentationFormat>On-screen Show (4:3)</PresentationFormat>
  <Paragraphs>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Unicode MS</vt:lpstr>
      <vt:lpstr>Arial</vt:lpstr>
      <vt:lpstr>Calibri</vt:lpstr>
      <vt:lpstr>Calibri Light</vt:lpstr>
      <vt:lpstr>Consolas</vt:lpstr>
      <vt:lpstr>1_Office Theme</vt:lpstr>
      <vt:lpstr>Text Mining &amp; NLP TM Basics</vt:lpstr>
      <vt:lpstr>PowerPoint Presentation</vt:lpstr>
      <vt:lpstr>Warning: Twitter Profanity</vt:lpstr>
      <vt:lpstr>Basic String Searching</vt:lpstr>
      <vt:lpstr>Coffee!! Open ﻿ ﻿A_Strings.R </vt:lpstr>
      <vt:lpstr>How about some additional strings?  Yippee!!</vt:lpstr>
      <vt:lpstr>What about misspelling?</vt:lpstr>
      <vt:lpstr>R packages to deal with misspelling</vt:lpstr>
      <vt:lpstr>R packages to deal with misspelling</vt:lpstr>
      <vt:lpstr>R packages to deal with misspelling</vt:lpstr>
      <vt:lpstr>Too much coffee! Open ﻿C_spellCheck.R </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305</cp:revision>
  <dcterms:created xsi:type="dcterms:W3CDTF">2018-05-23T17:24:59Z</dcterms:created>
  <dcterms:modified xsi:type="dcterms:W3CDTF">2021-02-24T20:04:13Z</dcterms:modified>
</cp:coreProperties>
</file>