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  <p:sldId id="803" r:id="rId13"/>
    <p:sldId id="783" r:id="rId14"/>
    <p:sldId id="784" r:id="rId15"/>
    <p:sldId id="786" r:id="rId16"/>
    <p:sldId id="787" r:id="rId17"/>
    <p:sldId id="809" r:id="rId18"/>
    <p:sldId id="811" r:id="rId19"/>
    <p:sldId id="810" r:id="rId20"/>
    <p:sldId id="812" r:id="rId21"/>
    <p:sldId id="788" r:id="rId22"/>
    <p:sldId id="813" r:id="rId23"/>
    <p:sldId id="789" r:id="rId24"/>
    <p:sldId id="733" r:id="rId25"/>
    <p:sldId id="790" r:id="rId26"/>
    <p:sldId id="792" r:id="rId27"/>
    <p:sldId id="793" r:id="rId28"/>
    <p:sldId id="794" r:id="rId29"/>
    <p:sldId id="797" r:id="rId30"/>
    <p:sldId id="796" r:id="rId31"/>
    <p:sldId id="795" r:id="rId32"/>
    <p:sldId id="798" r:id="rId33"/>
    <p:sldId id="808" r:id="rId34"/>
    <p:sldId id="7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 autoAdjust="0"/>
    <p:restoredTop sz="91447" autoAdjust="0"/>
  </p:normalViewPr>
  <p:slideViewPr>
    <p:cSldViewPr snapToGrid="0">
      <p:cViewPr varScale="1">
        <p:scale>
          <a:sx n="56" d="100"/>
          <a:sy n="56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WC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E_d3_wordcloud.R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E3117-89AB-1B4C-9E59-F16A764B1D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5AEF6-8072-014C-9F93-2E38378D6B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455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them into a single list with individual elements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74076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FA0D3-E54F-DB43-8E7F-E3125D9102C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4B4A7-532D-7248-BFCA-B0CB2A7E537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22973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62003" y="568223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17039" y="3216639"/>
            <a:ext cx="183270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992421" y="3941256"/>
            <a:ext cx="3285204" cy="653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3 Documents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17748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619617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743165" y="3190513"/>
            <a:ext cx="178045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22099" y="3911579"/>
            <a:ext cx="3222583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54168-26D1-1D47-94B2-C083C3C33064}"/>
              </a:ext>
            </a:extLst>
          </p:cNvPr>
          <p:cNvSpPr txBox="1"/>
          <p:nvPr/>
        </p:nvSpPr>
        <p:spPr>
          <a:xfrm>
            <a:off x="5373162" y="248620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AD77A-350E-F447-AC88-394E50B36B0B}"/>
              </a:ext>
            </a:extLst>
          </p:cNvPr>
          <p:cNvGrpSpPr/>
          <p:nvPr/>
        </p:nvGrpSpPr>
        <p:grpSpPr>
          <a:xfrm>
            <a:off x="5225142" y="2831148"/>
            <a:ext cx="3008243" cy="825575"/>
            <a:chOff x="2393494" y="2948152"/>
            <a:chExt cx="3008243" cy="8255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0DA93D-77C1-D849-9C78-61C49AC67538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0" name="Picture 2" descr="Image result for document icon">
                <a:extLst>
                  <a:ext uri="{FF2B5EF4-FFF2-40B4-BE49-F238E27FC236}">
                    <a16:creationId xmlns:a16="http://schemas.microsoft.com/office/drawing/2014/main" id="{390FF516-191D-644B-A723-588E27802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Image result for document icon">
                <a:extLst>
                  <a:ext uri="{FF2B5EF4-FFF2-40B4-BE49-F238E27FC236}">
                    <a16:creationId xmlns:a16="http://schemas.microsoft.com/office/drawing/2014/main" id="{A3E92EDD-6C0C-974C-B011-F57BE4B10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>
                <a:extLst>
                  <a:ext uri="{FF2B5EF4-FFF2-40B4-BE49-F238E27FC236}">
                    <a16:creationId xmlns:a16="http://schemas.microsoft.com/office/drawing/2014/main" id="{9E088E3C-9EBE-F04A-8476-F4AD7CBBC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>
                <a:extLst>
                  <a:ext uri="{FF2B5EF4-FFF2-40B4-BE49-F238E27FC236}">
                    <a16:creationId xmlns:a16="http://schemas.microsoft.com/office/drawing/2014/main" id="{44CBF513-C318-EC44-BEF6-BC98C8699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>
                <a:extLst>
                  <a:ext uri="{FF2B5EF4-FFF2-40B4-BE49-F238E27FC236}">
                    <a16:creationId xmlns:a16="http://schemas.microsoft.com/office/drawing/2014/main" id="{9D01F02B-625B-2443-99EA-3AD3D7D28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6CCD15-D977-6A42-8942-92354391F1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18C446-5E79-ED40-B1D5-EFF6D424917F}"/>
              </a:ext>
            </a:extLst>
          </p:cNvPr>
          <p:cNvSpPr txBox="1"/>
          <p:nvPr/>
        </p:nvSpPr>
        <p:spPr>
          <a:xfrm>
            <a:off x="5373162" y="3760334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cofee</a:t>
            </a:r>
            <a:r>
              <a:rPr lang="en-US" b="1" u="sng" dirty="0"/>
              <a:t> – 1000 Tweets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121D31-6800-CB47-BDA8-C574D14E0A7A}"/>
              </a:ext>
            </a:extLst>
          </p:cNvPr>
          <p:cNvGrpSpPr/>
          <p:nvPr/>
        </p:nvGrpSpPr>
        <p:grpSpPr>
          <a:xfrm>
            <a:off x="5225142" y="4105279"/>
            <a:ext cx="3008243" cy="825575"/>
            <a:chOff x="2393494" y="2948152"/>
            <a:chExt cx="3008243" cy="8255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7A597-15A4-EC4F-842E-A69F7F039E45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9" name="Picture 2" descr="Image result for document icon">
                <a:extLst>
                  <a:ext uri="{FF2B5EF4-FFF2-40B4-BE49-F238E27FC236}">
                    <a16:creationId xmlns:a16="http://schemas.microsoft.com/office/drawing/2014/main" id="{34DCC1C9-56AC-EB41-985D-EAB5B213A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>
                <a:extLst>
                  <a:ext uri="{FF2B5EF4-FFF2-40B4-BE49-F238E27FC236}">
                    <a16:creationId xmlns:a16="http://schemas.microsoft.com/office/drawing/2014/main" id="{EEC1E4E9-2559-494A-BEAC-48C6AA411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>
                <a:extLst>
                  <a:ext uri="{FF2B5EF4-FFF2-40B4-BE49-F238E27FC236}">
                    <a16:creationId xmlns:a16="http://schemas.microsoft.com/office/drawing/2014/main" id="{694535F2-502C-594D-9020-61FF4A57D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>
                <a:extLst>
                  <a:ext uri="{FF2B5EF4-FFF2-40B4-BE49-F238E27FC236}">
                    <a16:creationId xmlns:a16="http://schemas.microsoft.com/office/drawing/2014/main" id="{EA5BE3C3-951E-824D-9328-FE1462F98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>
                <a:extLst>
                  <a:ext uri="{FF2B5EF4-FFF2-40B4-BE49-F238E27FC236}">
                    <a16:creationId xmlns:a16="http://schemas.microsoft.com/office/drawing/2014/main" id="{C0D32674-29D9-E745-95B3-8DDBBAA5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30D9FE8-16C2-2F44-AAD3-0AF784AE2386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C60D6A-D7F8-274E-B9BA-25E26FE9C900}"/>
              </a:ext>
            </a:extLst>
          </p:cNvPr>
          <p:cNvSpPr txBox="1"/>
          <p:nvPr/>
        </p:nvSpPr>
        <p:spPr>
          <a:xfrm>
            <a:off x="5697634" y="5114627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F1E1C6-C1FC-8A43-823F-4C9F0085FFC3}"/>
              </a:ext>
            </a:extLst>
          </p:cNvPr>
          <p:cNvGrpSpPr/>
          <p:nvPr/>
        </p:nvGrpSpPr>
        <p:grpSpPr>
          <a:xfrm>
            <a:off x="5225142" y="5451800"/>
            <a:ext cx="3008243" cy="825575"/>
            <a:chOff x="2393494" y="2948152"/>
            <a:chExt cx="3008243" cy="8255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C0F0A9-E5A6-8547-A39F-B535B6D61B51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38" name="Picture 2" descr="Image result for document icon">
                <a:extLst>
                  <a:ext uri="{FF2B5EF4-FFF2-40B4-BE49-F238E27FC236}">
                    <a16:creationId xmlns:a16="http://schemas.microsoft.com/office/drawing/2014/main" id="{0179CAED-E634-6345-AA8D-D5BBE8C07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document icon">
                <a:extLst>
                  <a:ext uri="{FF2B5EF4-FFF2-40B4-BE49-F238E27FC236}">
                    <a16:creationId xmlns:a16="http://schemas.microsoft.com/office/drawing/2014/main" id="{D5A9446F-9EAC-F34A-A064-98C274A06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document icon">
                <a:extLst>
                  <a:ext uri="{FF2B5EF4-FFF2-40B4-BE49-F238E27FC236}">
                    <a16:creationId xmlns:a16="http://schemas.microsoft.com/office/drawing/2014/main" id="{5996B3FD-620D-0F46-A8DF-462640AA5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Image result for document icon">
                <a:extLst>
                  <a:ext uri="{FF2B5EF4-FFF2-40B4-BE49-F238E27FC236}">
                    <a16:creationId xmlns:a16="http://schemas.microsoft.com/office/drawing/2014/main" id="{16EC8E3F-A7C7-0A41-B23A-4C688EDF7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9BAC09C5-B2BD-D142-B820-363A537DF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AA22B40-1C01-AE46-8D26-8181ECE01D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06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 Multiple Document Collections as a single list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</p:spTree>
    <p:extLst>
      <p:ext uri="{BB962C8B-B14F-4D97-AF65-F5344CB8AC3E}">
        <p14:creationId xmlns:p14="http://schemas.microsoft.com/office/powerpoint/2010/main" val="4303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Each list “element” is a data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9235-CABF-1849-B63C-0B8953EFBBB3}"/>
              </a:ext>
            </a:extLst>
          </p:cNvPr>
          <p:cNvSpPr/>
          <p:nvPr/>
        </p:nvSpPr>
        <p:spPr>
          <a:xfrm>
            <a:off x="1267097" y="1237846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txtFiles,read.csv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165735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295873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2958736" y="4373430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B3860-AB70-094D-BE66-583D750EE2E1}"/>
              </a:ext>
            </a:extLst>
          </p:cNvPr>
          <p:cNvSpPr/>
          <p:nvPr/>
        </p:nvSpPr>
        <p:spPr>
          <a:xfrm>
            <a:off x="2958736" y="5528178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beer.csv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32423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45192" y="3288486"/>
            <a:ext cx="1976396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675D0-B4B8-0747-93C3-2ACB1F94114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067818" y="3865860"/>
            <a:ext cx="3131144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D46BD-4023-8944-AA32-D5BF024FD7A6}"/>
              </a:ext>
            </a:extLst>
          </p:cNvPr>
          <p:cNvSpPr txBox="1"/>
          <p:nvPr/>
        </p:nvSpPr>
        <p:spPr>
          <a:xfrm>
            <a:off x="550273" y="30444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6800C-750D-8F4D-B27B-AE5E3BAA8600}"/>
              </a:ext>
            </a:extLst>
          </p:cNvPr>
          <p:cNvSpPr txBox="1"/>
          <p:nvPr/>
        </p:nvSpPr>
        <p:spPr>
          <a:xfrm>
            <a:off x="577002" y="4387339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FF152-40C4-2346-9C0E-082D185B34CF}"/>
              </a:ext>
            </a:extLst>
          </p:cNvPr>
          <p:cNvSpPr txBox="1"/>
          <p:nvPr/>
        </p:nvSpPr>
        <p:spPr>
          <a:xfrm>
            <a:off x="550272" y="5572112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F3254-A28B-224A-9750-6A490F7F3318}"/>
              </a:ext>
            </a:extLst>
          </p:cNvPr>
          <p:cNvSpPr txBox="1"/>
          <p:nvPr/>
        </p:nvSpPr>
        <p:spPr>
          <a:xfrm>
            <a:off x="5333108" y="30136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76BB5-CCCF-0947-9B56-1017B4C7C5BA}"/>
              </a:ext>
            </a:extLst>
          </p:cNvPr>
          <p:cNvSpPr txBox="1"/>
          <p:nvPr/>
        </p:nvSpPr>
        <p:spPr>
          <a:xfrm>
            <a:off x="5333108" y="334553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6E67F-B346-A447-9F7E-A0728BA2B05C}"/>
              </a:ext>
            </a:extLst>
          </p:cNvPr>
          <p:cNvSpPr txBox="1"/>
          <p:nvPr/>
        </p:nvSpPr>
        <p:spPr>
          <a:xfrm>
            <a:off x="5333108" y="371650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allDocs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[[1]][,2]</a:t>
            </a:r>
          </a:p>
        </p:txBody>
      </p:sp>
    </p:spTree>
    <p:extLst>
      <p:ext uri="{BB962C8B-B14F-4D97-AF65-F5344CB8AC3E}">
        <p14:creationId xmlns:p14="http://schemas.microsoft.com/office/powerpoint/2010/main" val="405237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collapse, all the information for a subject is considered one document.</a:t>
            </a:r>
          </a:p>
        </p:txBody>
      </p: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now have 2 documents, not 2000.  Document 1 is everything we know about chardonnay and document 2 is everything we know about beer.</a:t>
            </a:r>
          </a:p>
        </p:txBody>
      </p:sp>
    </p:spTree>
    <p:extLst>
      <p:ext uri="{BB962C8B-B14F-4D97-AF65-F5344CB8AC3E}">
        <p14:creationId xmlns:p14="http://schemas.microsoft.com/office/powerpoint/2010/main" val="385619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7ECE0-3FA6-4C46-8696-995FF35B0E7C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collapses documents can be examined using set theory.  “inner join”, “outer join”</a:t>
            </a:r>
          </a:p>
        </p:txBody>
      </p: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69847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87EDF-BED7-6F4D-92E0-977D8809AD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32FA5-85C7-404C-9737-654080E807E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5930</TotalTime>
  <Words>1539</Words>
  <Application>Microsoft Macintosh PowerPoint</Application>
  <PresentationFormat>On-screen Show (4:3)</PresentationFormat>
  <Paragraphs>363</Paragraphs>
  <Slides>34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Out 3 Documents as a single list object</vt:lpstr>
      <vt:lpstr>Out 3 Documents as a single list object</vt:lpstr>
      <vt:lpstr> Multiple Document Collections as a single list object</vt:lpstr>
      <vt:lpstr>Each list “element” is a data frame</vt:lpstr>
      <vt:lpstr>Manipulating multiple corpora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proportional similarities?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2021-02-25T20:29:35Z</dcterms:modified>
</cp:coreProperties>
</file>